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17"/>
  </p:notesMasterIdLst>
  <p:handoutMasterIdLst>
    <p:handoutMasterId r:id="rId118"/>
  </p:handoutMasterIdLst>
  <p:sldIdLst>
    <p:sldId id="256" r:id="rId5"/>
    <p:sldId id="464" r:id="rId6"/>
    <p:sldId id="465" r:id="rId7"/>
    <p:sldId id="467" r:id="rId8"/>
    <p:sldId id="672" r:id="rId9"/>
    <p:sldId id="680" r:id="rId10"/>
    <p:sldId id="681" r:id="rId11"/>
    <p:sldId id="682" r:id="rId12"/>
    <p:sldId id="683" r:id="rId13"/>
    <p:sldId id="684" r:id="rId14"/>
    <p:sldId id="685" r:id="rId15"/>
    <p:sldId id="686" r:id="rId16"/>
    <p:sldId id="687" r:id="rId17"/>
    <p:sldId id="688" r:id="rId18"/>
    <p:sldId id="689" r:id="rId19"/>
    <p:sldId id="690" r:id="rId20"/>
    <p:sldId id="691" r:id="rId21"/>
    <p:sldId id="692" r:id="rId22"/>
    <p:sldId id="693" r:id="rId23"/>
    <p:sldId id="694" r:id="rId24"/>
    <p:sldId id="695" r:id="rId25"/>
    <p:sldId id="696" r:id="rId26"/>
    <p:sldId id="697" r:id="rId27"/>
    <p:sldId id="698" r:id="rId28"/>
    <p:sldId id="699" r:id="rId29"/>
    <p:sldId id="700" r:id="rId30"/>
    <p:sldId id="702" r:id="rId31"/>
    <p:sldId id="703" r:id="rId32"/>
    <p:sldId id="704" r:id="rId33"/>
    <p:sldId id="705" r:id="rId34"/>
    <p:sldId id="706" r:id="rId35"/>
    <p:sldId id="707" r:id="rId36"/>
    <p:sldId id="708" r:id="rId37"/>
    <p:sldId id="709" r:id="rId38"/>
    <p:sldId id="710" r:id="rId39"/>
    <p:sldId id="711" r:id="rId40"/>
    <p:sldId id="712" r:id="rId41"/>
    <p:sldId id="713" r:id="rId42"/>
    <p:sldId id="714" r:id="rId43"/>
    <p:sldId id="715" r:id="rId44"/>
    <p:sldId id="716" r:id="rId45"/>
    <p:sldId id="717" r:id="rId46"/>
    <p:sldId id="718" r:id="rId47"/>
    <p:sldId id="719" r:id="rId48"/>
    <p:sldId id="720" r:id="rId49"/>
    <p:sldId id="721" r:id="rId50"/>
    <p:sldId id="722" r:id="rId51"/>
    <p:sldId id="723" r:id="rId52"/>
    <p:sldId id="724" r:id="rId53"/>
    <p:sldId id="725" r:id="rId54"/>
    <p:sldId id="726" r:id="rId55"/>
    <p:sldId id="727" r:id="rId56"/>
    <p:sldId id="729" r:id="rId57"/>
    <p:sldId id="728" r:id="rId58"/>
    <p:sldId id="730" r:id="rId59"/>
    <p:sldId id="731" r:id="rId60"/>
    <p:sldId id="732" r:id="rId61"/>
    <p:sldId id="733" r:id="rId62"/>
    <p:sldId id="734" r:id="rId63"/>
    <p:sldId id="735" r:id="rId64"/>
    <p:sldId id="736" r:id="rId65"/>
    <p:sldId id="737" r:id="rId66"/>
    <p:sldId id="738" r:id="rId67"/>
    <p:sldId id="739" r:id="rId68"/>
    <p:sldId id="740" r:id="rId69"/>
    <p:sldId id="741" r:id="rId70"/>
    <p:sldId id="742" r:id="rId71"/>
    <p:sldId id="743" r:id="rId72"/>
    <p:sldId id="744" r:id="rId73"/>
    <p:sldId id="745" r:id="rId74"/>
    <p:sldId id="746" r:id="rId75"/>
    <p:sldId id="747" r:id="rId76"/>
    <p:sldId id="748" r:id="rId77"/>
    <p:sldId id="749" r:id="rId78"/>
    <p:sldId id="751" r:id="rId79"/>
    <p:sldId id="750" r:id="rId80"/>
    <p:sldId id="752" r:id="rId81"/>
    <p:sldId id="753" r:id="rId82"/>
    <p:sldId id="754" r:id="rId83"/>
    <p:sldId id="755" r:id="rId84"/>
    <p:sldId id="756" r:id="rId85"/>
    <p:sldId id="757" r:id="rId86"/>
    <p:sldId id="758" r:id="rId87"/>
    <p:sldId id="759" r:id="rId88"/>
    <p:sldId id="760" r:id="rId89"/>
    <p:sldId id="761" r:id="rId90"/>
    <p:sldId id="762" r:id="rId91"/>
    <p:sldId id="763" r:id="rId92"/>
    <p:sldId id="764" r:id="rId93"/>
    <p:sldId id="765" r:id="rId94"/>
    <p:sldId id="766" r:id="rId95"/>
    <p:sldId id="767" r:id="rId96"/>
    <p:sldId id="768" r:id="rId97"/>
    <p:sldId id="769" r:id="rId98"/>
    <p:sldId id="770" r:id="rId99"/>
    <p:sldId id="771" r:id="rId100"/>
    <p:sldId id="772" r:id="rId101"/>
    <p:sldId id="773" r:id="rId102"/>
    <p:sldId id="774" r:id="rId103"/>
    <p:sldId id="775" r:id="rId104"/>
    <p:sldId id="776" r:id="rId105"/>
    <p:sldId id="777" r:id="rId106"/>
    <p:sldId id="778" r:id="rId107"/>
    <p:sldId id="779" r:id="rId108"/>
    <p:sldId id="780" r:id="rId109"/>
    <p:sldId id="781" r:id="rId110"/>
    <p:sldId id="782" r:id="rId111"/>
    <p:sldId id="784" r:id="rId112"/>
    <p:sldId id="783" r:id="rId113"/>
    <p:sldId id="785" r:id="rId114"/>
    <p:sldId id="786" r:id="rId115"/>
    <p:sldId id="787" r:id="rId116"/>
  </p:sldIdLst>
  <p:sldSz cx="9144000" cy="6858000" type="screen4x3"/>
  <p:notesSz cx="9928225" cy="6797675"/>
  <p:custDataLst>
    <p:tags r:id="rId1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oth" initials="E" lastIdx="3" clrIdx="0">
    <p:extLst>
      <p:ext uri="{19B8F6BF-5375-455C-9EA6-DF929625EA0E}">
        <p15:presenceInfo xmlns:p15="http://schemas.microsoft.com/office/powerpoint/2012/main" userId="Endero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1E0"/>
    <a:srgbClr val="F1FBE3"/>
    <a:srgbClr val="FFF0E2"/>
    <a:srgbClr val="FFFFFF"/>
    <a:srgbClr val="F2FAE5"/>
    <a:srgbClr val="FCF0E0"/>
    <a:srgbClr val="FCF0E1"/>
    <a:srgbClr val="FCD5B5"/>
    <a:srgbClr val="B9CDE5"/>
    <a:srgbClr val="B9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44" autoAdjust="0"/>
    <p:restoredTop sz="95141" autoAdjust="0"/>
  </p:normalViewPr>
  <p:slideViewPr>
    <p:cSldViewPr>
      <p:cViewPr varScale="1">
        <p:scale>
          <a:sx n="82" d="100"/>
          <a:sy n="82" d="100"/>
        </p:scale>
        <p:origin x="1356" y="84"/>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ags" Target="tags/tag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19/11/2018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11/19/2018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0339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36588872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100</a:t>
            </a:fld>
            <a:endParaRPr lang="en-GB" dirty="0"/>
          </a:p>
        </p:txBody>
      </p:sp>
    </p:spTree>
    <p:extLst>
      <p:ext uri="{BB962C8B-B14F-4D97-AF65-F5344CB8AC3E}">
        <p14:creationId xmlns:p14="http://schemas.microsoft.com/office/powerpoint/2010/main" val="40550478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101</a:t>
            </a:fld>
            <a:endParaRPr lang="en-GB" dirty="0"/>
          </a:p>
        </p:txBody>
      </p:sp>
    </p:spTree>
    <p:extLst>
      <p:ext uri="{BB962C8B-B14F-4D97-AF65-F5344CB8AC3E}">
        <p14:creationId xmlns:p14="http://schemas.microsoft.com/office/powerpoint/2010/main" val="27652548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102</a:t>
            </a:fld>
            <a:endParaRPr lang="en-GB" dirty="0"/>
          </a:p>
        </p:txBody>
      </p:sp>
    </p:spTree>
    <p:extLst>
      <p:ext uri="{BB962C8B-B14F-4D97-AF65-F5344CB8AC3E}">
        <p14:creationId xmlns:p14="http://schemas.microsoft.com/office/powerpoint/2010/main" val="41697441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103</a:t>
            </a:fld>
            <a:endParaRPr lang="en-GB" dirty="0"/>
          </a:p>
        </p:txBody>
      </p:sp>
    </p:spTree>
    <p:extLst>
      <p:ext uri="{BB962C8B-B14F-4D97-AF65-F5344CB8AC3E}">
        <p14:creationId xmlns:p14="http://schemas.microsoft.com/office/powerpoint/2010/main" val="6925634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104</a:t>
            </a:fld>
            <a:endParaRPr lang="en-GB" dirty="0"/>
          </a:p>
        </p:txBody>
      </p:sp>
    </p:spTree>
    <p:extLst>
      <p:ext uri="{BB962C8B-B14F-4D97-AF65-F5344CB8AC3E}">
        <p14:creationId xmlns:p14="http://schemas.microsoft.com/office/powerpoint/2010/main" val="10648982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105</a:t>
            </a:fld>
            <a:endParaRPr lang="en-GB" dirty="0"/>
          </a:p>
        </p:txBody>
      </p:sp>
    </p:spTree>
    <p:extLst>
      <p:ext uri="{BB962C8B-B14F-4D97-AF65-F5344CB8AC3E}">
        <p14:creationId xmlns:p14="http://schemas.microsoft.com/office/powerpoint/2010/main" val="32644339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106</a:t>
            </a:fld>
            <a:endParaRPr lang="en-GB" dirty="0"/>
          </a:p>
        </p:txBody>
      </p:sp>
    </p:spTree>
    <p:extLst>
      <p:ext uri="{BB962C8B-B14F-4D97-AF65-F5344CB8AC3E}">
        <p14:creationId xmlns:p14="http://schemas.microsoft.com/office/powerpoint/2010/main" val="31565130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107</a:t>
            </a:fld>
            <a:endParaRPr lang="en-GB" dirty="0"/>
          </a:p>
        </p:txBody>
      </p:sp>
    </p:spTree>
    <p:extLst>
      <p:ext uri="{BB962C8B-B14F-4D97-AF65-F5344CB8AC3E}">
        <p14:creationId xmlns:p14="http://schemas.microsoft.com/office/powerpoint/2010/main" val="10175401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108</a:t>
            </a:fld>
            <a:endParaRPr lang="en-GB" dirty="0"/>
          </a:p>
        </p:txBody>
      </p:sp>
    </p:spTree>
    <p:extLst>
      <p:ext uri="{BB962C8B-B14F-4D97-AF65-F5344CB8AC3E}">
        <p14:creationId xmlns:p14="http://schemas.microsoft.com/office/powerpoint/2010/main" val="20527200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109</a:t>
            </a:fld>
            <a:endParaRPr lang="en-GB" dirty="0"/>
          </a:p>
        </p:txBody>
      </p:sp>
    </p:spTree>
    <p:extLst>
      <p:ext uri="{BB962C8B-B14F-4D97-AF65-F5344CB8AC3E}">
        <p14:creationId xmlns:p14="http://schemas.microsoft.com/office/powerpoint/2010/main" val="2469703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357417827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110</a:t>
            </a:fld>
            <a:endParaRPr lang="en-GB" dirty="0"/>
          </a:p>
        </p:txBody>
      </p:sp>
    </p:spTree>
    <p:extLst>
      <p:ext uri="{BB962C8B-B14F-4D97-AF65-F5344CB8AC3E}">
        <p14:creationId xmlns:p14="http://schemas.microsoft.com/office/powerpoint/2010/main" val="36097725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111</a:t>
            </a:fld>
            <a:endParaRPr lang="en-GB" dirty="0"/>
          </a:p>
        </p:txBody>
      </p:sp>
    </p:spTree>
    <p:extLst>
      <p:ext uri="{BB962C8B-B14F-4D97-AF65-F5344CB8AC3E}">
        <p14:creationId xmlns:p14="http://schemas.microsoft.com/office/powerpoint/2010/main" val="37481823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112</a:t>
            </a:fld>
            <a:endParaRPr lang="en-GB" dirty="0"/>
          </a:p>
        </p:txBody>
      </p:sp>
    </p:spTree>
    <p:extLst>
      <p:ext uri="{BB962C8B-B14F-4D97-AF65-F5344CB8AC3E}">
        <p14:creationId xmlns:p14="http://schemas.microsoft.com/office/powerpoint/2010/main" val="363172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1122218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3813773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3854771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211499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2314461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290022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1585527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250530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5380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358233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4040887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1401074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608044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1280479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2456836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4250117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972694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4091231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61640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26783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2099279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4065495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3407831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3103356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2378014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3007891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3433159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3793343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159554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892838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8943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2513940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1679726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42</a:t>
            </a:fld>
            <a:endParaRPr lang="en-GB" dirty="0"/>
          </a:p>
        </p:txBody>
      </p:sp>
    </p:spTree>
    <p:extLst>
      <p:ext uri="{BB962C8B-B14F-4D97-AF65-F5344CB8AC3E}">
        <p14:creationId xmlns:p14="http://schemas.microsoft.com/office/powerpoint/2010/main" val="3080232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43</a:t>
            </a:fld>
            <a:endParaRPr lang="en-GB" dirty="0"/>
          </a:p>
        </p:txBody>
      </p:sp>
    </p:spTree>
    <p:extLst>
      <p:ext uri="{BB962C8B-B14F-4D97-AF65-F5344CB8AC3E}">
        <p14:creationId xmlns:p14="http://schemas.microsoft.com/office/powerpoint/2010/main" val="2748781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44</a:t>
            </a:fld>
            <a:endParaRPr lang="en-GB" dirty="0"/>
          </a:p>
        </p:txBody>
      </p:sp>
    </p:spTree>
    <p:extLst>
      <p:ext uri="{BB962C8B-B14F-4D97-AF65-F5344CB8AC3E}">
        <p14:creationId xmlns:p14="http://schemas.microsoft.com/office/powerpoint/2010/main" val="1540379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45</a:t>
            </a:fld>
            <a:endParaRPr lang="en-GB" dirty="0"/>
          </a:p>
        </p:txBody>
      </p:sp>
    </p:spTree>
    <p:extLst>
      <p:ext uri="{BB962C8B-B14F-4D97-AF65-F5344CB8AC3E}">
        <p14:creationId xmlns:p14="http://schemas.microsoft.com/office/powerpoint/2010/main" val="2757529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46</a:t>
            </a:fld>
            <a:endParaRPr lang="en-GB" dirty="0"/>
          </a:p>
        </p:txBody>
      </p:sp>
    </p:spTree>
    <p:extLst>
      <p:ext uri="{BB962C8B-B14F-4D97-AF65-F5344CB8AC3E}">
        <p14:creationId xmlns:p14="http://schemas.microsoft.com/office/powerpoint/2010/main" val="2663720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47</a:t>
            </a:fld>
            <a:endParaRPr lang="en-GB" dirty="0"/>
          </a:p>
        </p:txBody>
      </p:sp>
    </p:spTree>
    <p:extLst>
      <p:ext uri="{BB962C8B-B14F-4D97-AF65-F5344CB8AC3E}">
        <p14:creationId xmlns:p14="http://schemas.microsoft.com/office/powerpoint/2010/main" val="3230110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48</a:t>
            </a:fld>
            <a:endParaRPr lang="en-GB" dirty="0"/>
          </a:p>
        </p:txBody>
      </p:sp>
    </p:spTree>
    <p:extLst>
      <p:ext uri="{BB962C8B-B14F-4D97-AF65-F5344CB8AC3E}">
        <p14:creationId xmlns:p14="http://schemas.microsoft.com/office/powerpoint/2010/main" val="3305967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49</a:t>
            </a:fld>
            <a:endParaRPr lang="en-GB" dirty="0"/>
          </a:p>
        </p:txBody>
      </p:sp>
    </p:spTree>
    <p:extLst>
      <p:ext uri="{BB962C8B-B14F-4D97-AF65-F5344CB8AC3E}">
        <p14:creationId xmlns:p14="http://schemas.microsoft.com/office/powerpoint/2010/main" val="21924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423714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50</a:t>
            </a:fld>
            <a:endParaRPr lang="en-GB" dirty="0"/>
          </a:p>
        </p:txBody>
      </p:sp>
    </p:spTree>
    <p:extLst>
      <p:ext uri="{BB962C8B-B14F-4D97-AF65-F5344CB8AC3E}">
        <p14:creationId xmlns:p14="http://schemas.microsoft.com/office/powerpoint/2010/main" val="21964710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51</a:t>
            </a:fld>
            <a:endParaRPr lang="en-GB" dirty="0"/>
          </a:p>
        </p:txBody>
      </p:sp>
    </p:spTree>
    <p:extLst>
      <p:ext uri="{BB962C8B-B14F-4D97-AF65-F5344CB8AC3E}">
        <p14:creationId xmlns:p14="http://schemas.microsoft.com/office/powerpoint/2010/main" val="42808764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52</a:t>
            </a:fld>
            <a:endParaRPr lang="en-GB" dirty="0"/>
          </a:p>
        </p:txBody>
      </p:sp>
    </p:spTree>
    <p:extLst>
      <p:ext uri="{BB962C8B-B14F-4D97-AF65-F5344CB8AC3E}">
        <p14:creationId xmlns:p14="http://schemas.microsoft.com/office/powerpoint/2010/main" val="1549830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53</a:t>
            </a:fld>
            <a:endParaRPr lang="en-GB" dirty="0"/>
          </a:p>
        </p:txBody>
      </p:sp>
    </p:spTree>
    <p:extLst>
      <p:ext uri="{BB962C8B-B14F-4D97-AF65-F5344CB8AC3E}">
        <p14:creationId xmlns:p14="http://schemas.microsoft.com/office/powerpoint/2010/main" val="272641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54</a:t>
            </a:fld>
            <a:endParaRPr lang="en-GB" dirty="0"/>
          </a:p>
        </p:txBody>
      </p:sp>
    </p:spTree>
    <p:extLst>
      <p:ext uri="{BB962C8B-B14F-4D97-AF65-F5344CB8AC3E}">
        <p14:creationId xmlns:p14="http://schemas.microsoft.com/office/powerpoint/2010/main" val="1102647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55</a:t>
            </a:fld>
            <a:endParaRPr lang="en-GB" dirty="0"/>
          </a:p>
        </p:txBody>
      </p:sp>
    </p:spTree>
    <p:extLst>
      <p:ext uri="{BB962C8B-B14F-4D97-AF65-F5344CB8AC3E}">
        <p14:creationId xmlns:p14="http://schemas.microsoft.com/office/powerpoint/2010/main" val="6613386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56</a:t>
            </a:fld>
            <a:endParaRPr lang="en-GB" dirty="0"/>
          </a:p>
        </p:txBody>
      </p:sp>
    </p:spTree>
    <p:extLst>
      <p:ext uri="{BB962C8B-B14F-4D97-AF65-F5344CB8AC3E}">
        <p14:creationId xmlns:p14="http://schemas.microsoft.com/office/powerpoint/2010/main" val="20810756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57</a:t>
            </a:fld>
            <a:endParaRPr lang="en-GB" dirty="0"/>
          </a:p>
        </p:txBody>
      </p:sp>
    </p:spTree>
    <p:extLst>
      <p:ext uri="{BB962C8B-B14F-4D97-AF65-F5344CB8AC3E}">
        <p14:creationId xmlns:p14="http://schemas.microsoft.com/office/powerpoint/2010/main" val="1204468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58</a:t>
            </a:fld>
            <a:endParaRPr lang="en-GB" dirty="0"/>
          </a:p>
        </p:txBody>
      </p:sp>
    </p:spTree>
    <p:extLst>
      <p:ext uri="{BB962C8B-B14F-4D97-AF65-F5344CB8AC3E}">
        <p14:creationId xmlns:p14="http://schemas.microsoft.com/office/powerpoint/2010/main" val="202119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59</a:t>
            </a:fld>
            <a:endParaRPr lang="en-GB" dirty="0"/>
          </a:p>
        </p:txBody>
      </p:sp>
    </p:spTree>
    <p:extLst>
      <p:ext uri="{BB962C8B-B14F-4D97-AF65-F5344CB8AC3E}">
        <p14:creationId xmlns:p14="http://schemas.microsoft.com/office/powerpoint/2010/main" val="421509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3979151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60</a:t>
            </a:fld>
            <a:endParaRPr lang="en-GB" dirty="0"/>
          </a:p>
        </p:txBody>
      </p:sp>
    </p:spTree>
    <p:extLst>
      <p:ext uri="{BB962C8B-B14F-4D97-AF65-F5344CB8AC3E}">
        <p14:creationId xmlns:p14="http://schemas.microsoft.com/office/powerpoint/2010/main" val="32181254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61</a:t>
            </a:fld>
            <a:endParaRPr lang="en-GB" dirty="0"/>
          </a:p>
        </p:txBody>
      </p:sp>
    </p:spTree>
    <p:extLst>
      <p:ext uri="{BB962C8B-B14F-4D97-AF65-F5344CB8AC3E}">
        <p14:creationId xmlns:p14="http://schemas.microsoft.com/office/powerpoint/2010/main" val="2299778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62</a:t>
            </a:fld>
            <a:endParaRPr lang="en-GB" dirty="0"/>
          </a:p>
        </p:txBody>
      </p:sp>
    </p:spTree>
    <p:extLst>
      <p:ext uri="{BB962C8B-B14F-4D97-AF65-F5344CB8AC3E}">
        <p14:creationId xmlns:p14="http://schemas.microsoft.com/office/powerpoint/2010/main" val="39463607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63</a:t>
            </a:fld>
            <a:endParaRPr lang="en-GB" dirty="0"/>
          </a:p>
        </p:txBody>
      </p:sp>
    </p:spTree>
    <p:extLst>
      <p:ext uri="{BB962C8B-B14F-4D97-AF65-F5344CB8AC3E}">
        <p14:creationId xmlns:p14="http://schemas.microsoft.com/office/powerpoint/2010/main" val="801729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64</a:t>
            </a:fld>
            <a:endParaRPr lang="en-GB" dirty="0"/>
          </a:p>
        </p:txBody>
      </p:sp>
    </p:spTree>
    <p:extLst>
      <p:ext uri="{BB962C8B-B14F-4D97-AF65-F5344CB8AC3E}">
        <p14:creationId xmlns:p14="http://schemas.microsoft.com/office/powerpoint/2010/main" val="26664613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65</a:t>
            </a:fld>
            <a:endParaRPr lang="en-GB" dirty="0"/>
          </a:p>
        </p:txBody>
      </p:sp>
    </p:spTree>
    <p:extLst>
      <p:ext uri="{BB962C8B-B14F-4D97-AF65-F5344CB8AC3E}">
        <p14:creationId xmlns:p14="http://schemas.microsoft.com/office/powerpoint/2010/main" val="19069538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66</a:t>
            </a:fld>
            <a:endParaRPr lang="en-GB" dirty="0"/>
          </a:p>
        </p:txBody>
      </p:sp>
    </p:spTree>
    <p:extLst>
      <p:ext uri="{BB962C8B-B14F-4D97-AF65-F5344CB8AC3E}">
        <p14:creationId xmlns:p14="http://schemas.microsoft.com/office/powerpoint/2010/main" val="2902268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67</a:t>
            </a:fld>
            <a:endParaRPr lang="en-GB" dirty="0"/>
          </a:p>
        </p:txBody>
      </p:sp>
    </p:spTree>
    <p:extLst>
      <p:ext uri="{BB962C8B-B14F-4D97-AF65-F5344CB8AC3E}">
        <p14:creationId xmlns:p14="http://schemas.microsoft.com/office/powerpoint/2010/main" val="36231678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68</a:t>
            </a:fld>
            <a:endParaRPr lang="en-GB" dirty="0"/>
          </a:p>
        </p:txBody>
      </p:sp>
    </p:spTree>
    <p:extLst>
      <p:ext uri="{BB962C8B-B14F-4D97-AF65-F5344CB8AC3E}">
        <p14:creationId xmlns:p14="http://schemas.microsoft.com/office/powerpoint/2010/main" val="13954252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69</a:t>
            </a:fld>
            <a:endParaRPr lang="en-GB" dirty="0"/>
          </a:p>
        </p:txBody>
      </p:sp>
    </p:spTree>
    <p:extLst>
      <p:ext uri="{BB962C8B-B14F-4D97-AF65-F5344CB8AC3E}">
        <p14:creationId xmlns:p14="http://schemas.microsoft.com/office/powerpoint/2010/main" val="158583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29564913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70</a:t>
            </a:fld>
            <a:endParaRPr lang="en-GB" dirty="0"/>
          </a:p>
        </p:txBody>
      </p:sp>
    </p:spTree>
    <p:extLst>
      <p:ext uri="{BB962C8B-B14F-4D97-AF65-F5344CB8AC3E}">
        <p14:creationId xmlns:p14="http://schemas.microsoft.com/office/powerpoint/2010/main" val="37571804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71</a:t>
            </a:fld>
            <a:endParaRPr lang="en-GB" dirty="0"/>
          </a:p>
        </p:txBody>
      </p:sp>
    </p:spTree>
    <p:extLst>
      <p:ext uri="{BB962C8B-B14F-4D97-AF65-F5344CB8AC3E}">
        <p14:creationId xmlns:p14="http://schemas.microsoft.com/office/powerpoint/2010/main" val="41810114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72</a:t>
            </a:fld>
            <a:endParaRPr lang="en-GB" dirty="0"/>
          </a:p>
        </p:txBody>
      </p:sp>
    </p:spTree>
    <p:extLst>
      <p:ext uri="{BB962C8B-B14F-4D97-AF65-F5344CB8AC3E}">
        <p14:creationId xmlns:p14="http://schemas.microsoft.com/office/powerpoint/2010/main" val="27310079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73</a:t>
            </a:fld>
            <a:endParaRPr lang="en-GB" dirty="0"/>
          </a:p>
        </p:txBody>
      </p:sp>
    </p:spTree>
    <p:extLst>
      <p:ext uri="{BB962C8B-B14F-4D97-AF65-F5344CB8AC3E}">
        <p14:creationId xmlns:p14="http://schemas.microsoft.com/office/powerpoint/2010/main" val="10644094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74</a:t>
            </a:fld>
            <a:endParaRPr lang="en-GB" dirty="0"/>
          </a:p>
        </p:txBody>
      </p:sp>
    </p:spTree>
    <p:extLst>
      <p:ext uri="{BB962C8B-B14F-4D97-AF65-F5344CB8AC3E}">
        <p14:creationId xmlns:p14="http://schemas.microsoft.com/office/powerpoint/2010/main" val="35450787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75</a:t>
            </a:fld>
            <a:endParaRPr lang="en-GB" dirty="0"/>
          </a:p>
        </p:txBody>
      </p:sp>
    </p:spTree>
    <p:extLst>
      <p:ext uri="{BB962C8B-B14F-4D97-AF65-F5344CB8AC3E}">
        <p14:creationId xmlns:p14="http://schemas.microsoft.com/office/powerpoint/2010/main" val="22722826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76</a:t>
            </a:fld>
            <a:endParaRPr lang="en-GB" dirty="0"/>
          </a:p>
        </p:txBody>
      </p:sp>
    </p:spTree>
    <p:extLst>
      <p:ext uri="{BB962C8B-B14F-4D97-AF65-F5344CB8AC3E}">
        <p14:creationId xmlns:p14="http://schemas.microsoft.com/office/powerpoint/2010/main" val="17927032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77</a:t>
            </a:fld>
            <a:endParaRPr lang="en-GB" dirty="0"/>
          </a:p>
        </p:txBody>
      </p:sp>
    </p:spTree>
    <p:extLst>
      <p:ext uri="{BB962C8B-B14F-4D97-AF65-F5344CB8AC3E}">
        <p14:creationId xmlns:p14="http://schemas.microsoft.com/office/powerpoint/2010/main" val="8029931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78</a:t>
            </a:fld>
            <a:endParaRPr lang="en-GB" dirty="0"/>
          </a:p>
        </p:txBody>
      </p:sp>
    </p:spTree>
    <p:extLst>
      <p:ext uri="{BB962C8B-B14F-4D97-AF65-F5344CB8AC3E}">
        <p14:creationId xmlns:p14="http://schemas.microsoft.com/office/powerpoint/2010/main" val="2535447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79</a:t>
            </a:fld>
            <a:endParaRPr lang="en-GB" dirty="0"/>
          </a:p>
        </p:txBody>
      </p:sp>
    </p:spTree>
    <p:extLst>
      <p:ext uri="{BB962C8B-B14F-4D97-AF65-F5344CB8AC3E}">
        <p14:creationId xmlns:p14="http://schemas.microsoft.com/office/powerpoint/2010/main" val="274540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42017210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80</a:t>
            </a:fld>
            <a:endParaRPr lang="en-GB" dirty="0"/>
          </a:p>
        </p:txBody>
      </p:sp>
    </p:spTree>
    <p:extLst>
      <p:ext uri="{BB962C8B-B14F-4D97-AF65-F5344CB8AC3E}">
        <p14:creationId xmlns:p14="http://schemas.microsoft.com/office/powerpoint/2010/main" val="11181332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81</a:t>
            </a:fld>
            <a:endParaRPr lang="en-GB" dirty="0"/>
          </a:p>
        </p:txBody>
      </p:sp>
    </p:spTree>
    <p:extLst>
      <p:ext uri="{BB962C8B-B14F-4D97-AF65-F5344CB8AC3E}">
        <p14:creationId xmlns:p14="http://schemas.microsoft.com/office/powerpoint/2010/main" val="872890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82</a:t>
            </a:fld>
            <a:endParaRPr lang="en-GB" dirty="0"/>
          </a:p>
        </p:txBody>
      </p:sp>
    </p:spTree>
    <p:extLst>
      <p:ext uri="{BB962C8B-B14F-4D97-AF65-F5344CB8AC3E}">
        <p14:creationId xmlns:p14="http://schemas.microsoft.com/office/powerpoint/2010/main" val="16158327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83</a:t>
            </a:fld>
            <a:endParaRPr lang="en-GB" dirty="0"/>
          </a:p>
        </p:txBody>
      </p:sp>
    </p:spTree>
    <p:extLst>
      <p:ext uri="{BB962C8B-B14F-4D97-AF65-F5344CB8AC3E}">
        <p14:creationId xmlns:p14="http://schemas.microsoft.com/office/powerpoint/2010/main" val="33728696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84</a:t>
            </a:fld>
            <a:endParaRPr lang="en-GB" dirty="0"/>
          </a:p>
        </p:txBody>
      </p:sp>
    </p:spTree>
    <p:extLst>
      <p:ext uri="{BB962C8B-B14F-4D97-AF65-F5344CB8AC3E}">
        <p14:creationId xmlns:p14="http://schemas.microsoft.com/office/powerpoint/2010/main" val="23748628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85</a:t>
            </a:fld>
            <a:endParaRPr lang="en-GB" dirty="0"/>
          </a:p>
        </p:txBody>
      </p:sp>
    </p:spTree>
    <p:extLst>
      <p:ext uri="{BB962C8B-B14F-4D97-AF65-F5344CB8AC3E}">
        <p14:creationId xmlns:p14="http://schemas.microsoft.com/office/powerpoint/2010/main" val="23480065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86</a:t>
            </a:fld>
            <a:endParaRPr lang="en-GB" dirty="0"/>
          </a:p>
        </p:txBody>
      </p:sp>
    </p:spTree>
    <p:extLst>
      <p:ext uri="{BB962C8B-B14F-4D97-AF65-F5344CB8AC3E}">
        <p14:creationId xmlns:p14="http://schemas.microsoft.com/office/powerpoint/2010/main" val="17108649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87</a:t>
            </a:fld>
            <a:endParaRPr lang="en-GB" dirty="0"/>
          </a:p>
        </p:txBody>
      </p:sp>
    </p:spTree>
    <p:extLst>
      <p:ext uri="{BB962C8B-B14F-4D97-AF65-F5344CB8AC3E}">
        <p14:creationId xmlns:p14="http://schemas.microsoft.com/office/powerpoint/2010/main" val="19600505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88</a:t>
            </a:fld>
            <a:endParaRPr lang="en-GB" dirty="0"/>
          </a:p>
        </p:txBody>
      </p:sp>
    </p:spTree>
    <p:extLst>
      <p:ext uri="{BB962C8B-B14F-4D97-AF65-F5344CB8AC3E}">
        <p14:creationId xmlns:p14="http://schemas.microsoft.com/office/powerpoint/2010/main" val="17262146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89</a:t>
            </a:fld>
            <a:endParaRPr lang="en-GB" dirty="0"/>
          </a:p>
        </p:txBody>
      </p:sp>
    </p:spTree>
    <p:extLst>
      <p:ext uri="{BB962C8B-B14F-4D97-AF65-F5344CB8AC3E}">
        <p14:creationId xmlns:p14="http://schemas.microsoft.com/office/powerpoint/2010/main" val="30091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6285576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90</a:t>
            </a:fld>
            <a:endParaRPr lang="en-GB" dirty="0"/>
          </a:p>
        </p:txBody>
      </p:sp>
    </p:spTree>
    <p:extLst>
      <p:ext uri="{BB962C8B-B14F-4D97-AF65-F5344CB8AC3E}">
        <p14:creationId xmlns:p14="http://schemas.microsoft.com/office/powerpoint/2010/main" val="23351528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91</a:t>
            </a:fld>
            <a:endParaRPr lang="en-GB" dirty="0"/>
          </a:p>
        </p:txBody>
      </p:sp>
    </p:spTree>
    <p:extLst>
      <p:ext uri="{BB962C8B-B14F-4D97-AF65-F5344CB8AC3E}">
        <p14:creationId xmlns:p14="http://schemas.microsoft.com/office/powerpoint/2010/main" val="18630738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92</a:t>
            </a:fld>
            <a:endParaRPr lang="en-GB" dirty="0"/>
          </a:p>
        </p:txBody>
      </p:sp>
    </p:spTree>
    <p:extLst>
      <p:ext uri="{BB962C8B-B14F-4D97-AF65-F5344CB8AC3E}">
        <p14:creationId xmlns:p14="http://schemas.microsoft.com/office/powerpoint/2010/main" val="32556484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93</a:t>
            </a:fld>
            <a:endParaRPr lang="en-GB" dirty="0"/>
          </a:p>
        </p:txBody>
      </p:sp>
    </p:spTree>
    <p:extLst>
      <p:ext uri="{BB962C8B-B14F-4D97-AF65-F5344CB8AC3E}">
        <p14:creationId xmlns:p14="http://schemas.microsoft.com/office/powerpoint/2010/main" val="24741986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94</a:t>
            </a:fld>
            <a:endParaRPr lang="en-GB" dirty="0"/>
          </a:p>
        </p:txBody>
      </p:sp>
    </p:spTree>
    <p:extLst>
      <p:ext uri="{BB962C8B-B14F-4D97-AF65-F5344CB8AC3E}">
        <p14:creationId xmlns:p14="http://schemas.microsoft.com/office/powerpoint/2010/main" val="26673623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95</a:t>
            </a:fld>
            <a:endParaRPr lang="en-GB" dirty="0"/>
          </a:p>
        </p:txBody>
      </p:sp>
    </p:spTree>
    <p:extLst>
      <p:ext uri="{BB962C8B-B14F-4D97-AF65-F5344CB8AC3E}">
        <p14:creationId xmlns:p14="http://schemas.microsoft.com/office/powerpoint/2010/main" val="21641081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96</a:t>
            </a:fld>
            <a:endParaRPr lang="en-GB" dirty="0"/>
          </a:p>
        </p:txBody>
      </p:sp>
    </p:spTree>
    <p:extLst>
      <p:ext uri="{BB962C8B-B14F-4D97-AF65-F5344CB8AC3E}">
        <p14:creationId xmlns:p14="http://schemas.microsoft.com/office/powerpoint/2010/main" val="30845954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97</a:t>
            </a:fld>
            <a:endParaRPr lang="en-GB" dirty="0"/>
          </a:p>
        </p:txBody>
      </p:sp>
    </p:spTree>
    <p:extLst>
      <p:ext uri="{BB962C8B-B14F-4D97-AF65-F5344CB8AC3E}">
        <p14:creationId xmlns:p14="http://schemas.microsoft.com/office/powerpoint/2010/main" val="26493114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98</a:t>
            </a:fld>
            <a:endParaRPr lang="en-GB" dirty="0"/>
          </a:p>
        </p:txBody>
      </p:sp>
    </p:spTree>
    <p:extLst>
      <p:ext uri="{BB962C8B-B14F-4D97-AF65-F5344CB8AC3E}">
        <p14:creationId xmlns:p14="http://schemas.microsoft.com/office/powerpoint/2010/main" val="33600374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99</a:t>
            </a:fld>
            <a:endParaRPr lang="en-GB" dirty="0"/>
          </a:p>
        </p:txBody>
      </p:sp>
    </p:spTree>
    <p:extLst>
      <p:ext uri="{BB962C8B-B14F-4D97-AF65-F5344CB8AC3E}">
        <p14:creationId xmlns:p14="http://schemas.microsoft.com/office/powerpoint/2010/main" val="166575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slide" Target="../slides/slide57.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slide" Target="../slides/slide44.xml"/><Relationship Id="rId5" Type="http://schemas.openxmlformats.org/officeDocument/2006/relationships/slide" Target="../slides/slide35.xml"/><Relationship Id="rId4" Type="http://schemas.openxmlformats.org/officeDocument/2006/relationships/slide" Target="../slides/slide24.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slide" Target="../slides/slide57.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slide" Target="../slides/slide44.xml"/><Relationship Id="rId5" Type="http://schemas.openxmlformats.org/officeDocument/2006/relationships/slide" Target="../slides/slide35.xml"/><Relationship Id="rId4" Type="http://schemas.openxmlformats.org/officeDocument/2006/relationships/slide" Target="../slides/slide24.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slide" Target="../slides/slide57.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slide" Target="../slides/slide44.xml"/><Relationship Id="rId5" Type="http://schemas.openxmlformats.org/officeDocument/2006/relationships/slide" Target="../slides/slide35.xml"/><Relationship Id="rId4" Type="http://schemas.openxmlformats.org/officeDocument/2006/relationships/slide" Target="../slides/slide24.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slide" Target="../slides/slide57.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slide" Target="../slides/slide44.xml"/><Relationship Id="rId5" Type="http://schemas.openxmlformats.org/officeDocument/2006/relationships/slide" Target="../slides/slide35.xml"/><Relationship Id="rId4" Type="http://schemas.openxmlformats.org/officeDocument/2006/relationships/slide" Target="../slides/slide2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382054"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5" name="Content Placeholder 1"/>
          <p:cNvSpPr txBox="1">
            <a:spLocks/>
          </p:cNvSpPr>
          <p:nvPr/>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1" name="Round Same Side Corner Rectangle 10">
            <a:hlinkClick r:id="rId3" action="ppaction://hlinksldjump"/>
          </p:cNvPr>
          <p:cNvSpPr/>
          <p:nvPr userDrawn="1"/>
        </p:nvSpPr>
        <p:spPr>
          <a:xfrm>
            <a:off x="124273" y="692696"/>
            <a:ext cx="11917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4.1 - Fractions</a:t>
            </a:r>
            <a:endParaRPr lang="en-GB" sz="1200" b="1" dirty="0">
              <a:latin typeface="Arial" panose="020B0604020202020204" pitchFamily="34" charset="0"/>
              <a:cs typeface="Arial" panose="020B0604020202020204" pitchFamily="34" charset="0"/>
            </a:endParaRPr>
          </a:p>
        </p:txBody>
      </p:sp>
      <p:sp>
        <p:nvSpPr>
          <p:cNvPr id="13" name="Round Same Side Corner Rectangle 12">
            <a:hlinkClick r:id="rId4" action="ppaction://hlinksldjump"/>
          </p:cNvPr>
          <p:cNvSpPr/>
          <p:nvPr userDrawn="1"/>
        </p:nvSpPr>
        <p:spPr>
          <a:xfrm>
            <a:off x="1397310" y="692696"/>
            <a:ext cx="905651"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4.2 - Ratios</a:t>
            </a:r>
            <a:endParaRPr lang="en-GB" sz="1200" b="1" dirty="0">
              <a:latin typeface="Arial" panose="020B0604020202020204" pitchFamily="34" charset="0"/>
              <a:cs typeface="Arial" panose="020B0604020202020204" pitchFamily="34" charset="0"/>
            </a:endParaRPr>
          </a:p>
        </p:txBody>
      </p:sp>
      <p:sp>
        <p:nvSpPr>
          <p:cNvPr id="14" name="Round Same Side Corner Rectangle 13">
            <a:hlinkClick r:id="rId5" action="ppaction://hlinksldjump"/>
          </p:cNvPr>
          <p:cNvSpPr/>
          <p:nvPr userDrawn="1"/>
        </p:nvSpPr>
        <p:spPr>
          <a:xfrm>
            <a:off x="2384222" y="692696"/>
            <a:ext cx="131533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4.3 – Ratios</a:t>
            </a:r>
            <a:r>
              <a:rPr lang="en-GB" sz="1200" b="1" baseline="0" dirty="0" smtClean="0">
                <a:latin typeface="Arial" panose="020B0604020202020204" pitchFamily="34" charset="0"/>
                <a:cs typeface="Arial" panose="020B0604020202020204" pitchFamily="34" charset="0"/>
              </a:rPr>
              <a:t> &amp; Proportion</a:t>
            </a:r>
            <a:endParaRPr lang="en-GB" sz="1200" b="1" dirty="0">
              <a:latin typeface="Arial" panose="020B0604020202020204" pitchFamily="34" charset="0"/>
              <a:cs typeface="Arial" panose="020B0604020202020204" pitchFamily="34" charset="0"/>
            </a:endParaRPr>
          </a:p>
        </p:txBody>
      </p:sp>
      <p:sp>
        <p:nvSpPr>
          <p:cNvPr id="17" name="Round Same Side Corner Rectangle 16">
            <a:hlinkClick r:id="rId6" action="ppaction://hlinksldjump"/>
          </p:cNvPr>
          <p:cNvSpPr/>
          <p:nvPr userDrawn="1"/>
        </p:nvSpPr>
        <p:spPr>
          <a:xfrm>
            <a:off x="3780819" y="692696"/>
            <a:ext cx="143000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4.4 - Percentages</a:t>
            </a:r>
            <a:endParaRPr lang="en-GB" sz="1200" b="1" dirty="0">
              <a:latin typeface="Arial" panose="020B0604020202020204" pitchFamily="34" charset="0"/>
              <a:cs typeface="Arial" panose="020B0604020202020204" pitchFamily="34" charset="0"/>
            </a:endParaRPr>
          </a:p>
        </p:txBody>
      </p:sp>
      <p:sp>
        <p:nvSpPr>
          <p:cNvPr id="18" name="Round Same Side Corner Rectangle 17">
            <a:hlinkClick r:id="rId7" action="ppaction://hlinksldjump"/>
          </p:cNvPr>
          <p:cNvSpPr/>
          <p:nvPr userDrawn="1"/>
        </p:nvSpPr>
        <p:spPr>
          <a:xfrm>
            <a:off x="5292080" y="692696"/>
            <a:ext cx="15841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4.5 – Fractions &amp; Decimals</a:t>
            </a:r>
            <a:endParaRPr lang="en-GB" sz="1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580112" y="1225296"/>
            <a:ext cx="3200036" cy="53285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hlinkClick r:id="rId3" action="ppaction://hlinksldjump"/>
          </p:cNvPr>
          <p:cNvSpPr/>
          <p:nvPr userDrawn="1"/>
        </p:nvSpPr>
        <p:spPr>
          <a:xfrm>
            <a:off x="124273" y="692696"/>
            <a:ext cx="11917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4.1 - Fractions</a:t>
            </a:r>
            <a:endParaRPr lang="en-GB" sz="1200" b="1" dirty="0">
              <a:latin typeface="Arial" panose="020B0604020202020204" pitchFamily="34" charset="0"/>
              <a:cs typeface="Arial" panose="020B0604020202020204" pitchFamily="34" charset="0"/>
            </a:endParaRPr>
          </a:p>
        </p:txBody>
      </p:sp>
      <p:sp>
        <p:nvSpPr>
          <p:cNvPr id="13" name="Round Same Side Corner Rectangle 12">
            <a:hlinkClick r:id="rId4" action="ppaction://hlinksldjump"/>
          </p:cNvPr>
          <p:cNvSpPr/>
          <p:nvPr userDrawn="1"/>
        </p:nvSpPr>
        <p:spPr>
          <a:xfrm>
            <a:off x="1397310" y="692696"/>
            <a:ext cx="905651"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4.2 - Ratios</a:t>
            </a:r>
            <a:endParaRPr lang="en-GB" sz="1200" b="1" dirty="0">
              <a:latin typeface="Arial" panose="020B0604020202020204" pitchFamily="34" charset="0"/>
              <a:cs typeface="Arial" panose="020B0604020202020204" pitchFamily="34" charset="0"/>
            </a:endParaRPr>
          </a:p>
        </p:txBody>
      </p:sp>
      <p:sp>
        <p:nvSpPr>
          <p:cNvPr id="14" name="Round Same Side Corner Rectangle 13">
            <a:hlinkClick r:id="rId5" action="ppaction://hlinksldjump"/>
          </p:cNvPr>
          <p:cNvSpPr/>
          <p:nvPr userDrawn="1"/>
        </p:nvSpPr>
        <p:spPr>
          <a:xfrm>
            <a:off x="2384222" y="692696"/>
            <a:ext cx="131533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4.3 – Ratios</a:t>
            </a:r>
            <a:r>
              <a:rPr lang="en-GB" sz="1200" b="1" baseline="0" dirty="0" smtClean="0">
                <a:latin typeface="Arial" panose="020B0604020202020204" pitchFamily="34" charset="0"/>
                <a:cs typeface="Arial" panose="020B0604020202020204" pitchFamily="34" charset="0"/>
              </a:rPr>
              <a:t> &amp; Proportion</a:t>
            </a:r>
            <a:endParaRPr lang="en-GB" sz="1200" b="1" dirty="0">
              <a:latin typeface="Arial" panose="020B0604020202020204" pitchFamily="34" charset="0"/>
              <a:cs typeface="Arial" panose="020B0604020202020204" pitchFamily="34" charset="0"/>
            </a:endParaRPr>
          </a:p>
        </p:txBody>
      </p:sp>
      <p:sp>
        <p:nvSpPr>
          <p:cNvPr id="15" name="Round Same Side Corner Rectangle 14">
            <a:hlinkClick r:id="rId6" action="ppaction://hlinksldjump"/>
          </p:cNvPr>
          <p:cNvSpPr/>
          <p:nvPr userDrawn="1"/>
        </p:nvSpPr>
        <p:spPr>
          <a:xfrm>
            <a:off x="3780819" y="692696"/>
            <a:ext cx="143000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4.4 - Percentages</a:t>
            </a:r>
            <a:endParaRPr lang="en-GB" sz="1200" b="1" dirty="0">
              <a:latin typeface="Arial" panose="020B0604020202020204" pitchFamily="34" charset="0"/>
              <a:cs typeface="Arial" panose="020B0604020202020204" pitchFamily="34" charset="0"/>
            </a:endParaRPr>
          </a:p>
        </p:txBody>
      </p:sp>
      <p:sp>
        <p:nvSpPr>
          <p:cNvPr id="16" name="Round Same Side Corner Rectangle 15">
            <a:hlinkClick r:id="rId7" action="ppaction://hlinksldjump"/>
          </p:cNvPr>
          <p:cNvSpPr/>
          <p:nvPr userDrawn="1"/>
        </p:nvSpPr>
        <p:spPr>
          <a:xfrm>
            <a:off x="5292080" y="692696"/>
            <a:ext cx="15841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4.5 – Fractions &amp; Decimals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1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ame Side Corner Rectangle 14">
            <a:hlinkClick r:id="rId3" action="ppaction://hlinksldjump"/>
          </p:cNvPr>
          <p:cNvSpPr/>
          <p:nvPr userDrawn="1"/>
        </p:nvSpPr>
        <p:spPr>
          <a:xfrm>
            <a:off x="124273" y="692696"/>
            <a:ext cx="11917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4.1 - Fractions</a:t>
            </a:r>
            <a:endParaRPr lang="en-GB" sz="1200" b="1" dirty="0">
              <a:latin typeface="Arial" panose="020B0604020202020204" pitchFamily="34" charset="0"/>
              <a:cs typeface="Arial" panose="020B0604020202020204" pitchFamily="34" charset="0"/>
            </a:endParaRPr>
          </a:p>
        </p:txBody>
      </p:sp>
      <p:sp>
        <p:nvSpPr>
          <p:cNvPr id="16" name="Round Same Side Corner Rectangle 15">
            <a:hlinkClick r:id="rId4" action="ppaction://hlinksldjump"/>
          </p:cNvPr>
          <p:cNvSpPr/>
          <p:nvPr userDrawn="1"/>
        </p:nvSpPr>
        <p:spPr>
          <a:xfrm>
            <a:off x="1397310" y="692696"/>
            <a:ext cx="905651"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4.2 - Ratios</a:t>
            </a:r>
            <a:endParaRPr lang="en-GB" sz="1200" b="1" dirty="0">
              <a:latin typeface="Arial" panose="020B0604020202020204" pitchFamily="34" charset="0"/>
              <a:cs typeface="Arial" panose="020B0604020202020204" pitchFamily="34" charset="0"/>
            </a:endParaRPr>
          </a:p>
        </p:txBody>
      </p:sp>
      <p:sp>
        <p:nvSpPr>
          <p:cNvPr id="18" name="Round Same Side Corner Rectangle 17">
            <a:hlinkClick r:id="rId5" action="ppaction://hlinksldjump"/>
          </p:cNvPr>
          <p:cNvSpPr/>
          <p:nvPr userDrawn="1"/>
        </p:nvSpPr>
        <p:spPr>
          <a:xfrm>
            <a:off x="2384222" y="692696"/>
            <a:ext cx="131533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4.3 – Ratios</a:t>
            </a:r>
            <a:r>
              <a:rPr lang="en-GB" sz="1200" b="1" baseline="0" dirty="0" smtClean="0">
                <a:latin typeface="Arial" panose="020B0604020202020204" pitchFamily="34" charset="0"/>
                <a:cs typeface="Arial" panose="020B0604020202020204" pitchFamily="34" charset="0"/>
              </a:rPr>
              <a:t> &amp; Proportion</a:t>
            </a:r>
            <a:endParaRPr lang="en-GB" sz="1200" b="1" dirty="0">
              <a:latin typeface="Arial" panose="020B0604020202020204" pitchFamily="34" charset="0"/>
              <a:cs typeface="Arial" panose="020B0604020202020204" pitchFamily="34" charset="0"/>
            </a:endParaRPr>
          </a:p>
        </p:txBody>
      </p:sp>
      <p:sp>
        <p:nvSpPr>
          <p:cNvPr id="20" name="Round Same Side Corner Rectangle 19">
            <a:hlinkClick r:id="rId6" action="ppaction://hlinksldjump"/>
          </p:cNvPr>
          <p:cNvSpPr/>
          <p:nvPr userDrawn="1"/>
        </p:nvSpPr>
        <p:spPr>
          <a:xfrm>
            <a:off x="3780819" y="692696"/>
            <a:ext cx="143000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4.4 - Percentages</a:t>
            </a:r>
            <a:endParaRPr lang="en-GB" sz="1200" b="1" dirty="0">
              <a:latin typeface="Arial" panose="020B0604020202020204" pitchFamily="34" charset="0"/>
              <a:cs typeface="Arial" panose="020B0604020202020204" pitchFamily="34" charset="0"/>
            </a:endParaRPr>
          </a:p>
        </p:txBody>
      </p:sp>
      <p:sp>
        <p:nvSpPr>
          <p:cNvPr id="23" name="Round Same Side Corner Rectangle 22">
            <a:hlinkClick r:id="rId7" action="ppaction://hlinksldjump"/>
          </p:cNvPr>
          <p:cNvSpPr/>
          <p:nvPr userDrawn="1"/>
        </p:nvSpPr>
        <p:spPr>
          <a:xfrm>
            <a:off x="5292080" y="692696"/>
            <a:ext cx="15841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4.5 – Fractions &amp; Decimals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167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2" name="Snip Single Corner Rectangle 1"/>
          <p:cNvSpPr/>
          <p:nvPr userDrawn="1"/>
        </p:nvSpPr>
        <p:spPr>
          <a:xfrm>
            <a:off x="179512" y="1137707"/>
            <a:ext cx="8708456" cy="5531653"/>
          </a:xfrm>
          <a:custGeom>
            <a:avLst/>
            <a:gdLst>
              <a:gd name="connsiteX0" fmla="*/ 0 w 8696199"/>
              <a:gd name="connsiteY0" fmla="*/ 0 h 5531653"/>
              <a:gd name="connsiteX1" fmla="*/ 7774238 w 8696199"/>
              <a:gd name="connsiteY1" fmla="*/ 0 h 5531653"/>
              <a:gd name="connsiteX2" fmla="*/ 8696199 w 8696199"/>
              <a:gd name="connsiteY2" fmla="*/ 921961 h 5531653"/>
              <a:gd name="connsiteX3" fmla="*/ 8696199 w 8696199"/>
              <a:gd name="connsiteY3" fmla="*/ 5531653 h 5531653"/>
              <a:gd name="connsiteX4" fmla="*/ 0 w 8696199"/>
              <a:gd name="connsiteY4" fmla="*/ 5531653 h 5531653"/>
              <a:gd name="connsiteX5" fmla="*/ 0 w 8696199"/>
              <a:gd name="connsiteY5" fmla="*/ 0 h 5531653"/>
              <a:gd name="connsiteX0" fmla="*/ 0 w 8751063"/>
              <a:gd name="connsiteY0" fmla="*/ 0 h 5586517"/>
              <a:gd name="connsiteX1" fmla="*/ 7774238 w 8751063"/>
              <a:gd name="connsiteY1" fmla="*/ 0 h 5586517"/>
              <a:gd name="connsiteX2" fmla="*/ 8696199 w 8751063"/>
              <a:gd name="connsiteY2" fmla="*/ 921961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7774238 w 8751063"/>
              <a:gd name="connsiteY1" fmla="*/ 0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8743502 w 8751063"/>
              <a:gd name="connsiteY1" fmla="*/ 54864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43502"/>
              <a:gd name="connsiteY0" fmla="*/ 0 h 5531653"/>
              <a:gd name="connsiteX1" fmla="*/ 8743502 w 8743502"/>
              <a:gd name="connsiteY1" fmla="*/ 54864 h 5531653"/>
              <a:gd name="connsiteX2" fmla="*/ 8732775 w 8743502"/>
              <a:gd name="connsiteY2" fmla="*/ 4104073 h 5531653"/>
              <a:gd name="connsiteX3" fmla="*/ 8147559 w 8743502"/>
              <a:gd name="connsiteY3" fmla="*/ 5513365 h 5531653"/>
              <a:gd name="connsiteX4" fmla="*/ 0 w 8743502"/>
              <a:gd name="connsiteY4" fmla="*/ 5531653 h 5531653"/>
              <a:gd name="connsiteX5" fmla="*/ 0 w 8743502"/>
              <a:gd name="connsiteY5" fmla="*/ 0 h 5531653"/>
              <a:gd name="connsiteX0" fmla="*/ 0 w 8743502"/>
              <a:gd name="connsiteY0" fmla="*/ 0 h 5531653"/>
              <a:gd name="connsiteX1" fmla="*/ 8743502 w 8743502"/>
              <a:gd name="connsiteY1" fmla="*/ 54864 h 5531653"/>
              <a:gd name="connsiteX2" fmla="*/ 8732775 w 8743502"/>
              <a:gd name="connsiteY2" fmla="*/ 4652713 h 5531653"/>
              <a:gd name="connsiteX3" fmla="*/ 8147559 w 8743502"/>
              <a:gd name="connsiteY3" fmla="*/ 5513365 h 5531653"/>
              <a:gd name="connsiteX4" fmla="*/ 0 w 8743502"/>
              <a:gd name="connsiteY4" fmla="*/ 5531653 h 5531653"/>
              <a:gd name="connsiteX5" fmla="*/ 0 w 8743502"/>
              <a:gd name="connsiteY5" fmla="*/ 0 h 55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502" h="5531653">
                <a:moveTo>
                  <a:pt x="0" y="0"/>
                </a:moveTo>
                <a:lnTo>
                  <a:pt x="8743502" y="54864"/>
                </a:lnTo>
                <a:cubicBezTo>
                  <a:pt x="8739926" y="1404600"/>
                  <a:pt x="8736351" y="3302977"/>
                  <a:pt x="8732775" y="4652713"/>
                </a:cubicBezTo>
                <a:lnTo>
                  <a:pt x="8147559" y="5513365"/>
                </a:lnTo>
                <a:lnTo>
                  <a:pt x="0" y="5531653"/>
                </a:lnTo>
                <a:lnTo>
                  <a:pt x="0"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a:hlinkClick r:id="rId3" action="ppaction://hlinksldjump"/>
          </p:cNvPr>
          <p:cNvSpPr/>
          <p:nvPr userDrawn="1"/>
        </p:nvSpPr>
        <p:spPr>
          <a:xfrm>
            <a:off x="124273" y="692696"/>
            <a:ext cx="11917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4.1 - Fractions</a:t>
            </a:r>
            <a:endParaRPr lang="en-GB" sz="1200" b="1" dirty="0">
              <a:latin typeface="Arial" panose="020B0604020202020204" pitchFamily="34" charset="0"/>
              <a:cs typeface="Arial" panose="020B0604020202020204" pitchFamily="34" charset="0"/>
            </a:endParaRPr>
          </a:p>
        </p:txBody>
      </p:sp>
      <p:sp>
        <p:nvSpPr>
          <p:cNvPr id="12" name="Round Same Side Corner Rectangle 11">
            <a:hlinkClick r:id="rId4" action="ppaction://hlinksldjump"/>
          </p:cNvPr>
          <p:cNvSpPr/>
          <p:nvPr userDrawn="1"/>
        </p:nvSpPr>
        <p:spPr>
          <a:xfrm>
            <a:off x="1397310" y="692696"/>
            <a:ext cx="905651"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4.2 - Ratios</a:t>
            </a:r>
            <a:endParaRPr lang="en-GB" sz="1200" b="1" dirty="0">
              <a:latin typeface="Arial" panose="020B0604020202020204" pitchFamily="34" charset="0"/>
              <a:cs typeface="Arial" panose="020B0604020202020204" pitchFamily="34" charset="0"/>
            </a:endParaRPr>
          </a:p>
        </p:txBody>
      </p:sp>
      <p:sp>
        <p:nvSpPr>
          <p:cNvPr id="13" name="Round Same Side Corner Rectangle 12">
            <a:hlinkClick r:id="rId5" action="ppaction://hlinksldjump"/>
          </p:cNvPr>
          <p:cNvSpPr/>
          <p:nvPr userDrawn="1"/>
        </p:nvSpPr>
        <p:spPr>
          <a:xfrm>
            <a:off x="2384222" y="692696"/>
            <a:ext cx="131533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4.3 – Ratios</a:t>
            </a:r>
            <a:r>
              <a:rPr lang="en-GB" sz="1200" b="1" baseline="0" dirty="0" smtClean="0">
                <a:latin typeface="Arial" panose="020B0604020202020204" pitchFamily="34" charset="0"/>
                <a:cs typeface="Arial" panose="020B0604020202020204" pitchFamily="34" charset="0"/>
              </a:rPr>
              <a:t> &amp; Proportion</a:t>
            </a:r>
            <a:endParaRPr lang="en-GB" sz="1200" b="1" dirty="0">
              <a:latin typeface="Arial" panose="020B0604020202020204" pitchFamily="34" charset="0"/>
              <a:cs typeface="Arial" panose="020B0604020202020204" pitchFamily="34" charset="0"/>
            </a:endParaRPr>
          </a:p>
        </p:txBody>
      </p:sp>
      <p:sp>
        <p:nvSpPr>
          <p:cNvPr id="14" name="Round Same Side Corner Rectangle 13">
            <a:hlinkClick r:id="rId6" action="ppaction://hlinksldjump"/>
          </p:cNvPr>
          <p:cNvSpPr/>
          <p:nvPr userDrawn="1"/>
        </p:nvSpPr>
        <p:spPr>
          <a:xfrm>
            <a:off x="3780819" y="692696"/>
            <a:ext cx="143000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4.4 - Percentages</a:t>
            </a:r>
            <a:endParaRPr lang="en-GB" sz="1200" b="1" dirty="0">
              <a:latin typeface="Arial" panose="020B0604020202020204" pitchFamily="34" charset="0"/>
              <a:cs typeface="Arial" panose="020B0604020202020204" pitchFamily="34" charset="0"/>
            </a:endParaRPr>
          </a:p>
        </p:txBody>
      </p:sp>
      <p:sp>
        <p:nvSpPr>
          <p:cNvPr id="21" name="Round Same Side Corner Rectangle 20">
            <a:hlinkClick r:id="rId7" action="ppaction://hlinksldjump"/>
          </p:cNvPr>
          <p:cNvSpPr/>
          <p:nvPr userDrawn="1"/>
        </p:nvSpPr>
        <p:spPr>
          <a:xfrm>
            <a:off x="5292080" y="692696"/>
            <a:ext cx="15841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4.5 – Fractions &amp; Decimals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08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7"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5" r:id="rId3"/>
    <p:sldLayoutId id="2147483716" r:id="rId4"/>
    <p:sldLayoutId id="2147483717" r:id="rId5"/>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5" Type="http://schemas.openxmlformats.org/officeDocument/2006/relationships/image" Target="../media/image87.png"/><Relationship Id="rId4" Type="http://schemas.openxmlformats.org/officeDocument/2006/relationships/image" Target="../media/image18.png"/></Relationships>
</file>

<file path=ppt/slides/_rels/slide10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0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0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0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4.xml"/><Relationship Id="rId1" Type="http://schemas.openxmlformats.org/officeDocument/2006/relationships/slideLayout" Target="../slideLayouts/slideLayout4.xml"/><Relationship Id="rId4" Type="http://schemas.openxmlformats.org/officeDocument/2006/relationships/hyperlink" Target="CiDA%20-%20Unit%2002%20-%20LO1%20-%20Getting%20Organised.pptx"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5.xml"/><Relationship Id="rId1" Type="http://schemas.openxmlformats.org/officeDocument/2006/relationships/slideLayout" Target="../slideLayouts/slideLayout4.xml"/><Relationship Id="rId4" Type="http://schemas.openxmlformats.org/officeDocument/2006/relationships/hyperlink" Target="CiDA%20-%20Unit%2002%20-%20LO1%20-%20Getting%20Organised.pptx"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7.xml"/><Relationship Id="rId1" Type="http://schemas.openxmlformats.org/officeDocument/2006/relationships/slideLayout" Target="../slideLayouts/slideLayout4.xml"/><Relationship Id="rId5" Type="http://schemas.openxmlformats.org/officeDocument/2006/relationships/hyperlink" Target="CiDA%20-%20Unit%2002%20-%20LO1%20-%20Getting%20Organised.pptx" TargetMode="External"/><Relationship Id="rId4" Type="http://schemas.openxmlformats.org/officeDocument/2006/relationships/image" Target="../media/image24.png"/></Relationships>
</file>

<file path=ppt/slides/_rels/slide10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8.png"/></Relationships>
</file>

<file path=ppt/slides/_rels/slide10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91.png"/></Relationships>
</file>

<file path=ppt/slides/_rels/slide1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CiDA%20-%20Unit%2002%20-%20LO1%20-%20Getting%20Organised.ppt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CiDA%20-%20Unit%2002%20-%20LO1%20-%20Getting%20Organised.pptx" TargetMode="Externa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CiDA%20-%20Unit%2002%20-%20LO1%20-%20Getting%20Organised.pptx"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CiDA%20-%20Unit%2002%20-%20LO1%20-%20Getting%20Organised.ppt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CiDA%20-%20Unit%2002%20-%20LO1%20-%20Getting%20Organised.pptx"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CiDA%20-%20Unit%2002%20-%20LO1%20-%20Getting%20Organised.pptx"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CiDA%20-%20Unit%2002%20-%20LO1%20-%20Getting%20Organised.ppt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5.png"/><Relationship Id="rId4" Type="http://schemas.openxmlformats.org/officeDocument/2006/relationships/hyperlink" Target="CiDA%20-%20Unit%2002%20-%20LO1%20-%20Getting%20Organised.ppt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CiDA%20-%20Unit%2002%20-%20LO1%20-%20Getting%20Organised.ppt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hyperlink" Target="CiDA%20-%20Unit%2002%20-%20LO1%20-%20Getting%20Organised.pptx"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hyperlink" Target="CiDA%20-%20Unit%2002%20-%20LO1%20-%20Getting%20Organised.pptx"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hyperlink" Target="CiDA%20-%20Unit%2002%20-%20LO1%20-%20Getting%20Organised.pptx"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hyperlink" Target="CiDA%20-%20Unit%2002%20-%20LO1%20-%20Getting%20Organised.ppt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49.png"/><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18.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CiDA%20-%20Unit%2002%20-%20LO1%20-%20Getting%20Organised.pptx"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41.png"/><Relationship Id="rId4" Type="http://schemas.openxmlformats.org/officeDocument/2006/relationships/hyperlink" Target="CiDA%20-%20Unit%2002%20-%20LO1%20-%20Getting%20Organised.pptx"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5.xml"/><Relationship Id="rId5" Type="http://schemas.openxmlformats.org/officeDocument/2006/relationships/hyperlink" Target="CiDA%20-%20Unit%2002%20-%20LO1%20-%20Getting%20Organised.pptx" TargetMode="Externa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hyperlink" Target="CiDA%20-%20Unit%2002%20-%20LO1%20-%20Getting%20Organised.pptx"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24.png"/><Relationship Id="rId4" Type="http://schemas.openxmlformats.org/officeDocument/2006/relationships/hyperlink" Target="CiDA%20-%20Unit%2002%20-%20LO1%20-%20Getting%20Organised.pptx"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CiDA%20-%20Unit%2002%20-%20LO1%20-%20Getting%20Organised.pptx"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hyperlink" Target="CiDA%20-%20Unit%2002%20-%20LO1%20-%20Getting%20Organised.pptx"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CiDA%20-%20Unit%2002%20-%20LO1%20-%20Getting%20Organised.pptx"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71.png"/></Relationships>
</file>

<file path=ppt/slides/_rels/slide8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24.png"/><Relationship Id="rId4" Type="http://schemas.openxmlformats.org/officeDocument/2006/relationships/image" Target="../media/image72.png"/></Relationships>
</file>

<file path=ppt/slides/_rels/slide8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74.pn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18.png"/></Relationships>
</file>

<file path=ppt/slides/_rels/slide8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18.png"/></Relationships>
</file>

<file path=ppt/slides/_rels/slide8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18.png"/><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18.png"/><Relationship Id="rId4" Type="http://schemas.openxmlformats.org/officeDocument/2006/relationships/image" Target="../media/image78.png"/></Relationships>
</file>

<file path=ppt/slides/_rels/slide9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80.png"/></Relationships>
</file>

<file path=ppt/slides/_rels/slide9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9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81.png"/></Relationships>
</file>

<file path=ppt/slides/_rels/slide9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24.png"/></Relationships>
</file>

<file path=ppt/slides/_rels/slide9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18.png"/><Relationship Id="rId4" Type="http://schemas.openxmlformats.org/officeDocument/2006/relationships/image" Target="../media/image83.png"/></Relationships>
</file>

<file path=ppt/slides/_rels/slide9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8.png"/></Relationships>
</file>

<file path=ppt/slides/_rels/slide9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85.png"/></Relationships>
</file>

<file path=ppt/slides/_rels/slide9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797152"/>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4 – Fractions, Ratios &amp; Percentages  </a:t>
            </a:r>
            <a:endParaRPr lang="en-GB"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107504" y="116632"/>
            <a:ext cx="8928992"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TextBox 7"/>
          <p:cNvSpPr txBox="1"/>
          <p:nvPr/>
        </p:nvSpPr>
        <p:spPr>
          <a:xfrm>
            <a:off x="2409832" y="116632"/>
            <a:ext cx="6554656" cy="1815882"/>
          </a:xfrm>
          <a:prstGeom prst="rect">
            <a:avLst/>
          </a:prstGeom>
          <a:noFill/>
        </p:spPr>
        <p:txBody>
          <a:bodyPr wrap="square" rtlCol="0">
            <a:spAutoFit/>
          </a:bodyPr>
          <a:lstStyle/>
          <a:p>
            <a:pPr algn="r"/>
            <a:r>
              <a:rPr lang="en-GB" sz="3600" b="1" dirty="0" smtClean="0">
                <a:solidFill>
                  <a:schemeClr val="tx1">
                    <a:lumMod val="50000"/>
                    <a:lumOff val="50000"/>
                  </a:schemeClr>
                </a:solidFill>
              </a:rPr>
              <a:t>Mathematics (9-1) - </a:t>
            </a:r>
            <a:r>
              <a:rPr lang="en-GB" sz="3600" b="1" dirty="0" err="1" smtClean="0">
                <a:solidFill>
                  <a:schemeClr val="tx1">
                    <a:lumMod val="50000"/>
                    <a:lumOff val="50000"/>
                  </a:schemeClr>
                </a:solidFill>
              </a:rPr>
              <a:t>iGCSE</a:t>
            </a:r>
            <a:endParaRPr lang="en-GB" sz="3600" b="1" dirty="0">
              <a:solidFill>
                <a:schemeClr val="tx1">
                  <a:lumMod val="50000"/>
                  <a:lumOff val="50000"/>
                </a:schemeClr>
              </a:solidFill>
            </a:endParaRPr>
          </a:p>
          <a:p>
            <a:pPr algn="r"/>
            <a:r>
              <a:rPr lang="en-GB" sz="3600" b="1" dirty="0" smtClean="0">
                <a:solidFill>
                  <a:schemeClr val="tx1">
                    <a:lumMod val="50000"/>
                    <a:lumOff val="50000"/>
                  </a:schemeClr>
                </a:solidFill>
              </a:rPr>
              <a:t>2018-20</a:t>
            </a:r>
          </a:p>
          <a:p>
            <a:pPr algn="r"/>
            <a:r>
              <a:rPr lang="en-GB" sz="3600" b="1" dirty="0" smtClean="0">
                <a:solidFill>
                  <a:schemeClr val="tx1">
                    <a:lumMod val="50000"/>
                    <a:lumOff val="50000"/>
                  </a:schemeClr>
                </a:solidFill>
              </a:rPr>
              <a:t>Year 09</a:t>
            </a:r>
            <a:endParaRPr lang="en-GB" sz="3600" b="1" dirty="0">
              <a:solidFill>
                <a:schemeClr val="tx1">
                  <a:lumMod val="50000"/>
                  <a:lumOff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84" y="178371"/>
            <a:ext cx="2162168" cy="158496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750" t="19813" r="5113" b="13250"/>
          <a:stretch/>
        </p:blipFill>
        <p:spPr>
          <a:xfrm>
            <a:off x="1907704" y="1919938"/>
            <a:ext cx="7127626" cy="310691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98</a:t>
            </a:r>
            <a:endParaRPr lang="en-GB" sz="1400" b="1" dirty="0">
              <a:latin typeface="Calibri" panose="020F0502020204030204" pitchFamily="34" charset="0"/>
            </a:endParaRPr>
          </a:p>
        </p:txBody>
      </p:sp>
      <p:sp>
        <p:nvSpPr>
          <p:cNvPr id="3" name="Rectangle 2"/>
          <p:cNvSpPr/>
          <p:nvPr/>
        </p:nvSpPr>
        <p:spPr>
          <a:xfrm>
            <a:off x="251520" y="1196752"/>
            <a:ext cx="5256584" cy="5478423"/>
          </a:xfrm>
          <a:prstGeom prst="rect">
            <a:avLst/>
          </a:prstGeom>
        </p:spPr>
        <p:txBody>
          <a:bodyPr wrap="square">
            <a:spAutoFit/>
          </a:bodyPr>
          <a:lstStyle/>
          <a:p>
            <a:pPr>
              <a:buClr>
                <a:srgbClr val="C00000"/>
              </a:buClr>
              <a:tabLst>
                <a:tab pos="1079500" algn="l"/>
                <a:tab pos="2743200" algn="l"/>
              </a:tabLst>
            </a:pPr>
            <a:r>
              <a:rPr lang="en-US" sz="2400" b="1" dirty="0" smtClean="0">
                <a:solidFill>
                  <a:srgbClr val="FF0000"/>
                </a:solidFill>
                <a:latin typeface="Arial" panose="020B0604020202020204" pitchFamily="34" charset="0"/>
                <a:cs typeface="Arial" panose="020B0604020202020204" pitchFamily="34" charset="0"/>
              </a:rPr>
              <a:t>Numerical </a:t>
            </a:r>
            <a:r>
              <a:rPr lang="en-US" sz="2400" b="1" dirty="0">
                <a:solidFill>
                  <a:srgbClr val="FF0000"/>
                </a:solidFill>
                <a:latin typeface="Arial" panose="020B0604020202020204" pitchFamily="34" charset="0"/>
                <a:cs typeface="Arial" panose="020B0604020202020204" pitchFamily="34" charset="0"/>
              </a:rPr>
              <a:t>fluency</a:t>
            </a:r>
          </a:p>
          <a:p>
            <a:pPr marL="571500" indent="-571500">
              <a:buClr>
                <a:srgbClr val="C00000"/>
              </a:buClr>
              <a:buFont typeface="+mj-lt"/>
              <a:buAutoNum type="arabicPeriod" startAt="13"/>
              <a:tabLst>
                <a:tab pos="1079500" algn="l"/>
                <a:tab pos="2743200" algn="l"/>
              </a:tabLst>
            </a:pPr>
            <a:r>
              <a:rPr lang="en-US" sz="2400" dirty="0">
                <a:latin typeface="Arial" panose="020B0604020202020204" pitchFamily="34" charset="0"/>
                <a:cs typeface="Arial" panose="020B0604020202020204" pitchFamily="34" charset="0"/>
              </a:rPr>
              <a:t>Here are the ingredients needed to make 8 </a:t>
            </a:r>
            <a:r>
              <a:rPr lang="en-US" sz="2400" dirty="0" smtClean="0">
                <a:latin typeface="Arial" panose="020B0604020202020204" pitchFamily="34" charset="0"/>
                <a:cs typeface="Arial" panose="020B0604020202020204" pitchFamily="34" charset="0"/>
              </a:rPr>
              <a:t>scones</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many eggs would you need to make 24 scones?</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much butter would you need to make 12 scones?</a:t>
            </a:r>
          </a:p>
          <a:p>
            <a:pPr marL="571500" indent="-571500">
              <a:buClr>
                <a:srgbClr val="C00000"/>
              </a:buClr>
              <a:buFont typeface="+mj-lt"/>
              <a:buAutoNum type="arabicPeriod" startAt="13"/>
              <a:tabLst>
                <a:tab pos="1079500" algn="l"/>
                <a:tab pos="2743200" algn="l"/>
              </a:tabLst>
            </a:pP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a multiplier to calculate these percentages.</a:t>
            </a: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20</a:t>
            </a:r>
            <a:r>
              <a:rPr lang="en-US" sz="2400" dirty="0">
                <a:latin typeface="Arial" panose="020B0604020202020204" pitchFamily="34" charset="0"/>
                <a:cs typeface="Arial" panose="020B0604020202020204" pitchFamily="34" charset="0"/>
              </a:rPr>
              <a:t>% of £78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70% of 52 kg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2743200" algn="l"/>
              </a:tabLst>
            </a:pPr>
            <a:r>
              <a:rPr lang="en-US" sz="2400" dirty="0" smtClean="0">
                <a:latin typeface="Arial" panose="020B0604020202020204" pitchFamily="34" charset="0"/>
                <a:cs typeface="Arial" panose="020B0604020202020204" pitchFamily="34" charset="0"/>
              </a:rPr>
              <a:t>45</a:t>
            </a:r>
            <a:r>
              <a:rPr lang="en-US" sz="2400" dirty="0">
                <a:latin typeface="Arial" panose="020B0604020202020204" pitchFamily="34" charset="0"/>
                <a:cs typeface="Arial" panose="020B0604020202020204" pitchFamily="34" charset="0"/>
              </a:rPr>
              <a:t>% of 340 ml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2743200" algn="l"/>
              </a:tabLst>
            </a:pPr>
            <a:r>
              <a:rPr lang="en-US" sz="2400" dirty="0" smtClean="0">
                <a:latin typeface="Arial" panose="020B0604020202020204" pitchFamily="34" charset="0"/>
                <a:cs typeface="Arial" panose="020B0604020202020204" pitchFamily="34" charset="0"/>
              </a:rPr>
              <a:t>8</a:t>
            </a:r>
            <a:r>
              <a:rPr lang="en-US" sz="2400" dirty="0">
                <a:latin typeface="Arial" panose="020B0604020202020204" pitchFamily="34" charset="0"/>
                <a:cs typeface="Arial" panose="020B0604020202020204" pitchFamily="34" charset="0"/>
              </a:rPr>
              <a:t>% of 510 m</a:t>
            </a:r>
            <a:endParaRPr lang="en-US" sz="24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683568" y="2420888"/>
            <a:ext cx="4572000" cy="830997"/>
          </a:xfrm>
          <a:prstGeom prst="rect">
            <a:avLst/>
          </a:prstGeom>
          <a:solidFill>
            <a:schemeClr val="accent6">
              <a:lumMod val="60000"/>
              <a:lumOff val="40000"/>
            </a:schemeClr>
          </a:solidFill>
        </p:spPr>
        <p:txBody>
          <a:bodyPr>
            <a:spAutoFit/>
          </a:bodyPr>
          <a:lstStyle/>
          <a:p>
            <a:r>
              <a:rPr lang="en-US" sz="2400" dirty="0"/>
              <a:t>275g self-raising flour</a:t>
            </a:r>
          </a:p>
          <a:p>
            <a:r>
              <a:rPr lang="en-US" sz="2400" dirty="0"/>
              <a:t>25 g sugar </a:t>
            </a:r>
            <a:r>
              <a:rPr lang="en-US" sz="2400" dirty="0" smtClean="0"/>
              <a:t>   50 </a:t>
            </a:r>
            <a:r>
              <a:rPr lang="en-US" sz="2400" dirty="0"/>
              <a:t>g butter </a:t>
            </a:r>
            <a:r>
              <a:rPr lang="en-US" sz="2400" dirty="0" smtClean="0"/>
              <a:t>   1 </a:t>
            </a:r>
            <a:r>
              <a:rPr lang="en-US" sz="2400" dirty="0"/>
              <a:t>egg</a:t>
            </a:r>
          </a:p>
        </p:txBody>
      </p:sp>
    </p:spTree>
    <p:extLst>
      <p:ext uri="{BB962C8B-B14F-4D97-AF65-F5344CB8AC3E}">
        <p14:creationId xmlns:p14="http://schemas.microsoft.com/office/powerpoint/2010/main" val="1489109030"/>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116</a:t>
            </a:r>
            <a:endParaRPr lang="en-GB" sz="1300" b="1" dirty="0">
              <a:latin typeface="Calibri" panose="020F0502020204030204" pitchFamily="34" charset="0"/>
            </a:endParaRPr>
          </a:p>
        </p:txBody>
      </p:sp>
      <p:sp>
        <p:nvSpPr>
          <p:cNvPr id="10" name="Rectangle 9"/>
          <p:cNvSpPr/>
          <p:nvPr/>
        </p:nvSpPr>
        <p:spPr>
          <a:xfrm>
            <a:off x="238559" y="1222008"/>
            <a:ext cx="5269545" cy="2862322"/>
          </a:xfrm>
          <a:prstGeom prst="rect">
            <a:avLst/>
          </a:prstGeom>
        </p:spPr>
        <p:txBody>
          <a:bodyPr wrap="square">
            <a:spAutoFit/>
          </a:bodyPr>
          <a:lstStyle/>
          <a:p>
            <a:pPr marL="457200" indent="-457200">
              <a:buClr>
                <a:srgbClr val="C00000"/>
              </a:buClr>
              <a:buFont typeface="+mj-lt"/>
              <a:buAutoNum type="arabicPeriod" startAt="11"/>
              <a:tabLst>
                <a:tab pos="2743200" algn="l"/>
              </a:tabLst>
            </a:pPr>
            <a:r>
              <a:rPr lang="en-US" sz="2000" b="1" dirty="0">
                <a:solidFill>
                  <a:srgbClr val="FF0000"/>
                </a:solidFill>
                <a:latin typeface="Arial" panose="020B0604020202020204" pitchFamily="34" charset="0"/>
                <a:ea typeface="Cambria Math" panose="02040503050406030204" pitchFamily="18" charset="0"/>
                <a:cs typeface="Arial" panose="020B0604020202020204" pitchFamily="34" charset="0"/>
              </a:rPr>
              <a:t>Real / Reasoning</a:t>
            </a:r>
            <a:r>
              <a:rPr lang="en-US" sz="2000" dirty="0">
                <a:latin typeface="Arial" panose="020B0604020202020204" pitchFamily="34" charset="0"/>
                <a:ea typeface="Cambria Math" panose="02040503050406030204" pitchFamily="18" charset="0"/>
                <a:cs typeface="Arial" panose="020B0604020202020204" pitchFamily="34" charset="0"/>
              </a:rPr>
              <a:t> Sian has some </a:t>
            </a:r>
            <a:r>
              <a:rPr lang="en-US" sz="2000" dirty="0" smtClean="0">
                <a:latin typeface="Arial" panose="020B0604020202020204" pitchFamily="34" charset="0"/>
                <a:ea typeface="Cambria Math" panose="02040503050406030204" pitchFamily="18" charset="0"/>
                <a:cs typeface="Arial" panose="020B0604020202020204" pitchFamily="34" charset="0"/>
              </a:rPr>
              <a:t>sheep. The </a:t>
            </a:r>
            <a:r>
              <a:rPr lang="en-US" sz="2000" dirty="0">
                <a:latin typeface="Arial" panose="020B0604020202020204" pitchFamily="34" charset="0"/>
                <a:ea typeface="Cambria Math" panose="02040503050406030204" pitchFamily="18" charset="0"/>
                <a:cs typeface="Arial" panose="020B0604020202020204" pitchFamily="34" charset="0"/>
              </a:rPr>
              <a:t>sheep produce an average of 15.8 litres of milk per day for 146 </a:t>
            </a:r>
            <a:r>
              <a:rPr lang="en-US" sz="2000" dirty="0" smtClean="0">
                <a:latin typeface="Arial" panose="020B0604020202020204" pitchFamily="34" charset="0"/>
                <a:ea typeface="Cambria Math" panose="02040503050406030204" pitchFamily="18" charset="0"/>
                <a:cs typeface="Arial" panose="020B0604020202020204" pitchFamily="34" charset="0"/>
              </a:rPr>
              <a:t>days.</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Sian </a:t>
            </a:r>
            <a:r>
              <a:rPr lang="en-US" sz="2000" dirty="0">
                <a:latin typeface="Arial" panose="020B0604020202020204" pitchFamily="34" charset="0"/>
                <a:ea typeface="Cambria Math" panose="02040503050406030204" pitchFamily="18" charset="0"/>
                <a:cs typeface="Arial" panose="020B0604020202020204" pitchFamily="34" charset="0"/>
              </a:rPr>
              <a:t>sells the milk in </a:t>
            </a:r>
            <a:r>
              <a:rPr lang="en-US" sz="2000" dirty="0" smtClean="0">
                <a:latin typeface="Arial" panose="020B0604020202020204" pitchFamily="34" charset="0"/>
                <a:ea typeface="Cambria Math" panose="02040503050406030204" pitchFamily="18" charset="0"/>
                <a:cs typeface="Arial" panose="020B0604020202020204" pitchFamily="34" charset="0"/>
              </a:rPr>
              <a:t>¼ litre bottles.</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Work </a:t>
            </a:r>
            <a:r>
              <a:rPr lang="en-US" sz="2000" dirty="0">
                <a:latin typeface="Arial" panose="020B0604020202020204" pitchFamily="34" charset="0"/>
                <a:ea typeface="Cambria Math" panose="02040503050406030204" pitchFamily="18" charset="0"/>
                <a:cs typeface="Arial" panose="020B0604020202020204" pitchFamily="34" charset="0"/>
              </a:rPr>
              <a:t>out an estimate for the total number of bottles that Sian will be able to fill with the </a:t>
            </a:r>
            <a:r>
              <a:rPr lang="en-US" sz="2000" dirty="0" smtClean="0">
                <a:latin typeface="Arial" panose="020B0604020202020204" pitchFamily="34" charset="0"/>
                <a:ea typeface="Cambria Math" panose="02040503050406030204" pitchFamily="18" charset="0"/>
                <a:cs typeface="Arial" panose="020B0604020202020204" pitchFamily="34" charset="0"/>
              </a:rPr>
              <a:t>milk.</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Show </a:t>
            </a:r>
            <a:r>
              <a:rPr lang="en-US" sz="2000" dirty="0">
                <a:latin typeface="Arial" panose="020B0604020202020204" pitchFamily="34" charset="0"/>
                <a:ea typeface="Cambria Math" panose="02040503050406030204" pitchFamily="18" charset="0"/>
                <a:cs typeface="Arial" panose="020B0604020202020204" pitchFamily="34" charset="0"/>
              </a:rPr>
              <a:t>clearly how you worked out your estimate.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4" name="Group 13"/>
          <p:cNvGrpSpPr/>
          <p:nvPr/>
        </p:nvGrpSpPr>
        <p:grpSpPr>
          <a:xfrm>
            <a:off x="305905" y="4149080"/>
            <a:ext cx="5130191" cy="2376264"/>
            <a:chOff x="3483872" y="1089031"/>
            <a:chExt cx="5264592" cy="2376264"/>
          </a:xfrm>
        </p:grpSpPr>
        <p:sp>
          <p:nvSpPr>
            <p:cNvPr id="15" name="Round Diagonal Corner Rectangle 14"/>
            <p:cNvSpPr/>
            <p:nvPr/>
          </p:nvSpPr>
          <p:spPr>
            <a:xfrm>
              <a:off x="3491880" y="1089031"/>
              <a:ext cx="5256584" cy="237626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83872" y="1089031"/>
              <a:ext cx="5256584" cy="377600"/>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14 – Exam-Style Questions</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3563889" y="1560412"/>
                  <a:ext cx="5095139" cy="1759969"/>
                </a:xfrm>
                <a:prstGeom prst="rect">
                  <a:avLst/>
                </a:prstGeom>
              </p:spPr>
              <p:txBody>
                <a:bodyPr wrap="square">
                  <a:spAutoFit/>
                </a:bodyPr>
                <a:lstStyle/>
                <a:p>
                  <a:pPr>
                    <a:spcAft>
                      <a:spcPts val="0"/>
                    </a:spcAft>
                    <a:tabLst>
                      <a:tab pos="4972050" algn="r"/>
                    </a:tabLst>
                  </a:pPr>
                  <a:r>
                    <a:rPr lang="en-US" sz="2000" dirty="0" smtClean="0"/>
                    <a:t>Boris, Carla and Dean share some money.</a:t>
                  </a:r>
                </a:p>
                <a:p>
                  <a:pPr>
                    <a:spcAft>
                      <a:spcPts val="0"/>
                    </a:spcAft>
                    <a:tabLst>
                      <a:tab pos="4972050" algn="r"/>
                    </a:tabLst>
                  </a:pPr>
                  <a:r>
                    <a:rPr lang="en-US" sz="2000" dirty="0"/>
                    <a:t>Boris gets </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cs typeface="Arial" panose="020B0604020202020204" pitchFamily="34" charset="0"/>
                            </a:rPr>
                            <m:t>10</m:t>
                          </m:r>
                        </m:den>
                      </m:f>
                    </m:oMath>
                  </a14:m>
                  <a:r>
                    <a:rPr lang="en-US" sz="2000" dirty="0"/>
                    <a:t> of the </a:t>
                  </a:r>
                  <a:r>
                    <a:rPr lang="en-US" sz="2000" dirty="0" smtClean="0"/>
                    <a:t>money. Carla </a:t>
                  </a:r>
                  <a:r>
                    <a:rPr lang="en-US" sz="2000" dirty="0"/>
                    <a:t>and Dean share the rest of the money in the ratio </a:t>
                  </a:r>
                  <a:r>
                    <a:rPr lang="en-US" sz="2000" dirty="0" smtClean="0"/>
                    <a:t>4:5. What </a:t>
                  </a:r>
                  <a:r>
                    <a:rPr lang="en-US" sz="2000" dirty="0"/>
                    <a:t>percentage of the money does Dean get? </a:t>
                  </a:r>
                  <a:r>
                    <a:rPr lang="en-US" sz="2000" dirty="0" smtClean="0"/>
                    <a:t>	</a:t>
                  </a:r>
                  <a:r>
                    <a:rPr lang="en-US" sz="2000" b="1" dirty="0" smtClean="0"/>
                    <a:t>(</a:t>
                  </a:r>
                  <a:r>
                    <a:rPr lang="en-US" sz="2000" b="1" dirty="0"/>
                    <a:t>2 marks)</a:t>
                  </a:r>
                </a:p>
              </p:txBody>
            </p:sp>
          </mc:Choice>
          <mc:Fallback xmlns="">
            <p:sp>
              <p:nvSpPr>
                <p:cNvPr id="17" name="Rectangle 16"/>
                <p:cNvSpPr>
                  <a:spLocks noRot="1" noChangeAspect="1" noMove="1" noResize="1" noEditPoints="1" noAdjustHandles="1" noChangeArrowheads="1" noChangeShapeType="1" noTextEdit="1"/>
                </p:cNvSpPr>
                <p:nvPr/>
              </p:nvSpPr>
              <p:spPr>
                <a:xfrm>
                  <a:off x="3563889" y="1560412"/>
                  <a:ext cx="5095139" cy="1759969"/>
                </a:xfrm>
                <a:prstGeom prst="rect">
                  <a:avLst/>
                </a:prstGeom>
                <a:blipFill rotWithShape="0">
                  <a:blip r:embed="rId5"/>
                  <a:stretch>
                    <a:fillRect l="-1351" t="-1730" r="-1229" b="-5190"/>
                  </a:stretch>
                </a:blipFill>
              </p:spPr>
              <p:txBody>
                <a:bodyPr/>
                <a:lstStyle/>
                <a:p>
                  <a:r>
                    <a:rPr lang="en-US">
                      <a:noFill/>
                    </a:rPr>
                    <a:t> </a:t>
                  </a:r>
                </a:p>
              </p:txBody>
            </p:sp>
          </mc:Fallback>
        </mc:AlternateContent>
      </p:grpSp>
    </p:spTree>
    <p:extLst>
      <p:ext uri="{BB962C8B-B14F-4D97-AF65-F5344CB8AC3E}">
        <p14:creationId xmlns:p14="http://schemas.microsoft.com/office/powerpoint/2010/main" val="3159467953"/>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117</a:t>
            </a:r>
            <a:endParaRPr lang="en-GB" sz="1300" b="1" dirty="0">
              <a:latin typeface="Calibri" panose="020F0502020204030204" pitchFamily="34" charset="0"/>
            </a:endParaRPr>
          </a:p>
        </p:txBody>
      </p:sp>
      <p:grpSp>
        <p:nvGrpSpPr>
          <p:cNvPr id="14" name="Group 13"/>
          <p:cNvGrpSpPr/>
          <p:nvPr/>
        </p:nvGrpSpPr>
        <p:grpSpPr>
          <a:xfrm>
            <a:off x="306458" y="1268760"/>
            <a:ext cx="8514014" cy="5272695"/>
            <a:chOff x="3449958" y="1089031"/>
            <a:chExt cx="5309149" cy="5272695"/>
          </a:xfrm>
        </p:grpSpPr>
        <p:sp>
          <p:nvSpPr>
            <p:cNvPr id="15" name="Round Diagonal Corner Rectangle 14"/>
            <p:cNvSpPr/>
            <p:nvPr/>
          </p:nvSpPr>
          <p:spPr>
            <a:xfrm>
              <a:off x="3449959" y="1089031"/>
              <a:ext cx="5256584" cy="524191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49958" y="1089031"/>
              <a:ext cx="5309149" cy="377600"/>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14 – Exam-Style Questions</a:t>
              </a:r>
              <a:endParaRPr lang="en-US" sz="2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505505" y="1560412"/>
              <a:ext cx="5176567" cy="4801314"/>
            </a:xfrm>
            <a:prstGeom prst="rect">
              <a:avLst/>
            </a:prstGeom>
          </p:spPr>
          <p:txBody>
            <a:bodyPr wrap="square">
              <a:spAutoFit/>
            </a:bodyPr>
            <a:lstStyle/>
            <a:p>
              <a:pPr>
                <a:spcAft>
                  <a:spcPts val="0"/>
                </a:spcAft>
                <a:tabLst>
                  <a:tab pos="4972050" algn="r"/>
                </a:tabLst>
              </a:pPr>
              <a:r>
                <a:rPr lang="en-US" dirty="0"/>
                <a:t>Each day a company posts some small letters and some large letters.</a:t>
              </a:r>
            </a:p>
            <a:p>
              <a:pPr>
                <a:spcAft>
                  <a:spcPts val="0"/>
                </a:spcAft>
                <a:tabLst>
                  <a:tab pos="4972050" algn="r"/>
                </a:tabLst>
              </a:pPr>
              <a:r>
                <a:rPr lang="en-US" dirty="0"/>
                <a:t>The company posts all the letters by first class post.</a:t>
              </a:r>
            </a:p>
            <a:p>
              <a:pPr>
                <a:spcAft>
                  <a:spcPts val="0"/>
                </a:spcAft>
                <a:tabLst>
                  <a:tab pos="4972050" algn="r"/>
                </a:tabLst>
              </a:pPr>
              <a:r>
                <a:rPr lang="en-US" dirty="0"/>
                <a:t>The tables show information about the cost of </a:t>
              </a:r>
              <a:r>
                <a:rPr lang="en-US" dirty="0" smtClean="0"/>
                <a:t/>
              </a:r>
              <a:br>
                <a:rPr lang="en-US" dirty="0" smtClean="0"/>
              </a:br>
              <a:r>
                <a:rPr lang="en-US" dirty="0" smtClean="0"/>
                <a:t>sending </a:t>
              </a:r>
              <a:r>
                <a:rPr lang="en-US" dirty="0"/>
                <a:t>a small letter by first class post and the </a:t>
              </a:r>
              <a:r>
                <a:rPr lang="en-US" dirty="0" smtClean="0"/>
                <a:t/>
              </a:r>
              <a:br>
                <a:rPr lang="en-US" dirty="0" smtClean="0"/>
              </a:br>
              <a:r>
                <a:rPr lang="en-US" dirty="0" smtClean="0"/>
                <a:t>cost </a:t>
              </a:r>
              <a:r>
                <a:rPr lang="en-US" dirty="0"/>
                <a:t>of sending a large </a:t>
              </a:r>
              <a:r>
                <a:rPr lang="en-US" dirty="0" smtClean="0"/>
                <a:t>letter </a:t>
              </a:r>
              <a:r>
                <a:rPr lang="en-US" dirty="0"/>
                <a:t>by first class post</a:t>
              </a:r>
              <a:r>
                <a:rPr lang="en-US" dirty="0" smtClean="0"/>
                <a:t>.</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One day the company wants to post 200 </a:t>
              </a:r>
              <a:r>
                <a:rPr lang="en-US" dirty="0" smtClean="0"/>
                <a:t>letters.</a:t>
              </a:r>
            </a:p>
            <a:p>
              <a:pPr>
                <a:spcAft>
                  <a:spcPts val="0"/>
                </a:spcAft>
                <a:tabLst>
                  <a:tab pos="4972050" algn="r"/>
                </a:tabLst>
              </a:pPr>
              <a:r>
                <a:rPr lang="en-US" dirty="0" smtClean="0"/>
                <a:t>The ratio of the number of small letters to the </a:t>
              </a:r>
              <a:br>
                <a:rPr lang="en-US" dirty="0" smtClean="0"/>
              </a:br>
              <a:r>
                <a:rPr lang="en-US" dirty="0" smtClean="0"/>
                <a:t>number of large letters is 3:2.</a:t>
              </a:r>
            </a:p>
            <a:p>
              <a:pPr>
                <a:spcAft>
                  <a:spcPts val="0"/>
                </a:spcAft>
                <a:tabLst>
                  <a:tab pos="4972050" algn="r"/>
                </a:tabLst>
              </a:pPr>
              <a:r>
                <a:rPr lang="en-US" dirty="0" smtClean="0"/>
                <a:t>70% of the large letters weigh 0-100 g.</a:t>
              </a:r>
            </a:p>
            <a:p>
              <a:pPr>
                <a:spcAft>
                  <a:spcPts val="0"/>
                </a:spcAft>
                <a:tabLst>
                  <a:tab pos="4972050" algn="r"/>
                </a:tabLst>
              </a:pPr>
              <a:r>
                <a:rPr lang="en-US" dirty="0" smtClean="0"/>
                <a:t>The </a:t>
              </a:r>
              <a:r>
                <a:rPr lang="en-US" dirty="0"/>
                <a:t>rest of the large letters weigh </a:t>
              </a:r>
              <a:r>
                <a:rPr lang="en-US" dirty="0" smtClean="0"/>
                <a:t>101-250g</a:t>
              </a:r>
              <a:r>
                <a:rPr lang="en-US" dirty="0"/>
                <a:t>.</a:t>
              </a:r>
            </a:p>
            <a:p>
              <a:pPr>
                <a:spcAft>
                  <a:spcPts val="0"/>
                </a:spcAft>
                <a:tabLst>
                  <a:tab pos="4972050" algn="r"/>
                </a:tabLst>
              </a:pPr>
              <a:r>
                <a:rPr lang="en-US" dirty="0"/>
                <a:t>Work out the total cost of posting the 200 letters by</a:t>
              </a:r>
            </a:p>
            <a:p>
              <a:pPr>
                <a:spcAft>
                  <a:spcPts val="0"/>
                </a:spcAft>
                <a:tabLst>
                  <a:tab pos="4972050" algn="r"/>
                </a:tabLst>
              </a:pPr>
              <a:r>
                <a:rPr lang="en-US" dirty="0"/>
                <a:t>first class post. </a:t>
              </a:r>
              <a:r>
                <a:rPr lang="en-US" dirty="0" smtClean="0"/>
                <a:t>	</a:t>
              </a:r>
              <a:r>
                <a:rPr lang="en-US" b="1" dirty="0" smtClean="0"/>
                <a:t>(</a:t>
              </a:r>
              <a:r>
                <a:rPr lang="en-US" b="1" dirty="0"/>
                <a:t>5 marks)</a:t>
              </a:r>
              <a:r>
                <a:rPr lang="en-US" dirty="0"/>
                <a:t> </a:t>
              </a:r>
              <a:endParaRPr lang="en-US" dirty="0" smtClean="0"/>
            </a:p>
            <a:p>
              <a:pPr>
                <a:spcAft>
                  <a:spcPts val="0"/>
                </a:spcAft>
                <a:tabLst>
                  <a:tab pos="4972050" algn="r"/>
                </a:tabLst>
              </a:pPr>
              <a:r>
                <a:rPr lang="en-US" dirty="0"/>
                <a:t>	</a:t>
              </a:r>
              <a:r>
                <a:rPr lang="en-US" i="1" dirty="0" smtClean="0"/>
                <a:t>Nov </a:t>
              </a:r>
              <a:r>
                <a:rPr lang="en-US" i="1" dirty="0"/>
                <a:t>2013, </a:t>
              </a:r>
              <a:r>
                <a:rPr lang="en-US" i="1" dirty="0" smtClean="0"/>
                <a:t>QJ1,1MA0/1H</a:t>
              </a:r>
              <a:endParaRPr lang="en-US" b="1" dirty="0"/>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196752"/>
            <a:ext cx="720080" cy="72008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230089748"/>
              </p:ext>
            </p:extLst>
          </p:nvPr>
        </p:nvGraphicFramePr>
        <p:xfrm>
          <a:off x="467544" y="3356600"/>
          <a:ext cx="3888432" cy="792480"/>
        </p:xfrm>
        <a:graphic>
          <a:graphicData uri="http://schemas.openxmlformats.org/drawingml/2006/table">
            <a:tbl>
              <a:tblPr firstRow="1" bandRow="1">
                <a:tableStyleId>{5940675A-B579-460E-94D1-54222C63F5DA}</a:tableStyleId>
              </a:tblPr>
              <a:tblGrid>
                <a:gridCol w="1782198"/>
                <a:gridCol w="2106234"/>
              </a:tblGrid>
              <a:tr h="313628">
                <a:tc>
                  <a:txBody>
                    <a:bodyPr/>
                    <a:lstStyle/>
                    <a:p>
                      <a:pPr algn="ctr"/>
                      <a:r>
                        <a:rPr lang="en-US" sz="2000" b="1" i="0" dirty="0" smtClean="0">
                          <a:latin typeface="Arial" panose="020B0604020202020204" pitchFamily="34" charset="0"/>
                          <a:cs typeface="Arial" panose="020B0604020202020204" pitchFamily="34" charset="0"/>
                        </a:rPr>
                        <a:t>Weight</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First class post</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1-100 mg</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60p</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784200146"/>
              </p:ext>
            </p:extLst>
          </p:nvPr>
        </p:nvGraphicFramePr>
        <p:xfrm>
          <a:off x="5652120" y="2464296"/>
          <a:ext cx="3024336" cy="1828800"/>
        </p:xfrm>
        <a:graphic>
          <a:graphicData uri="http://schemas.openxmlformats.org/drawingml/2006/table">
            <a:tbl>
              <a:tblPr firstRow="1" bandRow="1">
                <a:tableStyleId>{5940675A-B579-460E-94D1-54222C63F5DA}</a:tableStyleId>
              </a:tblPr>
              <a:tblGrid>
                <a:gridCol w="1440160"/>
                <a:gridCol w="1584176"/>
              </a:tblGrid>
              <a:tr h="313628">
                <a:tc>
                  <a:txBody>
                    <a:bodyPr/>
                    <a:lstStyle/>
                    <a:p>
                      <a:pPr algn="ctr"/>
                      <a:r>
                        <a:rPr lang="en-US" sz="1800" b="1" i="0" dirty="0" smtClean="0">
                          <a:latin typeface="Arial" panose="020B0604020202020204" pitchFamily="34" charset="0"/>
                          <a:cs typeface="Arial" panose="020B0604020202020204" pitchFamily="34" charset="0"/>
                        </a:rPr>
                        <a:t>Weight</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1</a:t>
                      </a:r>
                      <a:r>
                        <a:rPr lang="en-US" sz="1800" b="1" baseline="30000" dirty="0" smtClean="0">
                          <a:latin typeface="Arial" panose="020B0604020202020204" pitchFamily="34" charset="0"/>
                          <a:cs typeface="Arial" panose="020B0604020202020204" pitchFamily="34" charset="0"/>
                        </a:rPr>
                        <a:t>st</a:t>
                      </a:r>
                      <a:r>
                        <a:rPr lang="en-US" sz="1800" b="1" dirty="0" smtClean="0">
                          <a:latin typeface="Arial" panose="020B0604020202020204" pitchFamily="34" charset="0"/>
                          <a:cs typeface="Arial" panose="020B0604020202020204" pitchFamily="34" charset="0"/>
                        </a:rPr>
                        <a:t> class post</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800" dirty="0" smtClean="0">
                          <a:latin typeface="Arial" panose="020B0604020202020204" pitchFamily="34" charset="0"/>
                          <a:cs typeface="Arial" panose="020B0604020202020204" pitchFamily="34" charset="0"/>
                        </a:rPr>
                        <a:t>1-100 mg</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60p</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101-250 mg</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£1.50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251-500 mg</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£1.70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501-750 mg</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£2.50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Rectangle 18"/>
          <p:cNvSpPr/>
          <p:nvPr/>
        </p:nvSpPr>
        <p:spPr>
          <a:xfrm flipH="1">
            <a:off x="5791199" y="4442336"/>
            <a:ext cx="2879898" cy="1938992"/>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smtClean="0">
                <a:solidFill>
                  <a:schemeClr val="tx1"/>
                </a:solidFill>
                <a:latin typeface="Arial" panose="020B0604020202020204" pitchFamily="34" charset="0"/>
                <a:cs typeface="Arial" panose="020B0604020202020204" pitchFamily="34" charset="0"/>
              </a:rPr>
              <a:t>Show a separate </a:t>
            </a:r>
            <a:r>
              <a:rPr lang="en-US" sz="2000" dirty="0">
                <a:solidFill>
                  <a:schemeClr val="tx1"/>
                </a:solidFill>
                <a:latin typeface="Arial" panose="020B0604020202020204" pitchFamily="34" charset="0"/>
                <a:cs typeface="Arial" panose="020B0604020202020204" pitchFamily="34" charset="0"/>
              </a:rPr>
              <a:t>calculation for each of the last four lines of the question to reach your final answer.</a:t>
            </a:r>
          </a:p>
        </p:txBody>
      </p:sp>
    </p:spTree>
    <p:extLst>
      <p:ext uri="{BB962C8B-B14F-4D97-AF65-F5344CB8AC3E}">
        <p14:creationId xmlns:p14="http://schemas.microsoft.com/office/powerpoint/2010/main" val="1101292902"/>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117</a:t>
            </a:r>
            <a:endParaRPr lang="en-GB" sz="1300" b="1" dirty="0">
              <a:latin typeface="Calibri" panose="020F050202020403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4" name="Group 13"/>
          <p:cNvGrpSpPr/>
          <p:nvPr/>
        </p:nvGrpSpPr>
        <p:grpSpPr>
          <a:xfrm>
            <a:off x="305905" y="1256554"/>
            <a:ext cx="5130191" cy="5268790"/>
            <a:chOff x="3483872" y="1076825"/>
            <a:chExt cx="5264592" cy="5268790"/>
          </a:xfrm>
        </p:grpSpPr>
        <p:sp>
          <p:nvSpPr>
            <p:cNvPr id="15" name="Round Diagonal Corner Rectangle 14"/>
            <p:cNvSpPr/>
            <p:nvPr/>
          </p:nvSpPr>
          <p:spPr>
            <a:xfrm>
              <a:off x="3491880" y="1076825"/>
              <a:ext cx="5256584" cy="5268790"/>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83872" y="1089031"/>
              <a:ext cx="5256584" cy="377600"/>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13 – Exam-Style Questions</a:t>
              </a:r>
              <a:endParaRPr lang="en-US" sz="2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563889" y="1560412"/>
              <a:ext cx="5095139" cy="4693593"/>
            </a:xfrm>
            <a:prstGeom prst="rect">
              <a:avLst/>
            </a:prstGeom>
          </p:spPr>
          <p:txBody>
            <a:bodyPr wrap="square">
              <a:spAutoFit/>
            </a:bodyPr>
            <a:lstStyle/>
            <a:p>
              <a:pPr>
                <a:spcAft>
                  <a:spcPts val="0"/>
                </a:spcAft>
                <a:tabLst>
                  <a:tab pos="4972050" algn="r"/>
                </a:tabLst>
              </a:pPr>
              <a:r>
                <a:rPr lang="en-US" sz="2300" dirty="0" smtClean="0"/>
                <a:t>Mr. </a:t>
              </a:r>
              <a:r>
                <a:rPr lang="en-US" sz="2300" dirty="0"/>
                <a:t>Layton needs to buy some oil for his central heating.</a:t>
              </a:r>
            </a:p>
            <a:p>
              <a:pPr>
                <a:spcAft>
                  <a:spcPts val="0"/>
                </a:spcAft>
                <a:tabLst>
                  <a:tab pos="4972050" algn="r"/>
                </a:tabLst>
              </a:pPr>
              <a:r>
                <a:rPr lang="en-US" sz="2300" dirty="0"/>
                <a:t>He can put up to 2500 litres of oil in his oil tank.</a:t>
              </a:r>
            </a:p>
            <a:p>
              <a:pPr>
                <a:spcAft>
                  <a:spcPts val="0"/>
                </a:spcAft>
                <a:tabLst>
                  <a:tab pos="4972050" algn="r"/>
                </a:tabLst>
              </a:pPr>
              <a:r>
                <a:rPr lang="en-US" sz="2300" dirty="0"/>
                <a:t>There are already 750 litres of oil in the tank.</a:t>
              </a:r>
            </a:p>
            <a:p>
              <a:pPr>
                <a:spcAft>
                  <a:spcPts val="0"/>
                </a:spcAft>
                <a:tabLst>
                  <a:tab pos="4972050" algn="r"/>
                </a:tabLst>
              </a:pPr>
              <a:r>
                <a:rPr lang="en-US" sz="2300" dirty="0" smtClean="0"/>
                <a:t>Mr. </a:t>
              </a:r>
              <a:r>
                <a:rPr lang="en-US" sz="2300" dirty="0"/>
                <a:t>Layton is going to fill the tank with oil.</a:t>
              </a:r>
            </a:p>
            <a:p>
              <a:pPr>
                <a:spcAft>
                  <a:spcPts val="0"/>
                </a:spcAft>
                <a:tabLst>
                  <a:tab pos="4972050" algn="r"/>
                </a:tabLst>
              </a:pPr>
              <a:r>
                <a:rPr lang="en-US" sz="2300" dirty="0"/>
                <a:t>The price of oil is 58.4 p per litre.</a:t>
              </a:r>
            </a:p>
            <a:p>
              <a:pPr>
                <a:spcAft>
                  <a:spcPts val="0"/>
                </a:spcAft>
                <a:tabLst>
                  <a:tab pos="4972050" algn="r"/>
                </a:tabLst>
              </a:pPr>
              <a:r>
                <a:rPr lang="en-US" sz="2300" dirty="0" smtClean="0"/>
                <a:t>Mr. </a:t>
              </a:r>
              <a:r>
                <a:rPr lang="en-US" sz="2300" dirty="0"/>
                <a:t>Layton gets 6% off the price of the oil.</a:t>
              </a:r>
            </a:p>
            <a:p>
              <a:pPr>
                <a:spcAft>
                  <a:spcPts val="0"/>
                </a:spcAft>
                <a:tabLst>
                  <a:tab pos="4972050" algn="r"/>
                </a:tabLst>
              </a:pPr>
              <a:r>
                <a:rPr lang="en-US" sz="2300" dirty="0"/>
                <a:t>How much does </a:t>
              </a:r>
              <a:r>
                <a:rPr lang="en-US" sz="2300" dirty="0" smtClean="0"/>
                <a:t>Mr. </a:t>
              </a:r>
              <a:r>
                <a:rPr lang="en-US" sz="2300" dirty="0"/>
                <a:t>Layton pay for the oil he </a:t>
              </a:r>
              <a:r>
                <a:rPr lang="en-US" sz="2300" dirty="0" smtClean="0"/>
                <a:t>needs to </a:t>
              </a:r>
              <a:r>
                <a:rPr lang="en-US" sz="2300" dirty="0"/>
                <a:t>buy? </a:t>
              </a:r>
              <a:r>
                <a:rPr lang="en-US" sz="2300" dirty="0" smtClean="0"/>
                <a:t>	</a:t>
              </a:r>
              <a:r>
                <a:rPr lang="en-US" sz="2300" b="1" dirty="0" smtClean="0"/>
                <a:t>(</a:t>
              </a:r>
              <a:r>
                <a:rPr lang="en-US" sz="2300" b="1" dirty="0"/>
                <a:t>4 marks)</a:t>
              </a:r>
            </a:p>
          </p:txBody>
        </p:sp>
      </p:grpSp>
    </p:spTree>
    <p:extLst>
      <p:ext uri="{BB962C8B-B14F-4D97-AF65-F5344CB8AC3E}">
        <p14:creationId xmlns:p14="http://schemas.microsoft.com/office/powerpoint/2010/main" val="1411777478"/>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117</a:t>
            </a:r>
            <a:endParaRPr lang="en-GB" sz="1300" b="1" dirty="0">
              <a:latin typeface="Calibri" panose="020F050202020403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4" name="Group 13"/>
          <p:cNvGrpSpPr/>
          <p:nvPr/>
        </p:nvGrpSpPr>
        <p:grpSpPr>
          <a:xfrm>
            <a:off x="305905" y="1256554"/>
            <a:ext cx="5130191" cy="4084573"/>
            <a:chOff x="3483872" y="1076825"/>
            <a:chExt cx="5264592" cy="4084573"/>
          </a:xfrm>
        </p:grpSpPr>
        <p:sp>
          <p:nvSpPr>
            <p:cNvPr id="15" name="Round Diagonal Corner Rectangle 14"/>
            <p:cNvSpPr/>
            <p:nvPr/>
          </p:nvSpPr>
          <p:spPr>
            <a:xfrm>
              <a:off x="3491880" y="1076825"/>
              <a:ext cx="5256584" cy="4084573"/>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83872" y="1089031"/>
              <a:ext cx="5256584" cy="377600"/>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15 – Exam-Style Questions</a:t>
              </a:r>
              <a:endParaRPr lang="en-US" sz="2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563889" y="1560412"/>
              <a:ext cx="5095139" cy="3600986"/>
            </a:xfrm>
            <a:prstGeom prst="rect">
              <a:avLst/>
            </a:prstGeom>
          </p:spPr>
          <p:txBody>
            <a:bodyPr wrap="square">
              <a:spAutoFit/>
            </a:bodyPr>
            <a:lstStyle/>
            <a:p>
              <a:pPr>
                <a:spcAft>
                  <a:spcPts val="0"/>
                </a:spcAft>
                <a:tabLst>
                  <a:tab pos="4972050" algn="r"/>
                </a:tabLst>
              </a:pPr>
              <a:r>
                <a:rPr lang="en-US" sz="1900" dirty="0"/>
                <a:t>Linda is going on holiday to the Czech </a:t>
              </a:r>
              <a:r>
                <a:rPr lang="en-US" sz="1900" dirty="0" smtClean="0"/>
                <a:t>Republic. She </a:t>
              </a:r>
              <a:r>
                <a:rPr lang="en-US" sz="1900" dirty="0"/>
                <a:t>needs to change some money into koruna.</a:t>
              </a:r>
            </a:p>
            <a:p>
              <a:pPr>
                <a:spcAft>
                  <a:spcPts val="0"/>
                </a:spcAft>
                <a:tabLst>
                  <a:tab pos="4972050" algn="r"/>
                </a:tabLst>
              </a:pPr>
              <a:r>
                <a:rPr lang="en-US" sz="1900" dirty="0"/>
                <a:t>She can only change her money into 100 koruna </a:t>
              </a:r>
              <a:r>
                <a:rPr lang="en-US" sz="1900" dirty="0" smtClean="0"/>
                <a:t>notes. Linda </a:t>
              </a:r>
              <a:r>
                <a:rPr lang="en-US" sz="1900" dirty="0"/>
                <a:t>only wants to change up to £200 into koruna.</a:t>
              </a:r>
            </a:p>
            <a:p>
              <a:pPr>
                <a:spcAft>
                  <a:spcPts val="0"/>
                </a:spcAft>
                <a:tabLst>
                  <a:tab pos="4972050" algn="r"/>
                </a:tabLst>
              </a:pPr>
              <a:r>
                <a:rPr lang="en-US" sz="1900" dirty="0"/>
                <a:t>She wants as many 100 koruna notes as possible.</a:t>
              </a:r>
            </a:p>
            <a:p>
              <a:pPr>
                <a:spcAft>
                  <a:spcPts val="0"/>
                </a:spcAft>
                <a:tabLst>
                  <a:tab pos="4972050" algn="r"/>
                </a:tabLst>
              </a:pPr>
              <a:r>
                <a:rPr lang="en-US" sz="1900" dirty="0"/>
                <a:t>The exchange rate is £1 = 25.82 koruna.</a:t>
              </a:r>
            </a:p>
            <a:p>
              <a:pPr>
                <a:spcAft>
                  <a:spcPts val="0"/>
                </a:spcAft>
                <a:tabLst>
                  <a:tab pos="4972050" algn="r"/>
                </a:tabLst>
              </a:pPr>
              <a:r>
                <a:rPr lang="en-US" sz="1900" dirty="0"/>
                <a:t>How many 100 koruna notes should she get? </a:t>
              </a:r>
              <a:r>
                <a:rPr lang="en-US" sz="1900" dirty="0" smtClean="0"/>
                <a:t>	</a:t>
              </a:r>
              <a:r>
                <a:rPr lang="en-US" sz="1900" b="1" dirty="0" smtClean="0"/>
                <a:t>(</a:t>
              </a:r>
              <a:r>
                <a:rPr lang="en-US" sz="1900" b="1" dirty="0"/>
                <a:t>3 marks)</a:t>
              </a:r>
            </a:p>
            <a:p>
              <a:pPr>
                <a:spcAft>
                  <a:spcPts val="0"/>
                </a:spcAft>
                <a:tabLst>
                  <a:tab pos="4972050" algn="r"/>
                </a:tabLst>
              </a:pPr>
              <a:r>
                <a:rPr lang="en-US" sz="1900" dirty="0" smtClean="0"/>
                <a:t>	</a:t>
              </a:r>
              <a:r>
                <a:rPr lang="en-US" sz="1900" i="1" dirty="0" smtClean="0"/>
                <a:t>June </a:t>
              </a:r>
              <a:r>
                <a:rPr lang="en-US" sz="1900" i="1" dirty="0"/>
                <a:t>2012, Q9, 1MA0/2H</a:t>
              </a:r>
              <a:endParaRPr lang="en-US" sz="1900" b="1" i="1" dirty="0"/>
            </a:p>
          </p:txBody>
        </p:sp>
      </p:grpSp>
      <p:sp>
        <p:nvSpPr>
          <p:cNvPr id="10" name="Rectangle 9"/>
          <p:cNvSpPr/>
          <p:nvPr/>
        </p:nvSpPr>
        <p:spPr>
          <a:xfrm flipH="1">
            <a:off x="251520" y="5517232"/>
            <a:ext cx="5176772" cy="1015663"/>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Start with the values you are divert arid write down each step in your reasoning.</a:t>
            </a:r>
          </a:p>
        </p:txBody>
      </p:sp>
    </p:spTree>
    <p:extLst>
      <p:ext uri="{BB962C8B-B14F-4D97-AF65-F5344CB8AC3E}">
        <p14:creationId xmlns:p14="http://schemas.microsoft.com/office/powerpoint/2010/main" val="3692110588"/>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Knowledge Check</a:t>
            </a:r>
            <a:endParaRPr lang="en-GB" sz="4000" b="1" dirty="0" smtClean="0"/>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935482772"/>
                  </p:ext>
                </p:extLst>
              </p:nvPr>
            </p:nvGraphicFramePr>
            <p:xfrm>
              <a:off x="251518" y="1268761"/>
              <a:ext cx="8568952" cy="5392893"/>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000" b="1" i="0" dirty="0" smtClean="0">
                              <a:latin typeface="Arial" panose="020B0604020202020204" pitchFamily="34" charset="0"/>
                              <a:cs typeface="Arial" panose="020B0604020202020204" pitchFamily="34" charset="0"/>
                            </a:rPr>
                            <a:t>4. Knowledge Check</a:t>
                          </a:r>
                          <a:endParaRPr lang="en-US" sz="20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It is often easier to write mixed numbers as improper fractions before doing a calculation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You should divide by common factors before multiplying, if you can.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The </a:t>
                          </a:r>
                          <a:r>
                            <a:rPr lang="en-US" sz="2000" b="1" i="0" dirty="0" smtClean="0">
                              <a:latin typeface="Times New Roman" panose="02020603050405020304" pitchFamily="18" charset="0"/>
                              <a:cs typeface="Times New Roman" panose="02020603050405020304" pitchFamily="18" charset="0"/>
                            </a:rPr>
                            <a:t>reciprocal</a:t>
                          </a:r>
                          <a:r>
                            <a:rPr lang="en-US" sz="2000" b="0" i="0" dirty="0" smtClean="0">
                              <a:latin typeface="Times New Roman" panose="02020603050405020304" pitchFamily="18" charset="0"/>
                              <a:cs typeface="Times New Roman" panose="02020603050405020304" pitchFamily="18" charset="0"/>
                            </a:rPr>
                            <a:t> of the number </a:t>
                          </a:r>
                          <a:r>
                            <a:rPr lang="en-US" sz="2000" b="0" i="1" dirty="0" smtClean="0">
                              <a:latin typeface="Times New Roman" panose="02020603050405020304" pitchFamily="18" charset="0"/>
                              <a:cs typeface="Times New Roman" panose="02020603050405020304" pitchFamily="18" charset="0"/>
                            </a:rPr>
                            <a:t>n</a:t>
                          </a:r>
                          <a:r>
                            <a:rPr lang="en-US" sz="2000" b="0" i="0" dirty="0" smtClean="0">
                              <a:latin typeface="Times New Roman" panose="02020603050405020304" pitchFamily="18" charset="0"/>
                              <a:cs typeface="Times New Roman" panose="02020603050405020304" pitchFamily="18" charset="0"/>
                            </a:rPr>
                            <a:t> 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cs typeface="Arial" panose="020B0604020202020204" pitchFamily="34" charset="0"/>
                                    </a:rPr>
                                    <m:t>𝑛</m:t>
                                  </m:r>
                                </m:den>
                              </m:f>
                            </m:oMath>
                          </a14:m>
                          <a:r>
                            <a:rPr lang="en-US" sz="2000" b="0" i="0" dirty="0" smtClean="0">
                              <a:latin typeface="Times New Roman" panose="02020603050405020304" pitchFamily="18" charset="0"/>
                              <a:cs typeface="Times New Roman" panose="02020603050405020304" pitchFamily="18" charset="0"/>
                            </a:rPr>
                            <a:t> You can also write this as n</a:t>
                          </a:r>
                          <a:r>
                            <a:rPr lang="en-US" sz="2000" b="0" i="0" baseline="30000" dirty="0" smtClean="0">
                              <a:latin typeface="Times New Roman" panose="02020603050405020304" pitchFamily="18" charset="0"/>
                              <a:cs typeface="Times New Roman" panose="02020603050405020304" pitchFamily="18" charset="0"/>
                            </a:rPr>
                            <a:t>-1</a:t>
                          </a:r>
                          <a:r>
                            <a:rPr lang="en-US" sz="200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To find the reciprocal of a fraction, swap the numerator and the</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denominator. For example, the reciprocal of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3</m:t>
                                  </m:r>
                                </m:num>
                                <m:den>
                                  <m:r>
                                    <a:rPr lang="en-US" sz="2000" b="0" i="1" smtClean="0">
                                      <a:latin typeface="Cambria Math" panose="02040503050406030204" pitchFamily="18" charset="0"/>
                                      <a:cs typeface="Arial" panose="020B0604020202020204" pitchFamily="34" charset="0"/>
                                    </a:rPr>
                                    <m:t>4</m:t>
                                  </m:r>
                                </m:den>
                              </m:f>
                            </m:oMath>
                          </a14:m>
                          <a:r>
                            <a:rPr lang="en-US" sz="2000" b="0" i="0" dirty="0" smtClean="0">
                              <a:latin typeface="Times New Roman" panose="02020603050405020304" pitchFamily="18" charset="0"/>
                              <a:cs typeface="Times New Roman" panose="02020603050405020304" pitchFamily="18" charset="0"/>
                            </a:rPr>
                            <a:t> 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4</m:t>
                                  </m:r>
                                </m:num>
                                <m:den>
                                  <m:r>
                                    <a:rPr lang="en-US" sz="2000" b="0" i="1" smtClean="0">
                                      <a:latin typeface="Cambria Math" panose="02040503050406030204" pitchFamily="18" charset="0"/>
                                      <a:cs typeface="Arial" panose="020B0604020202020204" pitchFamily="34" charset="0"/>
                                    </a:rPr>
                                    <m:t>3</m:t>
                                  </m:r>
                                </m:den>
                              </m:f>
                            </m:oMath>
                          </a14:m>
                          <a:r>
                            <a:rPr lang="en-US" sz="200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To find the reciprocal of a mixed number, first convert it into an</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improper fraction.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Sometimes both denominators must be changed to add fractions.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You can compare ratios by writing them as </a:t>
                          </a:r>
                          <a:r>
                            <a:rPr lang="en-US" sz="2000" b="1" i="0" dirty="0" smtClean="0">
                              <a:latin typeface="Times New Roman" panose="02020603050405020304" pitchFamily="18" charset="0"/>
                              <a:cs typeface="Times New Roman" panose="02020603050405020304" pitchFamily="18" charset="0"/>
                            </a:rPr>
                            <a:t>unit ratios</a:t>
                          </a:r>
                          <a:r>
                            <a:rPr lang="en-US" sz="2000" b="0" i="0" dirty="0" smtClean="0">
                              <a:latin typeface="Times New Roman" panose="02020603050405020304" pitchFamily="18" charset="0"/>
                              <a:cs typeface="Times New Roman" panose="02020603050405020304" pitchFamily="18" charset="0"/>
                            </a:rPr>
                            <a:t>. In a unit ratio, one of the numbers is 1. The other number may or may not be a whole number.</a:t>
                          </a: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935482772"/>
                  </p:ext>
                </p:extLst>
              </p:nvPr>
            </p:nvGraphicFramePr>
            <p:xfrm>
              <a:off x="251518" y="1268761"/>
              <a:ext cx="8568952" cy="5392893"/>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000" b="1" i="0" dirty="0" smtClean="0">
                              <a:latin typeface="Arial" panose="020B0604020202020204" pitchFamily="34" charset="0"/>
                              <a:cs typeface="Arial" panose="020B0604020202020204" pitchFamily="34" charset="0"/>
                            </a:rPr>
                            <a:t>4. </a:t>
                          </a:r>
                          <a:r>
                            <a:rPr lang="en-US" sz="2000" b="1" i="0" dirty="0" smtClean="0">
                              <a:latin typeface="Arial" panose="020B0604020202020204" pitchFamily="34" charset="0"/>
                              <a:cs typeface="Arial" panose="020B0604020202020204" pitchFamily="34" charset="0"/>
                            </a:rPr>
                            <a:t>Knowledge Check</a:t>
                          </a:r>
                          <a:endParaRPr lang="en-US" sz="20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917186">
                    <a:tc>
                      <a:txBody>
                        <a:bodyPr/>
                        <a:lstStyle/>
                        <a:p>
                          <a:endParaRPr lang="en-US"/>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3"/>
                          <a:stretch>
                            <a:fillRect l="-213" t="-10037" r="-498" b="-2230"/>
                          </a:stretch>
                        </a:blipFill>
                      </a:tcPr>
                    </a:tc>
                  </a:tr>
                </a:tbl>
              </a:graphicData>
            </a:graphic>
          </p:graphicFrame>
        </mc:Fallback>
      </mc:AlternateContent>
      <p:sp>
        <p:nvSpPr>
          <p:cNvPr id="16" name="TextBox 15"/>
          <p:cNvSpPr txBox="1"/>
          <p:nvPr/>
        </p:nvSpPr>
        <p:spPr>
          <a:xfrm>
            <a:off x="7507290" y="1844824"/>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4.1</a:t>
            </a:r>
            <a:endParaRPr lang="en-US" dirty="0"/>
          </a:p>
        </p:txBody>
      </p:sp>
      <p:cxnSp>
        <p:nvCxnSpPr>
          <p:cNvPr id="17" name="Straight Arrow Connector 16"/>
          <p:cNvCxnSpPr/>
          <p:nvPr/>
        </p:nvCxnSpPr>
        <p:spPr>
          <a:xfrm flipH="1">
            <a:off x="6369242" y="2132856"/>
            <a:ext cx="115212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10248" y="2996952"/>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4.1</a:t>
            </a:r>
            <a:endParaRPr lang="en-US" dirty="0"/>
          </a:p>
        </p:txBody>
      </p:sp>
      <p:cxnSp>
        <p:nvCxnSpPr>
          <p:cNvPr id="22" name="Straight Arrow Connector 21"/>
          <p:cNvCxnSpPr/>
          <p:nvPr/>
        </p:nvCxnSpPr>
        <p:spPr>
          <a:xfrm flipH="1">
            <a:off x="7092280" y="3284984"/>
            <a:ext cx="43204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07293" y="3717032"/>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3.5</a:t>
            </a:r>
            <a:endParaRPr lang="en-US" dirty="0"/>
          </a:p>
        </p:txBody>
      </p:sp>
      <p:cxnSp>
        <p:nvCxnSpPr>
          <p:cNvPr id="24" name="Straight Arrow Connector 23"/>
          <p:cNvCxnSpPr/>
          <p:nvPr/>
        </p:nvCxnSpPr>
        <p:spPr>
          <a:xfrm flipH="1">
            <a:off x="6945306" y="4005064"/>
            <a:ext cx="57606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7292" y="4509120"/>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4.1</a:t>
            </a:r>
            <a:endParaRPr lang="en-US" dirty="0"/>
          </a:p>
        </p:txBody>
      </p:sp>
      <p:cxnSp>
        <p:nvCxnSpPr>
          <p:cNvPr id="26" name="Straight Arrow Connector 25"/>
          <p:cNvCxnSpPr/>
          <p:nvPr/>
        </p:nvCxnSpPr>
        <p:spPr>
          <a:xfrm flipH="1">
            <a:off x="4355976" y="4797152"/>
            <a:ext cx="316539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07292" y="5229200"/>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4.1</a:t>
            </a:r>
            <a:endParaRPr lang="en-US" dirty="0"/>
          </a:p>
        </p:txBody>
      </p:sp>
      <p:cxnSp>
        <p:nvCxnSpPr>
          <p:cNvPr id="28" name="Straight Arrow Connector 27"/>
          <p:cNvCxnSpPr/>
          <p:nvPr/>
        </p:nvCxnSpPr>
        <p:spPr>
          <a:xfrm flipH="1">
            <a:off x="1835696" y="5517232"/>
            <a:ext cx="568567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07290" y="5949280"/>
            <a:ext cx="1313182" cy="646331"/>
          </a:xfrm>
          <a:prstGeom prst="rect">
            <a:avLst/>
          </a:prstGeom>
          <a:solidFill>
            <a:srgbClr val="92D050"/>
          </a:solidFill>
        </p:spPr>
        <p:txBody>
          <a:bodyPr wrap="square" rtlCol="0">
            <a:spAutoFit/>
          </a:bodyPr>
          <a:lstStyle/>
          <a:p>
            <a:pPr algn="ctr"/>
            <a:r>
              <a:rPr lang="en-US" dirty="0" smtClean="0"/>
              <a:t>Mastery Lesson 4.2</a:t>
            </a:r>
            <a:endParaRPr lang="en-US" dirty="0"/>
          </a:p>
        </p:txBody>
      </p:sp>
      <p:cxnSp>
        <p:nvCxnSpPr>
          <p:cNvPr id="30" name="Straight Arrow Connector 29"/>
          <p:cNvCxnSpPr/>
          <p:nvPr/>
        </p:nvCxnSpPr>
        <p:spPr>
          <a:xfrm flipH="1">
            <a:off x="2555776" y="6381328"/>
            <a:ext cx="495151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118</a:t>
            </a:r>
            <a:endParaRPr lang="en-GB" sz="1300" b="1" dirty="0">
              <a:latin typeface="Calibri" panose="020F0502020204030204" pitchFamily="34" charset="0"/>
            </a:endParaRPr>
          </a:p>
        </p:txBody>
      </p:sp>
    </p:spTree>
    <p:extLst>
      <p:ext uri="{BB962C8B-B14F-4D97-AF65-F5344CB8AC3E}">
        <p14:creationId xmlns:p14="http://schemas.microsoft.com/office/powerpoint/2010/main" val="1169300582"/>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Knowledge Check</a:t>
            </a:r>
            <a:endParaRPr lang="en-GB" sz="4000" b="1" dirty="0" smtClean="0"/>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908457450"/>
                  </p:ext>
                </p:extLst>
              </p:nvPr>
            </p:nvGraphicFramePr>
            <p:xfrm>
              <a:off x="251518" y="1268760"/>
              <a:ext cx="8568952" cy="5340315"/>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1900" b="1" i="0" dirty="0" smtClean="0">
                              <a:latin typeface="Arial" panose="020B0604020202020204" pitchFamily="34" charset="0"/>
                              <a:cs typeface="Arial" panose="020B0604020202020204" pitchFamily="34" charset="0"/>
                            </a:rPr>
                            <a:t>4. Knowledge Check</a:t>
                          </a:r>
                          <a:endParaRPr lang="en-US" sz="19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To share a quantity in a given ratio you could work out what fraction of the total amount each person receives, and then multiply each fraction by the total amount. Another method is to work out how much one part is worth, and then multiply by the number of parts</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each person receives.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When two quantities are in </a:t>
                          </a:r>
                          <a:r>
                            <a:rPr lang="en-US" sz="1900" b="1" i="0" dirty="0" smtClean="0">
                              <a:latin typeface="Times New Roman" panose="02020603050405020304" pitchFamily="18" charset="0"/>
                              <a:cs typeface="Times New Roman" panose="02020603050405020304" pitchFamily="18" charset="0"/>
                            </a:rPr>
                            <a:t>direct proportion</a:t>
                          </a:r>
                          <a:r>
                            <a:rPr lang="en-US" sz="1900" b="0" i="0" dirty="0" smtClean="0">
                              <a:latin typeface="Times New Roman" panose="02020603050405020304" pitchFamily="18" charset="0"/>
                              <a:cs typeface="Times New Roman" panose="02020603050405020304" pitchFamily="18" charset="0"/>
                            </a:rPr>
                            <a:t>, as one is multiplied by a number, </a:t>
                          </a:r>
                          <a:r>
                            <a:rPr lang="en-US" sz="1900" b="0" i="1" dirty="0" smtClean="0">
                              <a:latin typeface="Times New Roman" panose="02020603050405020304" pitchFamily="18" charset="0"/>
                              <a:cs typeface="Times New Roman" panose="02020603050405020304" pitchFamily="18" charset="0"/>
                            </a:rPr>
                            <a:t>n</a:t>
                          </a:r>
                          <a:r>
                            <a:rPr lang="en-US" sz="1900" b="0" i="0" dirty="0" smtClean="0">
                              <a:latin typeface="Times New Roman" panose="02020603050405020304" pitchFamily="18" charset="0"/>
                              <a:cs typeface="Times New Roman" panose="02020603050405020304" pitchFamily="18" charset="0"/>
                            </a:rPr>
                            <a:t>, so is the other. Their ratio also</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stays the same as they</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increase or decrease.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Simple interest is the interest calculated only on the original amount invested. It is the same each year</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You can calculate a percentage change using the formula actual change</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percentage change</a:t>
                          </a:r>
                          <a:r>
                            <a:rPr lang="en-US" sz="1900" b="0" i="0" baseline="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1900" i="1" smtClean="0">
                                      <a:latin typeface="Cambria Math" panose="02040503050406030204" pitchFamily="18" charset="0"/>
                                      <a:cs typeface="Arial" panose="020B0604020202020204" pitchFamily="34" charset="0"/>
                                    </a:rPr>
                                  </m:ctrlPr>
                                </m:fPr>
                                <m:num>
                                  <m:r>
                                    <a:rPr lang="en-US" sz="1900" b="0" i="1" smtClean="0">
                                      <a:latin typeface="Cambria Math" panose="02040503050406030204" pitchFamily="18" charset="0"/>
                                      <a:cs typeface="Arial" panose="020B0604020202020204" pitchFamily="34" charset="0"/>
                                    </a:rPr>
                                    <m:t>𝑎𝑐𝑡𝑢𝑎𝑙</m:t>
                                  </m:r>
                                  <m:r>
                                    <a:rPr lang="en-US" sz="1900" b="0" i="1" smtClean="0">
                                      <a:latin typeface="Cambria Math" panose="02040503050406030204" pitchFamily="18" charset="0"/>
                                      <a:cs typeface="Arial" panose="020B0604020202020204" pitchFamily="34" charset="0"/>
                                    </a:rPr>
                                    <m:t> </m:t>
                                  </m:r>
                                  <m:r>
                                    <a:rPr lang="en-US" sz="1900" b="0" i="1" smtClean="0">
                                      <a:latin typeface="Cambria Math" panose="02040503050406030204" pitchFamily="18" charset="0"/>
                                      <a:cs typeface="Arial" panose="020B0604020202020204" pitchFamily="34" charset="0"/>
                                    </a:rPr>
                                    <m:t>𝑐h𝑎𝑛𝑔𝑒</m:t>
                                  </m:r>
                                </m:num>
                                <m:den>
                                  <m:r>
                                    <a:rPr lang="en-US" sz="1900" b="0" i="1" smtClean="0">
                                      <a:latin typeface="Cambria Math" panose="02040503050406030204" pitchFamily="18" charset="0"/>
                                      <a:cs typeface="Arial" panose="020B0604020202020204" pitchFamily="34" charset="0"/>
                                    </a:rPr>
                                    <m:t>𝑜𝑟𝑖𝑔𝑖𝑛𝑎𝑙</m:t>
                                  </m:r>
                                  <m:r>
                                    <a:rPr lang="en-US" sz="1900" b="0" i="1" smtClean="0">
                                      <a:latin typeface="Cambria Math" panose="02040503050406030204" pitchFamily="18" charset="0"/>
                                      <a:cs typeface="Arial" panose="020B0604020202020204" pitchFamily="34" charset="0"/>
                                    </a:rPr>
                                    <m:t> </m:t>
                                  </m:r>
                                  <m:r>
                                    <a:rPr lang="en-US" sz="1900" b="0" i="1" smtClean="0">
                                      <a:latin typeface="Cambria Math" panose="02040503050406030204" pitchFamily="18" charset="0"/>
                                      <a:cs typeface="Arial" panose="020B0604020202020204" pitchFamily="34" charset="0"/>
                                    </a:rPr>
                                    <m:t>𝑎𝑚𝑜𝑢𝑛𝑡</m:t>
                                  </m:r>
                                </m:den>
                              </m:f>
                            </m:oMath>
                          </a14:m>
                          <a:r>
                            <a:rPr lang="en-US" sz="1900" b="0" i="0" dirty="0" smtClean="0">
                              <a:latin typeface="Times New Roman" panose="02020603050405020304" pitchFamily="18" charset="0"/>
                              <a:cs typeface="Times New Roman" panose="02020603050405020304" pitchFamily="18" charset="0"/>
                            </a:rPr>
                            <a:t> x 100</a:t>
                          </a:r>
                        </a:p>
                        <a:p>
                          <a:pPr marL="457200" marR="0" lvl="0" indent="-457200" algn="l" defTabSz="914400" rtl="0" eaLnBrk="1" fontAlgn="auto" latinLnBrk="0" hangingPunct="1">
                            <a:lnSpc>
                              <a:spcPts val="44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Percentage loss (or profit)</a:t>
                          </a:r>
                          <a:r>
                            <a:rPr lang="en-US" sz="1900" b="0" i="0" baseline="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1900" i="1" smtClean="0">
                                      <a:latin typeface="Cambria Math" panose="02040503050406030204" pitchFamily="18" charset="0"/>
                                      <a:cs typeface="Arial" panose="020B0604020202020204" pitchFamily="34" charset="0"/>
                                    </a:rPr>
                                  </m:ctrlPr>
                                </m:fPr>
                                <m:num>
                                  <m:r>
                                    <a:rPr lang="en-US" sz="1900" b="0" i="1" smtClean="0">
                                      <a:latin typeface="Cambria Math" panose="02040503050406030204" pitchFamily="18" charset="0"/>
                                      <a:cs typeface="Arial" panose="020B0604020202020204" pitchFamily="34" charset="0"/>
                                    </a:rPr>
                                    <m:t>𝑎𝑐𝑡𝑢𝑎𝑙</m:t>
                                  </m:r>
                                  <m:r>
                                    <a:rPr lang="en-US" sz="1900" b="0" i="1" smtClean="0">
                                      <a:latin typeface="Cambria Math" panose="02040503050406030204" pitchFamily="18" charset="0"/>
                                      <a:cs typeface="Arial" panose="020B0604020202020204" pitchFamily="34" charset="0"/>
                                    </a:rPr>
                                    <m:t> </m:t>
                                  </m:r>
                                  <m:r>
                                    <a:rPr lang="en-US" sz="1900" b="0" i="1" smtClean="0">
                                      <a:latin typeface="Cambria Math" panose="02040503050406030204" pitchFamily="18" charset="0"/>
                                      <a:cs typeface="Arial" panose="020B0604020202020204" pitchFamily="34" charset="0"/>
                                    </a:rPr>
                                    <m:t>𝑙𝑜𝑠𝑠</m:t>
                                  </m:r>
                                  <m:r>
                                    <a:rPr lang="en-US" sz="1900" b="0" i="1" smtClean="0">
                                      <a:latin typeface="Cambria Math" panose="02040503050406030204" pitchFamily="18" charset="0"/>
                                      <a:cs typeface="Arial" panose="020B0604020202020204" pitchFamily="34" charset="0"/>
                                    </a:rPr>
                                    <m:t> (</m:t>
                                  </m:r>
                                  <m:r>
                                    <a:rPr lang="en-US" sz="1900" b="0" i="1" smtClean="0">
                                      <a:latin typeface="Cambria Math" panose="02040503050406030204" pitchFamily="18" charset="0"/>
                                      <a:cs typeface="Arial" panose="020B0604020202020204" pitchFamily="34" charset="0"/>
                                    </a:rPr>
                                    <m:t>𝑜𝑟</m:t>
                                  </m:r>
                                  <m:r>
                                    <a:rPr lang="en-US" sz="1900" b="0" i="1" smtClean="0">
                                      <a:latin typeface="Cambria Math" panose="02040503050406030204" pitchFamily="18" charset="0"/>
                                      <a:cs typeface="Arial" panose="020B0604020202020204" pitchFamily="34" charset="0"/>
                                    </a:rPr>
                                    <m:t> </m:t>
                                  </m:r>
                                  <m:r>
                                    <a:rPr lang="en-US" sz="1900" b="0" i="1" smtClean="0">
                                      <a:latin typeface="Cambria Math" panose="02040503050406030204" pitchFamily="18" charset="0"/>
                                      <a:cs typeface="Arial" panose="020B0604020202020204" pitchFamily="34" charset="0"/>
                                    </a:rPr>
                                    <m:t>𝑝𝑟𝑜𝑓𝑖𝑡</m:t>
                                  </m:r>
                                  <m:r>
                                    <a:rPr lang="en-US" sz="1900" b="0" i="1" smtClean="0">
                                      <a:latin typeface="Cambria Math" panose="02040503050406030204" pitchFamily="18" charset="0"/>
                                      <a:cs typeface="Arial" panose="020B0604020202020204" pitchFamily="34" charset="0"/>
                                    </a:rPr>
                                    <m:t>)</m:t>
                                  </m:r>
                                </m:num>
                                <m:den>
                                  <m:r>
                                    <a:rPr lang="en-US" sz="1900" b="0" i="1" smtClean="0">
                                      <a:latin typeface="Cambria Math" panose="02040503050406030204" pitchFamily="18" charset="0"/>
                                      <a:cs typeface="Arial" panose="020B0604020202020204" pitchFamily="34" charset="0"/>
                                    </a:rPr>
                                    <m:t>𝑜𝑟𝑖𝑔𝑖𝑛𝑎𝑙</m:t>
                                  </m:r>
                                  <m:r>
                                    <a:rPr lang="en-US" sz="1900" b="0" i="1" smtClean="0">
                                      <a:latin typeface="Cambria Math" panose="02040503050406030204" pitchFamily="18" charset="0"/>
                                      <a:cs typeface="Arial" panose="020B0604020202020204" pitchFamily="34" charset="0"/>
                                    </a:rPr>
                                    <m:t> </m:t>
                                  </m:r>
                                  <m:r>
                                    <a:rPr lang="en-US" sz="1900" b="0" i="1" smtClean="0">
                                      <a:latin typeface="Cambria Math" panose="02040503050406030204" pitchFamily="18" charset="0"/>
                                      <a:cs typeface="Arial" panose="020B0604020202020204" pitchFamily="34" charset="0"/>
                                    </a:rPr>
                                    <m:t>𝑎𝑚𝑜𝑢𝑛𝑡</m:t>
                                  </m:r>
                                </m:den>
                              </m:f>
                            </m:oMath>
                          </a14:m>
                          <a:r>
                            <a:rPr lang="en-US" sz="1900" b="0" i="0" dirty="0" smtClean="0">
                              <a:latin typeface="Times New Roman" panose="02020603050405020304" pitchFamily="18" charset="0"/>
                              <a:cs typeface="Times New Roman" panose="02020603050405020304" pitchFamily="18" charset="0"/>
                            </a:rPr>
                            <a:t> x 100</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You can use inverse operations to find the original amount after a</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percentage increase or decrease</a:t>
                          </a: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908457450"/>
                  </p:ext>
                </p:extLst>
              </p:nvPr>
            </p:nvGraphicFramePr>
            <p:xfrm>
              <a:off x="251518" y="1268760"/>
              <a:ext cx="8568952" cy="5340315"/>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1900" b="1" i="0" dirty="0" smtClean="0">
                              <a:latin typeface="Arial" panose="020B0604020202020204" pitchFamily="34" charset="0"/>
                              <a:cs typeface="Arial" panose="020B0604020202020204" pitchFamily="34" charset="0"/>
                            </a:rPr>
                            <a:t>4. </a:t>
                          </a:r>
                          <a:r>
                            <a:rPr lang="en-US" sz="1900" b="1" i="0" dirty="0" smtClean="0">
                              <a:latin typeface="Arial" panose="020B0604020202020204" pitchFamily="34" charset="0"/>
                              <a:cs typeface="Arial" panose="020B0604020202020204" pitchFamily="34" charset="0"/>
                            </a:rPr>
                            <a:t>Knowledge Check</a:t>
                          </a:r>
                          <a:endParaRPr lang="en-US" sz="19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864608">
                    <a:tc>
                      <a:txBody>
                        <a:bodyPr/>
                        <a:lstStyle/>
                        <a:p>
                          <a:endParaRPr lang="en-US"/>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3"/>
                          <a:stretch>
                            <a:fillRect l="-213" t="-10138" r="-498" b="-2128"/>
                          </a:stretch>
                        </a:blipFill>
                      </a:tcPr>
                    </a:tc>
                  </a:tr>
                </a:tbl>
              </a:graphicData>
            </a:graphic>
          </p:graphicFrame>
        </mc:Fallback>
      </mc:AlternateContent>
      <p:sp>
        <p:nvSpPr>
          <p:cNvPr id="16" name="TextBox 15"/>
          <p:cNvSpPr txBox="1"/>
          <p:nvPr/>
        </p:nvSpPr>
        <p:spPr>
          <a:xfrm>
            <a:off x="7507290" y="1844823"/>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4.2</a:t>
            </a:r>
            <a:endParaRPr lang="en-US" dirty="0"/>
          </a:p>
        </p:txBody>
      </p:sp>
      <p:cxnSp>
        <p:nvCxnSpPr>
          <p:cNvPr id="17" name="Straight Arrow Connector 16"/>
          <p:cNvCxnSpPr/>
          <p:nvPr/>
        </p:nvCxnSpPr>
        <p:spPr>
          <a:xfrm flipH="1">
            <a:off x="6369242" y="2132856"/>
            <a:ext cx="115212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07294" y="3356992"/>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4.3</a:t>
            </a:r>
            <a:endParaRPr lang="en-US" dirty="0"/>
          </a:p>
        </p:txBody>
      </p:sp>
      <p:cxnSp>
        <p:nvCxnSpPr>
          <p:cNvPr id="24" name="Straight Arrow Connector 23"/>
          <p:cNvCxnSpPr/>
          <p:nvPr/>
        </p:nvCxnSpPr>
        <p:spPr>
          <a:xfrm flipH="1">
            <a:off x="6369242" y="3645024"/>
            <a:ext cx="115213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7292" y="4293096"/>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4.4</a:t>
            </a:r>
            <a:endParaRPr lang="en-US" dirty="0"/>
          </a:p>
        </p:txBody>
      </p:sp>
      <p:cxnSp>
        <p:nvCxnSpPr>
          <p:cNvPr id="26" name="Straight Arrow Connector 25"/>
          <p:cNvCxnSpPr/>
          <p:nvPr/>
        </p:nvCxnSpPr>
        <p:spPr>
          <a:xfrm flipH="1">
            <a:off x="4860032" y="4581128"/>
            <a:ext cx="266134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04334" y="5013176"/>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4.4</a:t>
            </a:r>
            <a:endParaRPr lang="en-US" dirty="0"/>
          </a:p>
        </p:txBody>
      </p:sp>
      <p:cxnSp>
        <p:nvCxnSpPr>
          <p:cNvPr id="28" name="Straight Arrow Connector 27"/>
          <p:cNvCxnSpPr/>
          <p:nvPr/>
        </p:nvCxnSpPr>
        <p:spPr>
          <a:xfrm flipH="1">
            <a:off x="5652120" y="5301208"/>
            <a:ext cx="186925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04334" y="5951021"/>
            <a:ext cx="1316138" cy="646331"/>
          </a:xfrm>
          <a:prstGeom prst="rect">
            <a:avLst/>
          </a:prstGeom>
          <a:solidFill>
            <a:srgbClr val="92D050"/>
          </a:solidFill>
        </p:spPr>
        <p:txBody>
          <a:bodyPr wrap="square" rtlCol="0">
            <a:spAutoFit/>
          </a:bodyPr>
          <a:lstStyle/>
          <a:p>
            <a:pPr algn="ctr"/>
            <a:r>
              <a:rPr lang="en-US" dirty="0" smtClean="0"/>
              <a:t>Mastery Lesson 4.4</a:t>
            </a:r>
            <a:endParaRPr lang="en-US" dirty="0"/>
          </a:p>
        </p:txBody>
      </p:sp>
      <p:cxnSp>
        <p:nvCxnSpPr>
          <p:cNvPr id="30" name="Straight Arrow Connector 29"/>
          <p:cNvCxnSpPr/>
          <p:nvPr/>
        </p:nvCxnSpPr>
        <p:spPr>
          <a:xfrm flipH="1">
            <a:off x="3995936" y="6381328"/>
            <a:ext cx="3528392"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118</a:t>
            </a:r>
            <a:endParaRPr lang="en-GB" sz="1300" b="1" dirty="0">
              <a:latin typeface="Calibri" panose="020F0502020204030204" pitchFamily="34" charset="0"/>
            </a:endParaRPr>
          </a:p>
        </p:txBody>
      </p:sp>
    </p:spTree>
    <p:extLst>
      <p:ext uri="{BB962C8B-B14F-4D97-AF65-F5344CB8AC3E}">
        <p14:creationId xmlns:p14="http://schemas.microsoft.com/office/powerpoint/2010/main" val="1551479877"/>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Knowledge Check</a:t>
            </a:r>
            <a:endParaRPr lang="en-GB" sz="4000" b="1" dirty="0" smtClean="0"/>
          </a:p>
        </p:txBody>
      </p:sp>
      <p:graphicFrame>
        <p:nvGraphicFramePr>
          <p:cNvPr id="15" name="Table 14"/>
          <p:cNvGraphicFramePr>
            <a:graphicFrameLocks noGrp="1"/>
          </p:cNvGraphicFramePr>
          <p:nvPr>
            <p:extLst>
              <p:ext uri="{D42A27DB-BD31-4B8C-83A1-F6EECF244321}">
                <p14:modId xmlns:p14="http://schemas.microsoft.com/office/powerpoint/2010/main" val="1630141925"/>
              </p:ext>
            </p:extLst>
          </p:nvPr>
        </p:nvGraphicFramePr>
        <p:xfrm>
          <a:off x="251518" y="1268760"/>
          <a:ext cx="8568952" cy="5273259"/>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1900" b="1" i="0" dirty="0" smtClean="0">
                          <a:latin typeface="Arial" panose="020B0604020202020204" pitchFamily="34" charset="0"/>
                          <a:cs typeface="Arial" panose="020B0604020202020204" pitchFamily="34" charset="0"/>
                        </a:rPr>
                        <a:t>4. Knowledge Check</a:t>
                      </a:r>
                      <a:endParaRPr lang="en-US" sz="19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30" b="1" i="0" dirty="0" smtClean="0">
                          <a:latin typeface="Times New Roman" panose="02020603050405020304" pitchFamily="18" charset="0"/>
                          <a:cs typeface="Times New Roman" panose="02020603050405020304" pitchFamily="18" charset="0"/>
                        </a:rPr>
                        <a:t>Value Added Tax (VAT)</a:t>
                      </a:r>
                      <a:r>
                        <a:rPr lang="en-US" sz="1930" b="0" i="0" dirty="0" smtClean="0">
                          <a:latin typeface="Times New Roman" panose="02020603050405020304" pitchFamily="18" charset="0"/>
                          <a:cs typeface="Times New Roman" panose="02020603050405020304" pitchFamily="18" charset="0"/>
                        </a:rPr>
                        <a:t> is charged at 20% on most goods and services. Domestic fuel bills have a lower VAT rate of 5%.</a:t>
                      </a:r>
                      <a:br>
                        <a:rPr lang="en-US" sz="1930" b="0" i="0" dirty="0" smtClean="0">
                          <a:latin typeface="Times New Roman" panose="02020603050405020304" pitchFamily="18" charset="0"/>
                          <a:cs typeface="Times New Roman" panose="02020603050405020304" pitchFamily="18" charset="0"/>
                        </a:rPr>
                      </a:br>
                      <a:r>
                        <a:rPr lang="en-US" sz="1930" b="0" i="0" dirty="0" smtClean="0">
                          <a:latin typeface="Times New Roman" panose="02020603050405020304" pitchFamily="18" charset="0"/>
                          <a:cs typeface="Times New Roman" panose="02020603050405020304" pitchFamily="18" charset="0"/>
                        </a:rPr>
                        <a:t>On some things no VAT is charged.</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30" b="1" i="0" dirty="0" smtClean="0">
                          <a:latin typeface="Times New Roman" panose="02020603050405020304" pitchFamily="18" charset="0"/>
                          <a:cs typeface="Times New Roman" panose="02020603050405020304" pitchFamily="18" charset="0"/>
                        </a:rPr>
                        <a:t>Depreciates</a:t>
                      </a:r>
                      <a:r>
                        <a:rPr lang="en-US" sz="1930" b="0" i="0" dirty="0" smtClean="0">
                          <a:latin typeface="Times New Roman" panose="02020603050405020304" pitchFamily="18" charset="0"/>
                          <a:cs typeface="Times New Roman" panose="02020603050405020304" pitchFamily="18" charset="0"/>
                        </a:rPr>
                        <a:t> means loses value.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30" b="0" i="0" dirty="0" smtClean="0">
                          <a:latin typeface="Times New Roman" panose="02020603050405020304" pitchFamily="18" charset="0"/>
                          <a:cs typeface="Times New Roman" panose="02020603050405020304" pitchFamily="18" charset="0"/>
                        </a:rPr>
                        <a:t>Your income means the amount of money you earn or are paid, and 'per annum' (abbreviated to p.a.) means each year.</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30" b="0" i="0" dirty="0" smtClean="0">
                          <a:latin typeface="Times New Roman" panose="02020603050405020304" pitchFamily="18" charset="0"/>
                          <a:cs typeface="Times New Roman" panose="02020603050405020304" pitchFamily="18" charset="0"/>
                        </a:rPr>
                        <a:t>When you are working out profits, remember to subtract any costs first.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30" b="0" i="0" dirty="0" smtClean="0">
                          <a:latin typeface="Times New Roman" panose="02020603050405020304" pitchFamily="18" charset="0"/>
                          <a:cs typeface="Times New Roman" panose="02020603050405020304" pitchFamily="18" charset="0"/>
                        </a:rPr>
                        <a:t>All recurring decimals can be written as exact fractions.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30" b="0" i="0" dirty="0" smtClean="0">
                          <a:latin typeface="Times New Roman" panose="02020603050405020304" pitchFamily="18" charset="0"/>
                          <a:cs typeface="Times New Roman" panose="02020603050405020304" pitchFamily="18" charset="0"/>
                        </a:rPr>
                        <a:t>If 1 decimal place recurs, multiply by 10.</a:t>
                      </a:r>
                      <a:br>
                        <a:rPr lang="en-US" sz="1930" b="0" i="0" dirty="0" smtClean="0">
                          <a:latin typeface="Times New Roman" panose="02020603050405020304" pitchFamily="18" charset="0"/>
                          <a:cs typeface="Times New Roman" panose="02020603050405020304" pitchFamily="18" charset="0"/>
                        </a:rPr>
                      </a:br>
                      <a:r>
                        <a:rPr lang="en-US" sz="1930" b="0" i="0" dirty="0" smtClean="0">
                          <a:latin typeface="Times New Roman" panose="02020603050405020304" pitchFamily="18" charset="0"/>
                          <a:cs typeface="Times New Roman" panose="02020603050405020304" pitchFamily="18" charset="0"/>
                        </a:rPr>
                        <a:t>If 2 decimal places recur, multiply by 100.</a:t>
                      </a:r>
                      <a:br>
                        <a:rPr lang="en-US" sz="1930" b="0" i="0" dirty="0" smtClean="0">
                          <a:latin typeface="Times New Roman" panose="02020603050405020304" pitchFamily="18" charset="0"/>
                          <a:cs typeface="Times New Roman" panose="02020603050405020304" pitchFamily="18" charset="0"/>
                        </a:rPr>
                      </a:br>
                      <a:r>
                        <a:rPr lang="en-US" sz="1930" b="0" i="0" dirty="0" smtClean="0">
                          <a:latin typeface="Times New Roman" panose="02020603050405020304" pitchFamily="18" charset="0"/>
                          <a:cs typeface="Times New Roman" panose="02020603050405020304" pitchFamily="18" charset="0"/>
                        </a:rPr>
                        <a:t>If 3 decimal places recur, multiply by 1000.</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1930" b="0" i="0" dirty="0" smtClean="0">
                          <a:latin typeface="Times New Roman" panose="02020603050405020304" pitchFamily="18" charset="0"/>
                          <a:cs typeface="Times New Roman" panose="02020603050405020304" pitchFamily="18" charset="0"/>
                        </a:rPr>
                        <a:t>For this unit, copy and complete these sentences.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930" b="0" i="0" dirty="0" smtClean="0">
                          <a:latin typeface="Times New Roman" panose="02020603050405020304" pitchFamily="18" charset="0"/>
                          <a:cs typeface="Times New Roman" panose="02020603050405020304" pitchFamily="18" charset="0"/>
                        </a:rPr>
                        <a:t>I showed I a m good at ____       •  I found ___ hard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930" b="0" i="0" dirty="0" smtClean="0">
                          <a:latin typeface="Times New Roman" panose="02020603050405020304" pitchFamily="18" charset="0"/>
                          <a:cs typeface="Times New Roman" panose="02020603050405020304" pitchFamily="18" charset="0"/>
                        </a:rPr>
                        <a:t>I got</a:t>
                      </a:r>
                      <a:r>
                        <a:rPr lang="en-US" sz="1930" b="0" i="0" baseline="0" dirty="0" smtClean="0">
                          <a:latin typeface="Times New Roman" panose="02020603050405020304" pitchFamily="18" charset="0"/>
                          <a:cs typeface="Times New Roman" panose="02020603050405020304" pitchFamily="18" charset="0"/>
                        </a:rPr>
                        <a:t> </a:t>
                      </a:r>
                      <a:r>
                        <a:rPr lang="en-US" sz="1930" b="0" i="0" dirty="0" smtClean="0">
                          <a:latin typeface="Times New Roman" panose="02020603050405020304" pitchFamily="18" charset="0"/>
                          <a:cs typeface="Times New Roman" panose="02020603050405020304" pitchFamily="18" charset="0"/>
                        </a:rPr>
                        <a:t>better at  ____ by ____</a:t>
                      </a:r>
                      <a:r>
                        <a:rPr lang="en-US" sz="1930" b="0" i="0" baseline="0" dirty="0" smtClean="0">
                          <a:latin typeface="Times New Roman" panose="02020603050405020304" pitchFamily="18" charset="0"/>
                          <a:cs typeface="Times New Roman" panose="02020603050405020304" pitchFamily="18" charset="0"/>
                        </a:rPr>
                        <a:t>       </a:t>
                      </a:r>
                      <a:r>
                        <a:rPr lang="en-US" sz="1930" b="0" i="0" dirty="0" smtClean="0">
                          <a:latin typeface="Times New Roman" panose="02020603050405020304" pitchFamily="18" charset="0"/>
                          <a:cs typeface="Times New Roman" panose="02020603050405020304" pitchFamily="18" charset="0"/>
                        </a:rPr>
                        <a:t>•  I was surprised by _____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930" b="0" i="0" dirty="0" smtClean="0">
                          <a:latin typeface="Times New Roman" panose="02020603050405020304" pitchFamily="18" charset="0"/>
                          <a:cs typeface="Times New Roman" panose="02020603050405020304" pitchFamily="18" charset="0"/>
                        </a:rPr>
                        <a:t>I was happy that ____                 •  I still need help with ___</a:t>
                      </a: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16" name="TextBox 15"/>
          <p:cNvSpPr txBox="1"/>
          <p:nvPr/>
        </p:nvSpPr>
        <p:spPr>
          <a:xfrm>
            <a:off x="7507290" y="1844823"/>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4.4</a:t>
            </a:r>
            <a:endParaRPr lang="en-US" dirty="0"/>
          </a:p>
        </p:txBody>
      </p:sp>
      <p:cxnSp>
        <p:nvCxnSpPr>
          <p:cNvPr id="17" name="Straight Arrow Connector 16"/>
          <p:cNvCxnSpPr/>
          <p:nvPr/>
        </p:nvCxnSpPr>
        <p:spPr>
          <a:xfrm flipH="1">
            <a:off x="6369242" y="2132856"/>
            <a:ext cx="115212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07294" y="2564904"/>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4.4</a:t>
            </a:r>
            <a:endParaRPr lang="en-US" dirty="0"/>
          </a:p>
        </p:txBody>
      </p:sp>
      <p:cxnSp>
        <p:nvCxnSpPr>
          <p:cNvPr id="24" name="Straight Arrow Connector 23"/>
          <p:cNvCxnSpPr/>
          <p:nvPr/>
        </p:nvCxnSpPr>
        <p:spPr>
          <a:xfrm flipH="1">
            <a:off x="3995936" y="2852936"/>
            <a:ext cx="352543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4334" y="3286725"/>
            <a:ext cx="1316138"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4.4</a:t>
            </a:r>
            <a:endParaRPr lang="en-US" dirty="0"/>
          </a:p>
        </p:txBody>
      </p:sp>
      <p:cxnSp>
        <p:nvCxnSpPr>
          <p:cNvPr id="26" name="Straight Arrow Connector 25"/>
          <p:cNvCxnSpPr/>
          <p:nvPr/>
        </p:nvCxnSpPr>
        <p:spPr>
          <a:xfrm flipH="1">
            <a:off x="6084168" y="3356992"/>
            <a:ext cx="143720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88224" y="4028148"/>
            <a:ext cx="2229290" cy="369332"/>
          </a:xfrm>
          <a:prstGeom prst="rect">
            <a:avLst/>
          </a:prstGeom>
          <a:solidFill>
            <a:srgbClr val="92D050"/>
          </a:solidFill>
        </p:spPr>
        <p:txBody>
          <a:bodyPr wrap="square" rtlCol="0">
            <a:spAutoFit/>
          </a:bodyPr>
          <a:lstStyle/>
          <a:p>
            <a:pPr algn="ctr"/>
            <a:r>
              <a:rPr lang="en-US" dirty="0" smtClean="0"/>
              <a:t>Mastery Lesson 4.4</a:t>
            </a:r>
            <a:endParaRPr lang="en-US" dirty="0"/>
          </a:p>
        </p:txBody>
      </p:sp>
      <p:cxnSp>
        <p:nvCxnSpPr>
          <p:cNvPr id="28" name="Straight Arrow Connector 27"/>
          <p:cNvCxnSpPr/>
          <p:nvPr/>
        </p:nvCxnSpPr>
        <p:spPr>
          <a:xfrm flipH="1" flipV="1">
            <a:off x="6084168" y="3868813"/>
            <a:ext cx="499986" cy="288033"/>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118</a:t>
            </a:r>
            <a:endParaRPr lang="en-GB" sz="1300" b="1" dirty="0">
              <a:latin typeface="Calibri" panose="020F0502020204030204" pitchFamily="34" charset="0"/>
            </a:endParaRPr>
          </a:p>
        </p:txBody>
      </p:sp>
      <p:sp>
        <p:nvSpPr>
          <p:cNvPr id="18" name="TextBox 17"/>
          <p:cNvSpPr txBox="1"/>
          <p:nvPr/>
        </p:nvSpPr>
        <p:spPr>
          <a:xfrm>
            <a:off x="6369242" y="4492572"/>
            <a:ext cx="2426890" cy="369332"/>
          </a:xfrm>
          <a:prstGeom prst="rect">
            <a:avLst/>
          </a:prstGeom>
          <a:solidFill>
            <a:srgbClr val="92D050"/>
          </a:solidFill>
        </p:spPr>
        <p:txBody>
          <a:bodyPr wrap="square" rtlCol="0">
            <a:spAutoFit/>
          </a:bodyPr>
          <a:lstStyle/>
          <a:p>
            <a:pPr algn="ctr"/>
            <a:r>
              <a:rPr lang="en-US" dirty="0" smtClean="0"/>
              <a:t>Mastery  Lesson 4.5</a:t>
            </a:r>
            <a:endParaRPr lang="en-US" dirty="0"/>
          </a:p>
        </p:txBody>
      </p:sp>
      <p:cxnSp>
        <p:nvCxnSpPr>
          <p:cNvPr id="19" name="Straight Arrow Connector 18"/>
          <p:cNvCxnSpPr/>
          <p:nvPr/>
        </p:nvCxnSpPr>
        <p:spPr>
          <a:xfrm flipH="1" flipV="1">
            <a:off x="5813399" y="4492572"/>
            <a:ext cx="665335" cy="25202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69242" y="5003884"/>
            <a:ext cx="2426890" cy="369332"/>
          </a:xfrm>
          <a:prstGeom prst="rect">
            <a:avLst/>
          </a:prstGeom>
          <a:solidFill>
            <a:srgbClr val="92D050"/>
          </a:solidFill>
        </p:spPr>
        <p:txBody>
          <a:bodyPr wrap="square" rtlCol="0">
            <a:spAutoFit/>
          </a:bodyPr>
          <a:lstStyle/>
          <a:p>
            <a:pPr algn="ctr"/>
            <a:r>
              <a:rPr lang="en-US" dirty="0" smtClean="0"/>
              <a:t>Mastery  Lesson 4.5</a:t>
            </a:r>
            <a:endParaRPr lang="en-US" dirty="0"/>
          </a:p>
        </p:txBody>
      </p:sp>
      <p:cxnSp>
        <p:nvCxnSpPr>
          <p:cNvPr id="22" name="Straight Arrow Connector 21"/>
          <p:cNvCxnSpPr/>
          <p:nvPr/>
        </p:nvCxnSpPr>
        <p:spPr>
          <a:xfrm flipH="1" flipV="1">
            <a:off x="5148064" y="5015096"/>
            <a:ext cx="1330670" cy="240816"/>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Flowchart: Delay 19"/>
          <p:cNvSpPr/>
          <p:nvPr/>
        </p:nvSpPr>
        <p:spPr>
          <a:xfrm flipH="1">
            <a:off x="8531002" y="5373216"/>
            <a:ext cx="361478" cy="1268603"/>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385057"/>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Unit Test</a:t>
            </a:r>
            <a:endParaRPr lang="en-GB" sz="4000" b="1" dirty="0" smtClean="0"/>
          </a:p>
        </p:txBody>
      </p:sp>
      <mc:AlternateContent xmlns:mc="http://schemas.openxmlformats.org/markup-compatibility/2006" xmlns:a14="http://schemas.microsoft.com/office/drawing/2010/main">
        <mc:Choice Requires="a14">
          <p:sp>
            <p:nvSpPr>
              <p:cNvPr id="3" name="Rectangle 2"/>
              <p:cNvSpPr/>
              <p:nvPr/>
            </p:nvSpPr>
            <p:spPr>
              <a:xfrm>
                <a:off x="251520" y="1999633"/>
                <a:ext cx="5256584" cy="3726020"/>
              </a:xfrm>
              <a:prstGeom prst="rect">
                <a:avLst/>
              </a:prstGeom>
            </p:spPr>
            <p:txBody>
              <a:bodyPr wrap="square">
                <a:spAutoFit/>
              </a:bodyPr>
              <a:lstStyle/>
              <a:p>
                <a:pPr marL="514350" lvl="2" indent="-514350">
                  <a:buClr>
                    <a:srgbClr val="C00000"/>
                  </a:buClr>
                  <a:buFont typeface="+mj-lt"/>
                  <a:buAutoNum type="arabicPeriod"/>
                  <a:tabLst>
                    <a:tab pos="2743200" algn="l"/>
                  </a:tabLst>
                </a:pPr>
                <a:r>
                  <a:rPr lang="en-US" sz="2400" dirty="0" smtClean="0"/>
                  <a:t>Workout </a:t>
                </a:r>
              </a:p>
              <a:p>
                <a:pPr marL="971550" lvl="3" indent="-514350">
                  <a:buClr>
                    <a:srgbClr val="C00000"/>
                  </a:buClr>
                  <a:buFont typeface="+mj-lt"/>
                  <a:buAutoNum type="alphaLcPeriod"/>
                  <a:tabLst>
                    <a:tab pos="2286000" algn="l"/>
                  </a:tabLst>
                </a:pPr>
                <a:r>
                  <a:rPr lang="en-US" sz="2400" dirty="0" smtClean="0"/>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4</m:t>
                        </m:r>
                      </m:num>
                      <m:den>
                        <m:r>
                          <a:rPr lang="en-US" sz="2400" b="0" i="1" smtClean="0">
                            <a:latin typeface="Cambria Math" panose="02040503050406030204" pitchFamily="18" charset="0"/>
                            <a:cs typeface="Arial" panose="020B0604020202020204" pitchFamily="34" charset="0"/>
                          </a:rPr>
                          <m:t>5</m:t>
                        </m:r>
                      </m:den>
                    </m:f>
                  </m:oMath>
                </a14:m>
                <a:r>
                  <a:rPr lang="en-US" sz="2400" dirty="0" smtClean="0"/>
                  <a:t> ÷ 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3</m:t>
                        </m:r>
                      </m:num>
                      <m:den>
                        <m:r>
                          <a:rPr lang="en-US" sz="2400" b="0" i="1" smtClean="0">
                            <a:latin typeface="Cambria Math" panose="02040503050406030204" pitchFamily="18" charset="0"/>
                            <a:cs typeface="Arial" panose="020B0604020202020204" pitchFamily="34" charset="0"/>
                          </a:rPr>
                          <m:t>7</m:t>
                        </m:r>
                      </m:den>
                    </m:f>
                  </m:oMath>
                </a14:m>
                <a:r>
                  <a:rPr lang="en-US" sz="2400" dirty="0" smtClean="0"/>
                  <a:t> 	</a:t>
                </a:r>
                <a:r>
                  <a:rPr lang="en-US" sz="2400" dirty="0" smtClean="0">
                    <a:solidFill>
                      <a:srgbClr val="C00000"/>
                    </a:solidFill>
                  </a:rPr>
                  <a:t>b.</a:t>
                </a:r>
                <a:r>
                  <a:rPr lang="en-US" sz="2400" dirty="0" smtClean="0"/>
                  <a:t> 5</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num>
                      <m:den>
                        <m:r>
                          <a:rPr lang="en-US" sz="2400" b="0" i="1" smtClean="0">
                            <a:latin typeface="Cambria Math" panose="02040503050406030204" pitchFamily="18" charset="0"/>
                            <a:cs typeface="Arial" panose="020B0604020202020204" pitchFamily="34" charset="0"/>
                          </a:rPr>
                          <m:t>3</m:t>
                        </m:r>
                      </m:den>
                    </m:f>
                  </m:oMath>
                </a14:m>
                <a:r>
                  <a:rPr lang="en-US" sz="2400" dirty="0"/>
                  <a:t> </a:t>
                </a:r>
                <a:r>
                  <a:rPr lang="en-US" sz="2400" dirty="0" smtClean="0"/>
                  <a:t>- 2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7</m:t>
                        </m:r>
                      </m:num>
                      <m:den>
                        <m:r>
                          <a:rPr lang="en-US" sz="2400" b="0" i="1" smtClean="0">
                            <a:latin typeface="Cambria Math" panose="02040503050406030204" pitchFamily="18" charset="0"/>
                            <a:cs typeface="Arial" panose="020B0604020202020204" pitchFamily="34" charset="0"/>
                          </a:rPr>
                          <m:t>8</m:t>
                        </m:r>
                      </m:den>
                    </m:f>
                  </m:oMath>
                </a14:m>
                <a:r>
                  <a:rPr lang="en-US" sz="2400" dirty="0" smtClean="0"/>
                  <a:t> </a:t>
                </a:r>
                <a:r>
                  <a:rPr lang="en-US" sz="2400" b="1" dirty="0" smtClean="0"/>
                  <a:t>(6marks</a:t>
                </a:r>
                <a:r>
                  <a:rPr lang="en-US" sz="2400" b="1" dirty="0"/>
                  <a:t>)</a:t>
                </a:r>
              </a:p>
              <a:p>
                <a:pPr marL="514350" lvl="2" indent="-514350">
                  <a:buClr>
                    <a:srgbClr val="C00000"/>
                  </a:buClr>
                  <a:buFont typeface="+mj-lt"/>
                  <a:buAutoNum type="arabicPeriod"/>
                  <a:tabLst>
                    <a:tab pos="2743200" algn="l"/>
                  </a:tabLst>
                </a:pPr>
                <a:r>
                  <a:rPr lang="en-US" sz="2400" dirty="0" smtClean="0"/>
                  <a:t>Reasoning </a:t>
                </a:r>
                <a:r>
                  <a:rPr lang="en-US" sz="2400" dirty="0"/>
                  <a:t>Alice has 8| acres of </a:t>
                </a:r>
                <a:r>
                  <a:rPr lang="en-US" sz="2400" dirty="0" smtClean="0"/>
                  <a:t>orchards.</a:t>
                </a:r>
                <a:br>
                  <a:rPr lang="en-US" sz="2400" dirty="0" smtClean="0"/>
                </a:br>
                <a:r>
                  <a:rPr lang="en-US" sz="2400" dirty="0" smtClean="0"/>
                  <a:t>Alice </a:t>
                </a:r>
                <a:r>
                  <a:rPr lang="en-US" sz="2400" dirty="0"/>
                  <a:t>grows apple trees in 4</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5</m:t>
                        </m:r>
                      </m:num>
                      <m:den>
                        <m:r>
                          <a:rPr lang="en-US" sz="2400" b="0" i="1" smtClean="0">
                            <a:latin typeface="Cambria Math" panose="02040503050406030204" pitchFamily="18" charset="0"/>
                            <a:cs typeface="Arial" panose="020B0604020202020204" pitchFamily="34" charset="0"/>
                          </a:rPr>
                          <m:t>6</m:t>
                        </m:r>
                      </m:den>
                    </m:f>
                  </m:oMath>
                </a14:m>
                <a:r>
                  <a:rPr lang="en-US" sz="2400" dirty="0"/>
                  <a:t> acres of the </a:t>
                </a:r>
                <a:r>
                  <a:rPr lang="en-US" sz="2400" dirty="0" smtClean="0"/>
                  <a:t>orchards.</a:t>
                </a:r>
                <a:br>
                  <a:rPr lang="en-US" sz="2400" dirty="0" smtClean="0"/>
                </a:br>
                <a:r>
                  <a:rPr lang="en-US" sz="2400" dirty="0" smtClean="0"/>
                  <a:t>She </a:t>
                </a:r>
                <a:r>
                  <a:rPr lang="en-US" sz="2400" dirty="0"/>
                  <a:t>grows pear trees in the </a:t>
                </a:r>
                <a:r>
                  <a:rPr lang="en-US" sz="2400" dirty="0" smtClean="0"/>
                  <a:t>rest.</a:t>
                </a:r>
                <a:br>
                  <a:rPr lang="en-US" sz="2400" dirty="0" smtClean="0"/>
                </a:br>
                <a:r>
                  <a:rPr lang="en-US" sz="2400" dirty="0" smtClean="0"/>
                  <a:t>How </a:t>
                </a:r>
                <a:r>
                  <a:rPr lang="en-US" sz="2400" dirty="0"/>
                  <a:t>many acres of pear trees does Alice have?</a:t>
                </a:r>
                <a:endParaRPr lang="en-US" sz="24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999633"/>
                <a:ext cx="5256584" cy="3726020"/>
              </a:xfrm>
              <a:prstGeom prst="rect">
                <a:avLst/>
              </a:prstGeom>
              <a:blipFill rotWithShape="0">
                <a:blip r:embed="rId3"/>
                <a:stretch>
                  <a:fillRect l="-1506" t="-1146" b="-3110"/>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3565952862"/>
              </p:ext>
            </p:extLst>
          </p:nvPr>
        </p:nvGraphicFramePr>
        <p:xfrm>
          <a:off x="251518" y="1196752"/>
          <a:ext cx="8568952" cy="701040"/>
        </p:xfrm>
        <a:graphic>
          <a:graphicData uri="http://schemas.openxmlformats.org/drawingml/2006/table">
            <a:tbl>
              <a:tblPr firstRow="1" bandRow="1">
                <a:effectLst/>
                <a:tableStyleId>{5940675A-B579-460E-94D1-54222C63F5DA}</a:tableStyleId>
              </a:tblPr>
              <a:tblGrid>
                <a:gridCol w="4032450"/>
                <a:gridCol w="4536502"/>
              </a:tblGrid>
              <a:tr h="475707">
                <a:tc>
                  <a:txBody>
                    <a:bodyPr/>
                    <a:lstStyle/>
                    <a:p>
                      <a:r>
                        <a:rPr lang="en-US" sz="2800" b="1" dirty="0" smtClean="0">
                          <a:solidFill>
                            <a:srgbClr val="FFFFFF"/>
                          </a:solidFill>
                          <a:latin typeface="Arial" panose="020B0604020202020204" pitchFamily="34" charset="0"/>
                          <a:cs typeface="Arial" panose="020B0604020202020204" pitchFamily="34" charset="0"/>
                        </a:rPr>
                        <a:t>4</a:t>
                      </a:r>
                      <a:r>
                        <a:rPr lang="en-US" sz="2800" b="1" dirty="0" smtClean="0">
                          <a:latin typeface="Arial" panose="020B0604020202020204" pitchFamily="34" charset="0"/>
                          <a:cs typeface="Arial" panose="020B0604020202020204" pitchFamily="34" charset="0"/>
                        </a:rPr>
                        <a:t> Unit Test</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56A1D4"/>
                    </a:solidFill>
                  </a:tcPr>
                </a:tc>
                <a:tc>
                  <a:txBody>
                    <a:bodyPr/>
                    <a:lstStyle/>
                    <a:p>
                      <a:r>
                        <a:rPr lang="en-US" sz="2000" b="1" dirty="0" smtClean="0">
                          <a:latin typeface="Arial" panose="020B0604020202020204" pitchFamily="34" charset="0"/>
                          <a:cs typeface="Arial" panose="020B0604020202020204" pitchFamily="34" charset="0"/>
                        </a:rPr>
                        <a:t>Log how you did oil your Student Progression</a:t>
                      </a:r>
                      <a:endParaRPr lang="en-US" sz="20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3">
                        <a:lumMod val="40000"/>
                        <a:lumOff val="60000"/>
                      </a:schemeClr>
                    </a:solidFill>
                  </a:tcPr>
                </a:tc>
              </a:tr>
            </a:tbl>
          </a:graphicData>
        </a:graphic>
      </p:graphicFrame>
      <p:sp>
        <p:nvSpPr>
          <p:cNvPr id="7" name="Rectangle 6"/>
          <p:cNvSpPr/>
          <p:nvPr/>
        </p:nvSpPr>
        <p:spPr>
          <a:xfrm>
            <a:off x="5620436" y="1916832"/>
            <a:ext cx="3200036" cy="460851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251520" y="5694347"/>
            <a:ext cx="5256584" cy="830997"/>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i="1" dirty="0" err="1" smtClean="0">
                <a:solidFill>
                  <a:srgbClr val="C00000"/>
                </a:solidFill>
                <a:latin typeface="Arial" panose="020B0604020202020204" pitchFamily="34" charset="0"/>
                <a:cs typeface="Arial" panose="020B0604020202020204" pitchFamily="34" charset="0"/>
              </a:rPr>
              <a:t>Active</a:t>
            </a:r>
            <a:r>
              <a:rPr lang="en-US" sz="2400" b="1" dirty="0" err="1" smtClean="0">
                <a:solidFill>
                  <a:srgbClr val="C00000"/>
                </a:solidFill>
                <a:latin typeface="Arial" panose="020B0604020202020204" pitchFamily="34" charset="0"/>
                <a:cs typeface="Arial" panose="020B0604020202020204" pitchFamily="34" charset="0"/>
              </a:rPr>
              <a:t>Learn</a:t>
            </a:r>
            <a:r>
              <a:rPr lang="en-US" sz="2400" b="1" dirty="0" smtClean="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Homework, practice and support: Higher </a:t>
            </a:r>
            <a:r>
              <a:rPr lang="en-US" sz="2400" dirty="0" smtClean="0">
                <a:solidFill>
                  <a:schemeClr val="tx1"/>
                </a:solidFill>
                <a:latin typeface="Arial" panose="020B0604020202020204" pitchFamily="34" charset="0"/>
                <a:cs typeface="Arial" panose="020B0604020202020204" pitchFamily="34" charset="0"/>
              </a:rPr>
              <a:t>4 </a:t>
            </a:r>
            <a:r>
              <a:rPr lang="en-US" sz="2400" dirty="0">
                <a:solidFill>
                  <a:schemeClr val="tx1"/>
                </a:solidFill>
                <a:latin typeface="Arial" panose="020B0604020202020204" pitchFamily="34" charset="0"/>
                <a:cs typeface="Arial" panose="020B0604020202020204" pitchFamily="34" charset="0"/>
              </a:rPr>
              <a:t>Unit test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832" y="1988840"/>
            <a:ext cx="548640" cy="548640"/>
          </a:xfrm>
          <a:prstGeom prst="rect">
            <a:avLst/>
          </a:prstGeom>
        </p:spPr>
      </p:pic>
      <p:sp>
        <p:nvSpPr>
          <p:cNvPr id="11" name="Round Same Side Corner Rectangle 10">
            <a:hlinkClick r:id="rId5"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119</a:t>
            </a:r>
            <a:endParaRPr lang="en-GB" sz="1300" b="1" dirty="0">
              <a:latin typeface="Calibri" panose="020F0502020204030204" pitchFamily="34" charset="0"/>
            </a:endParaRPr>
          </a:p>
        </p:txBody>
      </p:sp>
    </p:spTree>
    <p:extLst>
      <p:ext uri="{BB962C8B-B14F-4D97-AF65-F5344CB8AC3E}">
        <p14:creationId xmlns:p14="http://schemas.microsoft.com/office/powerpoint/2010/main" val="660375406"/>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 – Unit Test</a:t>
            </a:r>
            <a:endParaRPr lang="en-GB" sz="4000" b="1" dirty="0" smtClean="0"/>
          </a:p>
        </p:txBody>
      </p:sp>
      <p:sp>
        <p:nvSpPr>
          <p:cNvPr id="3" name="Rectangle 2"/>
          <p:cNvSpPr/>
          <p:nvPr/>
        </p:nvSpPr>
        <p:spPr>
          <a:xfrm>
            <a:off x="251520" y="1236816"/>
            <a:ext cx="5256584" cy="5324535"/>
          </a:xfrm>
          <a:prstGeom prst="rect">
            <a:avLst/>
          </a:prstGeom>
        </p:spPr>
        <p:txBody>
          <a:bodyPr wrap="square">
            <a:spAutoFit/>
          </a:bodyPr>
          <a:lstStyle/>
          <a:p>
            <a:pPr marL="514350" lvl="2" indent="-514350">
              <a:buClr>
                <a:srgbClr val="C00000"/>
              </a:buClr>
              <a:buFont typeface="+mj-lt"/>
              <a:buAutoNum type="arabicPeriod" startAt="3"/>
              <a:tabLst>
                <a:tab pos="2743200" algn="l"/>
                <a:tab pos="5086350" algn="r"/>
              </a:tabLst>
            </a:pPr>
            <a:r>
              <a:rPr lang="en-US" sz="2000" b="1" dirty="0">
                <a:solidFill>
                  <a:srgbClr val="FF0000"/>
                </a:solidFill>
              </a:rPr>
              <a:t>Reasoning</a:t>
            </a:r>
            <a:r>
              <a:rPr lang="en-US" sz="2000" dirty="0">
                <a:solidFill>
                  <a:srgbClr val="FF0000"/>
                </a:solidFill>
              </a:rPr>
              <a:t> </a:t>
            </a:r>
            <a:r>
              <a:rPr lang="en-US" sz="2000" dirty="0" err="1"/>
              <a:t>Selika</a:t>
            </a:r>
            <a:r>
              <a:rPr lang="en-US" sz="2000" dirty="0"/>
              <a:t> gives her garden a </a:t>
            </a:r>
            <a:r>
              <a:rPr lang="en-US" sz="2000" dirty="0" smtClean="0"/>
              <a:t>makeover.</a:t>
            </a:r>
            <a:br>
              <a:rPr lang="en-US" sz="2000" dirty="0" smtClean="0"/>
            </a:br>
            <a:r>
              <a:rPr lang="en-US" sz="2000" dirty="0" smtClean="0"/>
              <a:t>She </a:t>
            </a:r>
            <a:r>
              <a:rPr lang="en-US" sz="2000" dirty="0"/>
              <a:t>spends money on plants, materials and labour in </a:t>
            </a:r>
            <a:r>
              <a:rPr lang="en-US" sz="2000" dirty="0" smtClean="0"/>
              <a:t>the ratio 1:5:12. </a:t>
            </a:r>
            <a:r>
              <a:rPr lang="en-US" sz="2000" dirty="0"/>
              <a:t>She spends £848.75 on </a:t>
            </a:r>
            <a:r>
              <a:rPr lang="en-US" sz="2000" dirty="0" smtClean="0"/>
              <a:t>materials.</a:t>
            </a:r>
            <a:br>
              <a:rPr lang="en-US" sz="2000" dirty="0" smtClean="0"/>
            </a:br>
            <a:r>
              <a:rPr lang="en-US" sz="2000" dirty="0" smtClean="0"/>
              <a:t>Work </a:t>
            </a:r>
            <a:r>
              <a:rPr lang="en-US" sz="2000" dirty="0"/>
              <a:t>out</a:t>
            </a:r>
          </a:p>
          <a:p>
            <a:pPr marL="971550" lvl="3" indent="-514350">
              <a:buClr>
                <a:srgbClr val="C00000"/>
              </a:buClr>
              <a:buFont typeface="+mj-lt"/>
              <a:buAutoNum type="alphaLcPeriod"/>
              <a:tabLst>
                <a:tab pos="2743200" algn="l"/>
                <a:tab pos="5086350" algn="r"/>
              </a:tabLst>
            </a:pPr>
            <a:r>
              <a:rPr lang="en-US" sz="2000" dirty="0" smtClean="0"/>
              <a:t>how </a:t>
            </a:r>
            <a:r>
              <a:rPr lang="en-US" sz="2000" dirty="0"/>
              <a:t>much money she spends on labour </a:t>
            </a:r>
            <a:r>
              <a:rPr lang="en-US" sz="2000" dirty="0" smtClean="0"/>
              <a:t>costs		</a:t>
            </a:r>
            <a:r>
              <a:rPr lang="en-US" sz="2000" b="1" dirty="0" smtClean="0"/>
              <a:t>(2 marks)</a:t>
            </a:r>
          </a:p>
          <a:p>
            <a:pPr marL="971550" lvl="3" indent="-514350">
              <a:buClr>
                <a:srgbClr val="C00000"/>
              </a:buClr>
              <a:buFont typeface="+mj-lt"/>
              <a:buAutoNum type="alphaLcPeriod"/>
              <a:tabLst>
                <a:tab pos="2743200" algn="l"/>
                <a:tab pos="5086350" algn="r"/>
              </a:tabLst>
            </a:pPr>
            <a:r>
              <a:rPr lang="en-US" sz="2000" dirty="0" smtClean="0"/>
              <a:t>how </a:t>
            </a:r>
            <a:r>
              <a:rPr lang="en-US" sz="2000" dirty="0"/>
              <a:t>much she spends in total</a:t>
            </a:r>
            <a:r>
              <a:rPr lang="en-US" sz="2000" dirty="0" smtClean="0"/>
              <a:t>. </a:t>
            </a:r>
            <a:br>
              <a:rPr lang="en-US" sz="2000" dirty="0" smtClean="0"/>
            </a:br>
            <a:r>
              <a:rPr lang="en-US" sz="2000" dirty="0" smtClean="0"/>
              <a:t>		</a:t>
            </a:r>
            <a:r>
              <a:rPr lang="en-US" sz="2000" b="1" dirty="0" smtClean="0"/>
              <a:t>(1 mark)</a:t>
            </a:r>
          </a:p>
          <a:p>
            <a:pPr marL="514350" lvl="2" indent="-514350">
              <a:buClr>
                <a:srgbClr val="C00000"/>
              </a:buClr>
              <a:buFont typeface="+mj-lt"/>
              <a:buAutoNum type="arabicPeriod" startAt="7"/>
              <a:tabLst>
                <a:tab pos="2743200" algn="l"/>
                <a:tab pos="5086350" algn="r"/>
              </a:tabLst>
            </a:pPr>
            <a:r>
              <a:rPr lang="en-US" sz="2000" dirty="0"/>
              <a:t>Nathan makes fudge </a:t>
            </a:r>
            <a:r>
              <a:rPr lang="en-US" sz="2000" dirty="0" smtClean="0"/>
              <a:t>and </a:t>
            </a:r>
            <a:r>
              <a:rPr lang="en-US" sz="2000" dirty="0"/>
              <a:t>sells it at a Christmas </a:t>
            </a:r>
            <a:r>
              <a:rPr lang="en-US" sz="2000" dirty="0" smtClean="0"/>
              <a:t>fayre.</a:t>
            </a:r>
            <a:br>
              <a:rPr lang="en-US" sz="2000" dirty="0" smtClean="0"/>
            </a:br>
            <a:r>
              <a:rPr lang="en-US" sz="2000" dirty="0" smtClean="0"/>
              <a:t>He </a:t>
            </a:r>
            <a:r>
              <a:rPr lang="en-US" sz="2000" dirty="0"/>
              <a:t>spends £2.14 on </a:t>
            </a:r>
            <a:r>
              <a:rPr lang="en-US" sz="2000" dirty="0" smtClean="0"/>
              <a:t>ingredients.</a:t>
            </a:r>
            <a:br>
              <a:rPr lang="en-US" sz="2000" dirty="0" smtClean="0"/>
            </a:br>
            <a:r>
              <a:rPr lang="en-US" sz="2000" dirty="0" smtClean="0"/>
              <a:t>Nathan </a:t>
            </a:r>
            <a:r>
              <a:rPr lang="en-US" sz="2000" dirty="0"/>
              <a:t>sells all the fudge and has £9.63 in the cash box at the end of the </a:t>
            </a:r>
            <a:r>
              <a:rPr lang="en-US" sz="2000" dirty="0" smtClean="0"/>
              <a:t>sale.</a:t>
            </a:r>
            <a:br>
              <a:rPr lang="en-US" sz="2000" dirty="0" smtClean="0"/>
            </a:br>
            <a:r>
              <a:rPr lang="en-US" sz="2000" dirty="0" smtClean="0"/>
              <a:t>What </a:t>
            </a:r>
            <a:r>
              <a:rPr lang="en-US" sz="2000" dirty="0"/>
              <a:t>percentage profit does Nathan make on the fudge? </a:t>
            </a:r>
            <a:r>
              <a:rPr lang="en-US" sz="2000" dirty="0" smtClean="0"/>
              <a:t>	</a:t>
            </a:r>
            <a:r>
              <a:rPr lang="en-US" sz="2000" b="1" dirty="0" smtClean="0"/>
              <a:t>(</a:t>
            </a:r>
            <a:r>
              <a:rPr lang="en-US" sz="2000" b="1" dirty="0"/>
              <a:t>2 marks)</a:t>
            </a:r>
            <a:endParaRPr lang="en-US" sz="2000" b="1" dirty="0" smtClean="0"/>
          </a:p>
        </p:txBody>
      </p:sp>
      <p:sp>
        <p:nvSpPr>
          <p:cNvPr id="11" name="Round Same Side Corner Rectangle 10">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119</a:t>
            </a:r>
            <a:endParaRPr lang="en-GB" sz="1300" b="1" dirty="0">
              <a:latin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260" y="4248512"/>
            <a:ext cx="548640" cy="54864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Tree>
    <p:extLst>
      <p:ext uri="{BB962C8B-B14F-4D97-AF65-F5344CB8AC3E}">
        <p14:creationId xmlns:p14="http://schemas.microsoft.com/office/powerpoint/2010/main" val="1229570823"/>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a:t>4 – Unit Test</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119</a:t>
            </a:r>
            <a:endParaRPr lang="en-GB" sz="1300" b="1" dirty="0">
              <a:latin typeface="Calibri" panose="020F0502020204030204" pitchFamily="34" charset="0"/>
            </a:endParaRPr>
          </a:p>
        </p:txBody>
      </p:sp>
      <p:sp>
        <p:nvSpPr>
          <p:cNvPr id="10" name="Rectangle 9"/>
          <p:cNvSpPr/>
          <p:nvPr/>
        </p:nvSpPr>
        <p:spPr>
          <a:xfrm>
            <a:off x="238559" y="1222008"/>
            <a:ext cx="5269545" cy="5586145"/>
          </a:xfrm>
          <a:prstGeom prst="rect">
            <a:avLst/>
          </a:prstGeom>
        </p:spPr>
        <p:txBody>
          <a:bodyPr wrap="square">
            <a:spAutoFit/>
          </a:bodyPr>
          <a:lstStyle/>
          <a:p>
            <a:pPr marL="457200" indent="-457200">
              <a:buClr>
                <a:srgbClr val="C00000"/>
              </a:buClr>
              <a:buFont typeface="+mj-lt"/>
              <a:buAutoNum type="arabicPeriod" startAt="5"/>
              <a:tabLst>
                <a:tab pos="2743200" algn="l"/>
                <a:tab pos="5086350" algn="r"/>
              </a:tabLst>
            </a:pPr>
            <a:r>
              <a:rPr lang="en-US" sz="2060" b="1" dirty="0">
                <a:solidFill>
                  <a:srgbClr val="FF0000"/>
                </a:solidFill>
                <a:latin typeface="Arial" panose="020B0604020202020204" pitchFamily="34" charset="0"/>
                <a:ea typeface="Cambria Math" panose="02040503050406030204" pitchFamily="18" charset="0"/>
                <a:cs typeface="Arial" panose="020B0604020202020204" pitchFamily="34" charset="0"/>
              </a:rPr>
              <a:t>Problem-solving</a:t>
            </a:r>
            <a:r>
              <a:rPr lang="en-US" sz="2060" dirty="0">
                <a:latin typeface="Arial" panose="020B0604020202020204" pitchFamily="34" charset="0"/>
                <a:ea typeface="Cambria Math" panose="02040503050406030204" pitchFamily="18" charset="0"/>
                <a:cs typeface="Arial" panose="020B0604020202020204" pitchFamily="34" charset="0"/>
              </a:rPr>
              <a:t> Cameron is going on holiday to </a:t>
            </a:r>
            <a:r>
              <a:rPr lang="en-US" sz="2060" dirty="0" smtClean="0">
                <a:latin typeface="Arial" panose="020B0604020202020204" pitchFamily="34" charset="0"/>
                <a:ea typeface="Cambria Math" panose="02040503050406030204" pitchFamily="18" charset="0"/>
                <a:cs typeface="Arial" panose="020B0604020202020204" pitchFamily="34" charset="0"/>
              </a:rPr>
              <a:t>Spain.</a:t>
            </a:r>
            <a:br>
              <a:rPr lang="en-US" sz="2060" dirty="0" smtClean="0">
                <a:latin typeface="Arial" panose="020B0604020202020204" pitchFamily="34" charset="0"/>
                <a:ea typeface="Cambria Math" panose="02040503050406030204" pitchFamily="18" charset="0"/>
                <a:cs typeface="Arial" panose="020B0604020202020204" pitchFamily="34" charset="0"/>
              </a:rPr>
            </a:br>
            <a:r>
              <a:rPr lang="en-US" sz="2060" dirty="0" smtClean="0">
                <a:latin typeface="Arial" panose="020B0604020202020204" pitchFamily="34" charset="0"/>
                <a:ea typeface="Cambria Math" panose="02040503050406030204" pitchFamily="18" charset="0"/>
                <a:cs typeface="Arial" panose="020B0604020202020204" pitchFamily="34" charset="0"/>
              </a:rPr>
              <a:t>He </a:t>
            </a:r>
            <a:r>
              <a:rPr lang="en-US" sz="2060" dirty="0">
                <a:latin typeface="Arial" panose="020B0604020202020204" pitchFamily="34" charset="0"/>
                <a:ea typeface="Cambria Math" panose="02040503050406030204" pitchFamily="18" charset="0"/>
                <a:cs typeface="Arial" panose="020B0604020202020204" pitchFamily="34" charset="0"/>
              </a:rPr>
              <a:t>needs to change some money into </a:t>
            </a:r>
            <a:r>
              <a:rPr lang="en-US" sz="2060" dirty="0" smtClean="0">
                <a:latin typeface="Arial" panose="020B0604020202020204" pitchFamily="34" charset="0"/>
                <a:ea typeface="Cambria Math" panose="02040503050406030204" pitchFamily="18" charset="0"/>
                <a:cs typeface="Arial" panose="020B0604020202020204" pitchFamily="34" charset="0"/>
              </a:rPr>
              <a:t>euros.</a:t>
            </a:r>
            <a:br>
              <a:rPr lang="en-US" sz="2060" dirty="0" smtClean="0">
                <a:latin typeface="Arial" panose="020B0604020202020204" pitchFamily="34" charset="0"/>
                <a:ea typeface="Cambria Math" panose="02040503050406030204" pitchFamily="18" charset="0"/>
                <a:cs typeface="Arial" panose="020B0604020202020204" pitchFamily="34" charset="0"/>
              </a:rPr>
            </a:br>
            <a:r>
              <a:rPr lang="en-US" sz="2060" dirty="0" smtClean="0">
                <a:latin typeface="Arial" panose="020B0604020202020204" pitchFamily="34" charset="0"/>
                <a:ea typeface="Cambria Math" panose="02040503050406030204" pitchFamily="18" charset="0"/>
                <a:cs typeface="Arial" panose="020B0604020202020204" pitchFamily="34" charset="0"/>
              </a:rPr>
              <a:t>He </a:t>
            </a:r>
            <a:r>
              <a:rPr lang="en-US" sz="2060" dirty="0">
                <a:latin typeface="Arial" panose="020B0604020202020204" pitchFamily="34" charset="0"/>
                <a:ea typeface="Cambria Math" panose="02040503050406030204" pitchFamily="18" charset="0"/>
                <a:cs typeface="Arial" panose="020B0604020202020204" pitchFamily="34" charset="0"/>
              </a:rPr>
              <a:t>can only change his money into €20 or €50 </a:t>
            </a:r>
            <a:r>
              <a:rPr lang="en-US" sz="2060" dirty="0" smtClean="0">
                <a:latin typeface="Arial" panose="020B0604020202020204" pitchFamily="34" charset="0"/>
                <a:ea typeface="Cambria Math" panose="02040503050406030204" pitchFamily="18" charset="0"/>
                <a:cs typeface="Arial" panose="020B0604020202020204" pitchFamily="34" charset="0"/>
              </a:rPr>
              <a:t>notes. Cameron </a:t>
            </a:r>
            <a:r>
              <a:rPr lang="en-US" sz="2060" dirty="0">
                <a:latin typeface="Arial" panose="020B0604020202020204" pitchFamily="34" charset="0"/>
                <a:ea typeface="Cambria Math" panose="02040503050406030204" pitchFamily="18" charset="0"/>
                <a:cs typeface="Arial" panose="020B0604020202020204" pitchFamily="34" charset="0"/>
              </a:rPr>
              <a:t>has up to £540 to </a:t>
            </a:r>
            <a:r>
              <a:rPr lang="en-US" sz="2060" dirty="0" smtClean="0">
                <a:latin typeface="Arial" panose="020B0604020202020204" pitchFamily="34" charset="0"/>
                <a:ea typeface="Cambria Math" panose="02040503050406030204" pitchFamily="18" charset="0"/>
                <a:cs typeface="Arial" panose="020B0604020202020204" pitchFamily="34" charset="0"/>
              </a:rPr>
              <a:t>change. He </a:t>
            </a:r>
            <a:r>
              <a:rPr lang="en-US" sz="2060" dirty="0">
                <a:latin typeface="Arial" panose="020B0604020202020204" pitchFamily="34" charset="0"/>
                <a:ea typeface="Cambria Math" panose="02040503050406030204" pitchFamily="18" charset="0"/>
                <a:cs typeface="Arial" panose="020B0604020202020204" pitchFamily="34" charset="0"/>
              </a:rPr>
              <a:t>wants to take as many euros as </a:t>
            </a:r>
            <a:r>
              <a:rPr lang="en-US" sz="2060" dirty="0" smtClean="0">
                <a:latin typeface="Arial" panose="020B0604020202020204" pitchFamily="34" charset="0"/>
                <a:ea typeface="Cambria Math" panose="02040503050406030204" pitchFamily="18" charset="0"/>
                <a:cs typeface="Arial" panose="020B0604020202020204" pitchFamily="34" charset="0"/>
              </a:rPr>
              <a:t>possible.</a:t>
            </a:r>
            <a:br>
              <a:rPr lang="en-US" sz="2060" dirty="0" smtClean="0">
                <a:latin typeface="Arial" panose="020B0604020202020204" pitchFamily="34" charset="0"/>
                <a:ea typeface="Cambria Math" panose="02040503050406030204" pitchFamily="18" charset="0"/>
                <a:cs typeface="Arial" panose="020B0604020202020204" pitchFamily="34" charset="0"/>
              </a:rPr>
            </a:br>
            <a:r>
              <a:rPr lang="en-US" sz="2060" dirty="0" smtClean="0">
                <a:latin typeface="Arial" panose="020B0604020202020204" pitchFamily="34" charset="0"/>
                <a:ea typeface="Cambria Math" panose="02040503050406030204" pitchFamily="18" charset="0"/>
                <a:cs typeface="Arial" panose="020B0604020202020204" pitchFamily="34" charset="0"/>
              </a:rPr>
              <a:t>The </a:t>
            </a:r>
            <a:r>
              <a:rPr lang="en-US" sz="2060" dirty="0">
                <a:latin typeface="Arial" panose="020B0604020202020204" pitchFamily="34" charset="0"/>
                <a:ea typeface="Cambria Math" panose="02040503050406030204" pitchFamily="18" charset="0"/>
                <a:cs typeface="Arial" panose="020B0604020202020204" pitchFamily="34" charset="0"/>
              </a:rPr>
              <a:t>exchange rate is £1 = €</a:t>
            </a:r>
            <a:r>
              <a:rPr lang="en-US" sz="2060" dirty="0" smtClean="0">
                <a:latin typeface="Arial" panose="020B0604020202020204" pitchFamily="34" charset="0"/>
                <a:ea typeface="Cambria Math" panose="02040503050406030204" pitchFamily="18" charset="0"/>
                <a:cs typeface="Arial" panose="020B0604020202020204" pitchFamily="34" charset="0"/>
              </a:rPr>
              <a:t>1.27. How </a:t>
            </a:r>
            <a:r>
              <a:rPr lang="en-US" sz="2060" dirty="0">
                <a:latin typeface="Arial" panose="020B0604020202020204" pitchFamily="34" charset="0"/>
                <a:ea typeface="Cambria Math" panose="02040503050406030204" pitchFamily="18" charset="0"/>
                <a:cs typeface="Arial" panose="020B0604020202020204" pitchFamily="34" charset="0"/>
              </a:rPr>
              <a:t>many euros will Cameron get? </a:t>
            </a:r>
            <a:r>
              <a:rPr lang="en-US" sz="2060" dirty="0" smtClean="0">
                <a:latin typeface="Arial" panose="020B0604020202020204" pitchFamily="34" charset="0"/>
                <a:ea typeface="Cambria Math" panose="02040503050406030204" pitchFamily="18" charset="0"/>
                <a:cs typeface="Arial" panose="020B0604020202020204" pitchFamily="34" charset="0"/>
              </a:rPr>
              <a:t/>
            </a:r>
            <a:br>
              <a:rPr lang="en-US" sz="2060" dirty="0" smtClean="0">
                <a:latin typeface="Arial" panose="020B0604020202020204" pitchFamily="34" charset="0"/>
                <a:ea typeface="Cambria Math" panose="02040503050406030204" pitchFamily="18" charset="0"/>
                <a:cs typeface="Arial" panose="020B0604020202020204" pitchFamily="34" charset="0"/>
              </a:rPr>
            </a:br>
            <a:r>
              <a:rPr lang="en-US" sz="2060" dirty="0" smtClean="0">
                <a:latin typeface="Arial" panose="020B0604020202020204" pitchFamily="34" charset="0"/>
                <a:ea typeface="Cambria Math" panose="02040503050406030204" pitchFamily="18" charset="0"/>
                <a:cs typeface="Arial" panose="020B0604020202020204" pitchFamily="34" charset="0"/>
              </a:rPr>
              <a:t>		</a:t>
            </a:r>
            <a:r>
              <a:rPr lang="en-US" sz="2060" b="1" dirty="0" smtClean="0">
                <a:latin typeface="Arial" panose="020B0604020202020204" pitchFamily="34" charset="0"/>
                <a:ea typeface="Cambria Math" panose="02040503050406030204" pitchFamily="18" charset="0"/>
                <a:cs typeface="Arial" panose="020B0604020202020204" pitchFamily="34" charset="0"/>
              </a:rPr>
              <a:t>(</a:t>
            </a:r>
            <a:r>
              <a:rPr lang="en-US" sz="2060" b="1" dirty="0">
                <a:latin typeface="Arial" panose="020B0604020202020204" pitchFamily="34" charset="0"/>
                <a:ea typeface="Cambria Math" panose="02040503050406030204" pitchFamily="18" charset="0"/>
                <a:cs typeface="Arial" panose="020B0604020202020204" pitchFamily="34" charset="0"/>
              </a:rPr>
              <a:t>3 marks</a:t>
            </a:r>
            <a:r>
              <a:rPr lang="en-US" sz="2060" b="1" dirty="0" smtClean="0">
                <a:latin typeface="Arial" panose="020B0604020202020204" pitchFamily="34" charset="0"/>
                <a:ea typeface="Cambria Math" panose="02040503050406030204" pitchFamily="18" charset="0"/>
                <a:cs typeface="Arial" panose="020B0604020202020204" pitchFamily="34" charset="0"/>
              </a:rPr>
              <a:t>)</a:t>
            </a:r>
          </a:p>
          <a:p>
            <a:pPr marL="457200" indent="-457200">
              <a:buClr>
                <a:srgbClr val="C00000"/>
              </a:buClr>
              <a:buFont typeface="+mj-lt"/>
              <a:buAutoNum type="arabicPeriod" startAt="5"/>
              <a:tabLst>
                <a:tab pos="2743200" algn="l"/>
                <a:tab pos="5086350" algn="r"/>
              </a:tabLst>
            </a:pPr>
            <a:r>
              <a:rPr lang="en-US" sz="206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Reasoning</a:t>
            </a:r>
            <a:r>
              <a:rPr lang="en-US" sz="206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sz="2060" i="1" dirty="0" smtClean="0">
                <a:latin typeface="Arial" panose="020B0604020202020204" pitchFamily="34" charset="0"/>
                <a:ea typeface="Cambria Math" panose="02040503050406030204" pitchFamily="18" charset="0"/>
                <a:cs typeface="Arial" panose="020B0604020202020204" pitchFamily="34" charset="0"/>
              </a:rPr>
              <a:t>J</a:t>
            </a:r>
            <a:r>
              <a:rPr lang="en-US" sz="2060" dirty="0" smtClean="0">
                <a:latin typeface="Arial" panose="020B0604020202020204" pitchFamily="34" charset="0"/>
                <a:ea typeface="Cambria Math" panose="02040503050406030204" pitchFamily="18" charset="0"/>
                <a:cs typeface="Arial" panose="020B0604020202020204" pitchFamily="34" charset="0"/>
              </a:rPr>
              <a:t> is directly</a:t>
            </a:r>
            <a:br>
              <a:rPr lang="en-US" sz="2060" dirty="0" smtClean="0">
                <a:latin typeface="Arial" panose="020B0604020202020204" pitchFamily="34" charset="0"/>
                <a:ea typeface="Cambria Math" panose="02040503050406030204" pitchFamily="18" charset="0"/>
                <a:cs typeface="Arial" panose="020B0604020202020204" pitchFamily="34" charset="0"/>
              </a:rPr>
            </a:br>
            <a:r>
              <a:rPr lang="en-US" sz="2060" dirty="0" smtClean="0">
                <a:latin typeface="Arial" panose="020B0604020202020204" pitchFamily="34" charset="0"/>
                <a:ea typeface="Cambria Math" panose="02040503050406030204" pitchFamily="18" charset="0"/>
                <a:cs typeface="Arial" panose="020B0604020202020204" pitchFamily="34" charset="0"/>
              </a:rPr>
              <a:t> </a:t>
            </a:r>
            <a:r>
              <a:rPr lang="en-US" sz="2060" dirty="0">
                <a:latin typeface="Arial" panose="020B0604020202020204" pitchFamily="34" charset="0"/>
                <a:ea typeface="Cambria Math" panose="02040503050406030204" pitchFamily="18" charset="0"/>
                <a:cs typeface="Arial" panose="020B0604020202020204" pitchFamily="34" charset="0"/>
              </a:rPr>
              <a:t>proportional to </a:t>
            </a:r>
            <a:r>
              <a:rPr lang="en-US" sz="2060" i="1" dirty="0">
                <a:latin typeface="Arial" panose="020B0604020202020204" pitchFamily="34" charset="0"/>
                <a:ea typeface="Cambria Math" panose="02040503050406030204" pitchFamily="18" charset="0"/>
                <a:cs typeface="Arial" panose="020B0604020202020204" pitchFamily="34" charset="0"/>
              </a:rPr>
              <a:t>K</a:t>
            </a:r>
            <a:r>
              <a:rPr lang="en-US" sz="2060" dirty="0">
                <a:latin typeface="Arial" panose="020B0604020202020204" pitchFamily="34" charset="0"/>
                <a:ea typeface="Cambria Math" panose="02040503050406030204" pitchFamily="18" charset="0"/>
                <a:cs typeface="Arial" panose="020B0604020202020204" pitchFamily="34" charset="0"/>
              </a:rPr>
              <a:t>. Work </a:t>
            </a:r>
            <a:r>
              <a:rPr lang="en-US" sz="2060" dirty="0" smtClean="0">
                <a:latin typeface="Arial" panose="020B0604020202020204" pitchFamily="34" charset="0"/>
                <a:ea typeface="Cambria Math" panose="02040503050406030204" pitchFamily="18" charset="0"/>
                <a:cs typeface="Arial" panose="020B0604020202020204" pitchFamily="34" charset="0"/>
              </a:rPr>
              <a:t/>
            </a:r>
            <a:br>
              <a:rPr lang="en-US" sz="2060" dirty="0" smtClean="0">
                <a:latin typeface="Arial" panose="020B0604020202020204" pitchFamily="34" charset="0"/>
                <a:ea typeface="Cambria Math" panose="02040503050406030204" pitchFamily="18" charset="0"/>
                <a:cs typeface="Arial" panose="020B0604020202020204" pitchFamily="34" charset="0"/>
              </a:rPr>
            </a:br>
            <a:r>
              <a:rPr lang="en-US" sz="2060" dirty="0" smtClean="0">
                <a:latin typeface="Arial" panose="020B0604020202020204" pitchFamily="34" charset="0"/>
                <a:ea typeface="Cambria Math" panose="02040503050406030204" pitchFamily="18" charset="0"/>
                <a:cs typeface="Arial" panose="020B0604020202020204" pitchFamily="34" charset="0"/>
              </a:rPr>
              <a:t>out </a:t>
            </a:r>
            <a:r>
              <a:rPr lang="en-US" sz="2060" dirty="0">
                <a:latin typeface="Arial" panose="020B0604020202020204" pitchFamily="34" charset="0"/>
                <a:ea typeface="Cambria Math" panose="02040503050406030204" pitchFamily="18" charset="0"/>
                <a:cs typeface="Arial" panose="020B0604020202020204" pitchFamily="34" charset="0"/>
              </a:rPr>
              <a:t>the missing values, </a:t>
            </a:r>
            <a:r>
              <a:rPr lang="en-US" sz="2060" dirty="0" smtClean="0">
                <a:latin typeface="Arial" panose="020B0604020202020204" pitchFamily="34" charset="0"/>
                <a:ea typeface="Cambria Math" panose="02040503050406030204" pitchFamily="18" charset="0"/>
                <a:cs typeface="Arial" panose="020B0604020202020204" pitchFamily="34" charset="0"/>
              </a:rPr>
              <a:t/>
            </a:r>
            <a:br>
              <a:rPr lang="en-US" sz="2060" dirty="0" smtClean="0">
                <a:latin typeface="Arial" panose="020B0604020202020204" pitchFamily="34" charset="0"/>
                <a:ea typeface="Cambria Math" panose="02040503050406030204" pitchFamily="18" charset="0"/>
                <a:cs typeface="Arial" panose="020B0604020202020204" pitchFamily="34" charset="0"/>
              </a:rPr>
            </a:br>
            <a:r>
              <a:rPr lang="en-US" sz="2060" b="1" dirty="0" smtClean="0">
                <a:latin typeface="Arial" panose="020B0604020202020204" pitchFamily="34" charset="0"/>
                <a:ea typeface="Cambria Math" panose="02040503050406030204" pitchFamily="18" charset="0"/>
                <a:cs typeface="Arial" panose="020B0604020202020204" pitchFamily="34" charset="0"/>
              </a:rPr>
              <a:t>a</a:t>
            </a:r>
            <a:r>
              <a:rPr lang="en-US" sz="2060" dirty="0" smtClean="0">
                <a:latin typeface="Arial" panose="020B0604020202020204" pitchFamily="34" charset="0"/>
                <a:ea typeface="Cambria Math" panose="02040503050406030204" pitchFamily="18" charset="0"/>
                <a:cs typeface="Arial" panose="020B0604020202020204" pitchFamily="34" charset="0"/>
              </a:rPr>
              <a:t> </a:t>
            </a:r>
            <a:r>
              <a:rPr lang="en-US" sz="2060" dirty="0">
                <a:latin typeface="Arial" panose="020B0604020202020204" pitchFamily="34" charset="0"/>
                <a:ea typeface="Cambria Math" panose="02040503050406030204" pitchFamily="18" charset="0"/>
                <a:cs typeface="Arial" panose="020B0604020202020204" pitchFamily="34" charset="0"/>
              </a:rPr>
              <a:t>and </a:t>
            </a:r>
            <a:r>
              <a:rPr lang="en-US" sz="2060" b="1" dirty="0" smtClean="0">
                <a:latin typeface="Arial" panose="020B0604020202020204" pitchFamily="34" charset="0"/>
                <a:ea typeface="Cambria Math" panose="02040503050406030204" pitchFamily="18" charset="0"/>
                <a:cs typeface="Arial" panose="020B0604020202020204" pitchFamily="34" charset="0"/>
              </a:rPr>
              <a:t>b</a:t>
            </a:r>
            <a:r>
              <a:rPr lang="en-US" sz="2060" dirty="0" smtClean="0">
                <a:latin typeface="Arial" panose="020B0604020202020204" pitchFamily="34" charset="0"/>
                <a:ea typeface="Cambria Math" panose="02040503050406030204" pitchFamily="18" charset="0"/>
                <a:cs typeface="Arial" panose="020B0604020202020204" pitchFamily="34" charset="0"/>
              </a:rPr>
              <a:t>, in the table</a:t>
            </a:r>
          </a:p>
          <a:p>
            <a:pPr marL="914400" lvl="1" indent="-457200">
              <a:buClr>
                <a:srgbClr val="C00000"/>
              </a:buClr>
              <a:buFont typeface="+mj-lt"/>
              <a:buAutoNum type="alphaLcPeriod" startAt="3"/>
              <a:tabLst>
                <a:tab pos="2743200" algn="l"/>
                <a:tab pos="5086350" algn="r"/>
              </a:tabLst>
            </a:pPr>
            <a:r>
              <a:rPr lang="en-US" sz="2060" dirty="0">
                <a:latin typeface="Arial" panose="020B0604020202020204" pitchFamily="34" charset="0"/>
                <a:ea typeface="Cambria Math" panose="02040503050406030204" pitchFamily="18" charset="0"/>
                <a:cs typeface="Arial" panose="020B0604020202020204" pitchFamily="34" charset="0"/>
              </a:rPr>
              <a:t>Write a </a:t>
            </a:r>
            <a:r>
              <a:rPr lang="en-US" sz="2060" dirty="0" smtClean="0">
                <a:latin typeface="Arial" panose="020B0604020202020204" pitchFamily="34" charset="0"/>
                <a:ea typeface="Cambria Math" panose="02040503050406030204" pitchFamily="18" charset="0"/>
                <a:cs typeface="Arial" panose="020B0604020202020204" pitchFamily="34" charset="0"/>
              </a:rPr>
              <a:t>formula </a:t>
            </a:r>
            <a:r>
              <a:rPr lang="en-US" sz="2060" dirty="0">
                <a:latin typeface="Arial" panose="020B0604020202020204" pitchFamily="34" charset="0"/>
                <a:ea typeface="Cambria Math" panose="02040503050406030204" pitchFamily="18" charset="0"/>
                <a:cs typeface="Arial" panose="020B0604020202020204" pitchFamily="34" charset="0"/>
              </a:rPr>
              <a:t>for </a:t>
            </a:r>
            <a:r>
              <a:rPr lang="en-US" sz="2060" dirty="0" smtClean="0">
                <a:latin typeface="Arial" panose="020B0604020202020204" pitchFamily="34" charset="0"/>
                <a:ea typeface="Cambria Math" panose="02040503050406030204" pitchFamily="18" charset="0"/>
                <a:cs typeface="Arial" panose="020B0604020202020204" pitchFamily="34" charset="0"/>
              </a:rPr>
              <a:t/>
            </a:r>
            <a:br>
              <a:rPr lang="en-US" sz="2060" dirty="0" smtClean="0">
                <a:latin typeface="Arial" panose="020B0604020202020204" pitchFamily="34" charset="0"/>
                <a:ea typeface="Cambria Math" panose="02040503050406030204" pitchFamily="18" charset="0"/>
                <a:cs typeface="Arial" panose="020B0604020202020204" pitchFamily="34" charset="0"/>
              </a:rPr>
            </a:br>
            <a:r>
              <a:rPr lang="en-US" sz="2060" i="1" dirty="0" smtClean="0">
                <a:latin typeface="Arial" panose="020B0604020202020204" pitchFamily="34" charset="0"/>
                <a:ea typeface="Cambria Math" panose="02040503050406030204" pitchFamily="18" charset="0"/>
                <a:cs typeface="Arial" panose="020B0604020202020204" pitchFamily="34" charset="0"/>
              </a:rPr>
              <a:t>J</a:t>
            </a:r>
            <a:r>
              <a:rPr lang="en-US" sz="2060" dirty="0" smtClean="0">
                <a:latin typeface="Arial" panose="020B0604020202020204" pitchFamily="34" charset="0"/>
                <a:ea typeface="Cambria Math" panose="02040503050406030204" pitchFamily="18" charset="0"/>
                <a:cs typeface="Arial" panose="020B0604020202020204" pitchFamily="34" charset="0"/>
              </a:rPr>
              <a:t> </a:t>
            </a:r>
            <a:r>
              <a:rPr lang="en-US" sz="2060" dirty="0">
                <a:latin typeface="Arial" panose="020B0604020202020204" pitchFamily="34" charset="0"/>
                <a:ea typeface="Cambria Math" panose="02040503050406030204" pitchFamily="18" charset="0"/>
                <a:cs typeface="Arial" panose="020B0604020202020204" pitchFamily="34" charset="0"/>
              </a:rPr>
              <a:t>in terms of </a:t>
            </a:r>
            <a:r>
              <a:rPr lang="en-US" sz="2060" i="1" dirty="0">
                <a:latin typeface="Arial" panose="020B0604020202020204" pitchFamily="34" charset="0"/>
                <a:ea typeface="Cambria Math" panose="02040503050406030204" pitchFamily="18" charset="0"/>
                <a:cs typeface="Arial" panose="020B0604020202020204" pitchFamily="34" charset="0"/>
              </a:rPr>
              <a:t>K</a:t>
            </a:r>
            <a:r>
              <a:rPr lang="en-US" sz="2060" dirty="0">
                <a:latin typeface="Arial" panose="020B0604020202020204" pitchFamily="34" charset="0"/>
                <a:ea typeface="Cambria Math" panose="02040503050406030204" pitchFamily="18" charset="0"/>
                <a:cs typeface="Arial" panose="020B0604020202020204" pitchFamily="34"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5616664"/>
            <a:ext cx="548640" cy="54864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211490099"/>
              </p:ext>
            </p:extLst>
          </p:nvPr>
        </p:nvGraphicFramePr>
        <p:xfrm>
          <a:off x="3779912" y="4940384"/>
          <a:ext cx="1677983" cy="1584960"/>
        </p:xfrm>
        <a:graphic>
          <a:graphicData uri="http://schemas.openxmlformats.org/drawingml/2006/table">
            <a:tbl>
              <a:tblPr firstRow="1" bandRow="1">
                <a:tableStyleId>{5940675A-B579-460E-94D1-54222C63F5DA}</a:tableStyleId>
              </a:tblPr>
              <a:tblGrid>
                <a:gridCol w="936105"/>
                <a:gridCol w="741878"/>
              </a:tblGrid>
              <a:tr h="313628">
                <a:tc>
                  <a:txBody>
                    <a:bodyPr/>
                    <a:lstStyle/>
                    <a:p>
                      <a:pPr algn="ctr"/>
                      <a:r>
                        <a:rPr lang="en-US" sz="2000" b="1" i="0" dirty="0" smtClean="0">
                          <a:latin typeface="Arial" panose="020B0604020202020204" pitchFamily="34" charset="0"/>
                          <a:cs typeface="Arial" panose="020B0604020202020204" pitchFamily="34" charset="0"/>
                        </a:rPr>
                        <a:t>J</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K</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52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latin typeface="Arial" panose="020B0604020202020204" pitchFamily="34" charset="0"/>
                          <a:cs typeface="Arial" panose="020B0604020202020204" pitchFamily="34" charset="0"/>
                        </a:rPr>
                        <a:t>a</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b="1" dirty="0" smtClean="0">
                          <a:latin typeface="Arial" panose="020B0604020202020204" pitchFamily="34" charset="0"/>
                          <a:cs typeface="Arial" panose="020B0604020202020204" pitchFamily="34" charset="0"/>
                        </a:rPr>
                        <a:t>b</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22.5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5061413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98786"/>
              </a:xfrm>
              <a:prstGeom prst="rect">
                <a:avLst/>
              </a:prstGeom>
            </p:spPr>
            <p:txBody>
              <a:bodyPr wrap="square">
                <a:spAutoFit/>
              </a:bodyPr>
              <a:lstStyle/>
              <a:p>
                <a:pPr>
                  <a:buClr>
                    <a:srgbClr val="C00000"/>
                  </a:buClr>
                  <a:tabLst>
                    <a:tab pos="1079500" algn="l"/>
                    <a:tab pos="2743200" algn="l"/>
                  </a:tabLst>
                </a:pPr>
                <a:r>
                  <a:rPr lang="en-US" sz="2100" b="1" dirty="0" smtClean="0">
                    <a:solidFill>
                      <a:srgbClr val="FF0000"/>
                    </a:solidFill>
                    <a:latin typeface="Arial" panose="020B0604020202020204" pitchFamily="34" charset="0"/>
                    <a:cs typeface="Arial" panose="020B0604020202020204" pitchFamily="34" charset="0"/>
                  </a:rPr>
                  <a:t>Numerical </a:t>
                </a:r>
                <a:r>
                  <a:rPr lang="en-US" sz="2100" b="1" dirty="0">
                    <a:solidFill>
                      <a:srgbClr val="FF0000"/>
                    </a:solidFill>
                    <a:latin typeface="Arial" panose="020B0604020202020204" pitchFamily="34" charset="0"/>
                    <a:cs typeface="Arial" panose="020B0604020202020204" pitchFamily="34" charset="0"/>
                  </a:rPr>
                  <a:t>fluency</a:t>
                </a:r>
              </a:p>
              <a:p>
                <a:pPr marL="571500" indent="-571500">
                  <a:buClr>
                    <a:srgbClr val="C00000"/>
                  </a:buClr>
                  <a:buFont typeface="+mj-lt"/>
                  <a:buAutoNum type="arabicPeriod" startAt="15"/>
                  <a:tabLst>
                    <a:tab pos="1079500" algn="l"/>
                    <a:tab pos="2743200" algn="l"/>
                  </a:tabLst>
                </a:pPr>
                <a:r>
                  <a:rPr lang="en-US" sz="2100" dirty="0">
                    <a:latin typeface="Arial" panose="020B0604020202020204" pitchFamily="34" charset="0"/>
                    <a:cs typeface="Arial" panose="020B0604020202020204" pitchFamily="34" charset="0"/>
                  </a:rPr>
                  <a:t>Write these test scores as percentages, </a:t>
                </a:r>
                <a:endParaRPr lang="en-US" sz="2100" dirty="0" smtClean="0">
                  <a:latin typeface="Arial" panose="020B0604020202020204" pitchFamily="34" charset="0"/>
                  <a:cs typeface="Arial" panose="020B0604020202020204" pitchFamily="34" charset="0"/>
                </a:endParaRPr>
              </a:p>
              <a:p>
                <a:pPr marL="1143000" lvl="1" indent="-5715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15 </a:t>
                </a:r>
                <a:r>
                  <a:rPr lang="en-US" sz="2100" dirty="0">
                    <a:latin typeface="Arial" panose="020B0604020202020204" pitchFamily="34" charset="0"/>
                    <a:cs typeface="Arial" panose="020B0604020202020204" pitchFamily="34" charset="0"/>
                  </a:rPr>
                  <a:t>out of 25 </a:t>
                </a:r>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49 out of 60</a:t>
                </a:r>
              </a:p>
              <a:p>
                <a:pPr marL="1143000" lvl="1" indent="-571500">
                  <a:buClr>
                    <a:srgbClr val="C00000"/>
                  </a:buClr>
                  <a:buFont typeface="+mj-lt"/>
                  <a:buAutoNum type="alphaLcPeriod" startAt="3"/>
                  <a:tabLst>
                    <a:tab pos="2743200" algn="l"/>
                  </a:tabLst>
                </a:pPr>
                <a:r>
                  <a:rPr lang="en-US" sz="2100" dirty="0" smtClean="0">
                    <a:latin typeface="Arial" panose="020B0604020202020204" pitchFamily="34" charset="0"/>
                    <a:cs typeface="Arial" panose="020B0604020202020204" pitchFamily="34" charset="0"/>
                  </a:rPr>
                  <a:t>Which </a:t>
                </a:r>
                <a:r>
                  <a:rPr lang="en-US" sz="2100" dirty="0">
                    <a:latin typeface="Arial" panose="020B0604020202020204" pitchFamily="34" charset="0"/>
                    <a:cs typeface="Arial" panose="020B0604020202020204" pitchFamily="34" charset="0"/>
                  </a:rPr>
                  <a:t>was the best score?</a:t>
                </a:r>
              </a:p>
              <a:p>
                <a:pPr marL="571500" indent="-571500">
                  <a:buClr>
                    <a:srgbClr val="C00000"/>
                  </a:buClr>
                  <a:buFont typeface="+mj-lt"/>
                  <a:buAutoNum type="arabicPeriod" startAt="15"/>
                  <a:tabLst>
                    <a:tab pos="1079500" algn="l"/>
                    <a:tab pos="2743200" algn="l"/>
                  </a:tabLst>
                </a:pP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price of a sofa is £480. Lucy pays a deposit of 15% of the </a:t>
                </a:r>
                <a:r>
                  <a:rPr lang="en-US" sz="2100" dirty="0" smtClean="0">
                    <a:latin typeface="Arial" panose="020B0604020202020204" pitchFamily="34" charset="0"/>
                    <a:cs typeface="Arial" panose="020B0604020202020204" pitchFamily="34" charset="0"/>
                  </a:rPr>
                  <a:t>price.</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amount she must pay as a deposit.</a:t>
                </a:r>
              </a:p>
              <a:p>
                <a:pPr marL="571500" indent="-571500">
                  <a:buClr>
                    <a:srgbClr val="C00000"/>
                  </a:buClr>
                  <a:buFont typeface="+mj-lt"/>
                  <a:buAutoNum type="arabicPeriod" startAt="15"/>
                  <a:tabLst>
                    <a:tab pos="1079500" algn="l"/>
                    <a:tab pos="2743200"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as a percentage of £50</a:t>
                </a:r>
              </a:p>
              <a:p>
                <a:pPr marL="1028700" lvl="1" indent="-4572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a:t>
                </a:r>
                <a:r>
                  <a:rPr lang="en-US" sz="2100" dirty="0">
                    <a:latin typeface="Arial" panose="020B0604020202020204" pitchFamily="34" charset="0"/>
                    <a:cs typeface="Arial" panose="020B0604020202020204" pitchFamily="34" charset="0"/>
                  </a:rPr>
                  <a:t>37 </a:t>
                </a:r>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a:t>
                </a:r>
                <a:r>
                  <a:rPr lang="en-US" sz="2100" dirty="0" smtClean="0">
                    <a:latin typeface="Arial" panose="020B0604020202020204" pitchFamily="34" charset="0"/>
                    <a:cs typeface="Arial" panose="020B0604020202020204" pitchFamily="34" charset="0"/>
                  </a:rPr>
                  <a:t>75</a:t>
                </a:r>
              </a:p>
              <a:p>
                <a:pPr marL="571500" indent="-571500">
                  <a:buClr>
                    <a:srgbClr val="C00000"/>
                  </a:buClr>
                  <a:buFont typeface="+mj-lt"/>
                  <a:buAutoNum type="arabicPeriod" startAt="15"/>
                  <a:tabLst>
                    <a:tab pos="1079500" algn="l"/>
                    <a:tab pos="2743200" algn="l"/>
                  </a:tabLst>
                </a:pPr>
                <a:r>
                  <a:rPr lang="en-US" sz="2100" dirty="0">
                    <a:latin typeface="Arial" panose="020B0604020202020204" pitchFamily="34" charset="0"/>
                    <a:cs typeface="Arial" panose="020B0604020202020204" pitchFamily="34" charset="0"/>
                  </a:rPr>
                  <a:t>Write these fractions as both decimals and percentages. Where necessary, round your answers to 3 significant figures.</a:t>
                </a:r>
              </a:p>
              <a:p>
                <a:pPr marL="1028700" lvl="1" indent="-457200">
                  <a:buClr>
                    <a:srgbClr val="C00000"/>
                  </a:buClr>
                  <a:buFont typeface="+mj-lt"/>
                  <a:buAutoNum type="alphaLcPeriod"/>
                  <a:tabLst>
                    <a:tab pos="2000250" algn="l"/>
                    <a:tab pos="3028950" algn="l"/>
                    <a:tab pos="4057650" algn="l"/>
                  </a:tabLst>
                </a:pP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i="0">
                            <a:latin typeface="Cambria Math" panose="02040503050406030204" pitchFamily="18" charset="0"/>
                            <a:cs typeface="Arial" panose="020B0604020202020204" pitchFamily="34" charset="0"/>
                          </a:rPr>
                          <m:t>1</m:t>
                        </m:r>
                        <m:r>
                          <a:rPr lang="en-US" sz="2100" b="0" i="0" smtClean="0">
                            <a:latin typeface="Cambria Math" panose="02040503050406030204" pitchFamily="18" charset="0"/>
                            <a:cs typeface="Arial" panose="020B0604020202020204" pitchFamily="34" charset="0"/>
                          </a:rPr>
                          <m:t>3</m:t>
                        </m:r>
                      </m:num>
                      <m:den>
                        <m:r>
                          <a:rPr lang="en-US" sz="2100" b="0" i="0" smtClean="0">
                            <a:latin typeface="Cambria Math" panose="02040503050406030204" pitchFamily="18" charset="0"/>
                            <a:cs typeface="Arial" panose="020B0604020202020204" pitchFamily="34" charset="0"/>
                          </a:rPr>
                          <m:t>20</m:t>
                        </m:r>
                      </m:den>
                    </m:f>
                  </m:oMath>
                </a14:m>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3</m:t>
                        </m:r>
                      </m:num>
                      <m:den>
                        <m:r>
                          <a:rPr lang="en-US" sz="2100" b="0" i="0" smtClean="0">
                            <a:latin typeface="Cambria Math" panose="02040503050406030204" pitchFamily="18" charset="0"/>
                            <a:cs typeface="Arial" panose="020B0604020202020204" pitchFamily="34" charset="0"/>
                          </a:rPr>
                          <m:t>7</m:t>
                        </m:r>
                      </m:den>
                    </m:f>
                  </m:oMath>
                </a14:m>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c.</a:t>
                </a:r>
                <a:r>
                  <a:rPr lang="en-US" sz="2100" dirty="0" smtClean="0">
                    <a:latin typeface="Arial" panose="020B0604020202020204" pitchFamily="34" charset="0"/>
                    <a:cs typeface="Arial" panose="020B0604020202020204" pitchFamily="34" charset="0"/>
                  </a:rPr>
                  <a:t>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i="0">
                            <a:latin typeface="Cambria Math" panose="02040503050406030204" pitchFamily="18" charset="0"/>
                            <a:cs typeface="Arial" panose="020B0604020202020204" pitchFamily="34" charset="0"/>
                          </a:rPr>
                          <m:t>11</m:t>
                        </m:r>
                      </m:num>
                      <m:den>
                        <m:r>
                          <a:rPr lang="en-US" sz="2100" b="0" i="0" smtClean="0">
                            <a:latin typeface="Cambria Math" panose="02040503050406030204" pitchFamily="18" charset="0"/>
                            <a:cs typeface="Arial" panose="020B0604020202020204" pitchFamily="34" charset="0"/>
                          </a:rPr>
                          <m:t>8</m:t>
                        </m:r>
                      </m:den>
                    </m:f>
                  </m:oMath>
                </a14:m>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2</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3</m:t>
                        </m:r>
                      </m:num>
                      <m:den>
                        <m:r>
                          <a:rPr lang="en-US" sz="2100" b="0" i="0" smtClean="0">
                            <a:latin typeface="Cambria Math" panose="02040503050406030204" pitchFamily="18" charset="0"/>
                            <a:cs typeface="Arial" panose="020B0604020202020204" pitchFamily="34" charset="0"/>
                          </a:rPr>
                          <m:t>4</m:t>
                        </m:r>
                      </m:den>
                    </m:f>
                  </m:oMath>
                </a14:m>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98786"/>
              </a:xfrm>
              <a:prstGeom prst="rect">
                <a:avLst/>
              </a:prstGeom>
              <a:blipFill rotWithShape="0">
                <a:blip r:embed="rId4"/>
                <a:stretch>
                  <a:fillRect l="-1390" t="-677" r="-2549"/>
                </a:stretch>
              </a:blipFill>
            </p:spPr>
            <p:txBody>
              <a:bodyPr/>
              <a:lstStyle/>
              <a:p>
                <a:r>
                  <a:rPr lang="en-US">
                    <a:noFill/>
                  </a:rPr>
                  <a:t> </a:t>
                </a:r>
              </a:p>
            </p:txBody>
          </p:sp>
        </mc:Fallback>
      </mc:AlternateContent>
    </p:spTree>
    <p:extLst>
      <p:ext uri="{BB962C8B-B14F-4D97-AF65-F5344CB8AC3E}">
        <p14:creationId xmlns:p14="http://schemas.microsoft.com/office/powerpoint/2010/main" val="163975824"/>
      </p:ext>
    </p:ext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a:t>4 – Unit Test</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119</a:t>
            </a:r>
            <a:endParaRPr lang="en-GB" sz="1300" b="1" dirty="0">
              <a:latin typeface="Calibri" panose="020F0502020204030204" pitchFamily="34" charset="0"/>
            </a:endParaRPr>
          </a:p>
        </p:txBody>
      </p:sp>
      <p:sp>
        <p:nvSpPr>
          <p:cNvPr id="10" name="Rectangle 9"/>
          <p:cNvSpPr/>
          <p:nvPr/>
        </p:nvSpPr>
        <p:spPr>
          <a:xfrm>
            <a:off x="238559" y="1222008"/>
            <a:ext cx="5269545" cy="5478423"/>
          </a:xfrm>
          <a:prstGeom prst="rect">
            <a:avLst/>
          </a:prstGeom>
        </p:spPr>
        <p:txBody>
          <a:bodyPr wrap="square">
            <a:spAutoFit/>
          </a:bodyPr>
          <a:lstStyle/>
          <a:p>
            <a:pPr marL="457200" indent="-457200">
              <a:buClr>
                <a:srgbClr val="C00000"/>
              </a:buClr>
              <a:buFont typeface="+mj-lt"/>
              <a:buAutoNum type="arabicPeriod" startAt="8"/>
              <a:tabLst>
                <a:tab pos="2743200" algn="l"/>
                <a:tab pos="5086350" algn="r"/>
              </a:tabLst>
            </a:pPr>
            <a:r>
              <a:rPr lang="en-US" sz="25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a.</a:t>
            </a:r>
            <a:r>
              <a:rPr lang="en-US" sz="2500" dirty="0" smtClean="0">
                <a:latin typeface="Arial" panose="020B0604020202020204" pitchFamily="34" charset="0"/>
                <a:ea typeface="Cambria Math" panose="02040503050406030204" pitchFamily="18" charset="0"/>
                <a:cs typeface="Arial" panose="020B0604020202020204" pitchFamily="34" charset="0"/>
              </a:rPr>
              <a:t>  </a:t>
            </a:r>
            <a:r>
              <a:rPr lang="en-US" sz="2500" dirty="0">
                <a:latin typeface="Arial" panose="020B0604020202020204" pitchFamily="34" charset="0"/>
                <a:ea typeface="Cambria Math" panose="02040503050406030204" pitchFamily="18" charset="0"/>
                <a:cs typeface="Arial" panose="020B0604020202020204" pitchFamily="34" charset="0"/>
              </a:rPr>
              <a:t>A tourist attraction experienced a 3.75% fall in visitor numbers in June, compared to </a:t>
            </a:r>
            <a:r>
              <a:rPr lang="en-US" sz="2500" dirty="0" smtClean="0">
                <a:latin typeface="Arial" panose="020B0604020202020204" pitchFamily="34" charset="0"/>
                <a:ea typeface="Cambria Math" panose="02040503050406030204" pitchFamily="18" charset="0"/>
                <a:cs typeface="Arial" panose="020B0604020202020204" pitchFamily="34" charset="0"/>
              </a:rPr>
              <a:t>the previous </a:t>
            </a:r>
            <a:r>
              <a:rPr lang="en-US" sz="2500" dirty="0">
                <a:latin typeface="Arial" panose="020B0604020202020204" pitchFamily="34" charset="0"/>
                <a:ea typeface="Cambria Math" panose="02040503050406030204" pitchFamily="18" charset="0"/>
                <a:cs typeface="Arial" panose="020B0604020202020204" pitchFamily="34" charset="0"/>
              </a:rPr>
              <a:t>month, due to exceptionally bad </a:t>
            </a:r>
            <a:r>
              <a:rPr lang="en-US" sz="2500" dirty="0" smtClean="0">
                <a:latin typeface="Arial" panose="020B0604020202020204" pitchFamily="34" charset="0"/>
                <a:ea typeface="Cambria Math" panose="02040503050406030204" pitchFamily="18" charset="0"/>
                <a:cs typeface="Arial" panose="020B0604020202020204" pitchFamily="34" charset="0"/>
              </a:rPr>
              <a:t>weather.</a:t>
            </a:r>
            <a:br>
              <a:rPr lang="en-US" sz="2500" dirty="0" smtClean="0">
                <a:latin typeface="Arial" panose="020B0604020202020204" pitchFamily="34" charset="0"/>
                <a:ea typeface="Cambria Math" panose="02040503050406030204" pitchFamily="18" charset="0"/>
                <a:cs typeface="Arial" panose="020B0604020202020204" pitchFamily="34" charset="0"/>
              </a:rPr>
            </a:br>
            <a:r>
              <a:rPr lang="en-US" sz="2500" dirty="0" smtClean="0">
                <a:latin typeface="Arial" panose="020B0604020202020204" pitchFamily="34" charset="0"/>
                <a:ea typeface="Cambria Math" panose="02040503050406030204" pitchFamily="18" charset="0"/>
                <a:cs typeface="Arial" panose="020B0604020202020204" pitchFamily="34" charset="0"/>
              </a:rPr>
              <a:t>There </a:t>
            </a:r>
            <a:r>
              <a:rPr lang="en-US" sz="2500" dirty="0">
                <a:latin typeface="Arial" panose="020B0604020202020204" pitchFamily="34" charset="0"/>
                <a:ea typeface="Cambria Math" panose="02040503050406030204" pitchFamily="18" charset="0"/>
                <a:cs typeface="Arial" panose="020B0604020202020204" pitchFamily="34" charset="0"/>
              </a:rPr>
              <a:t>were 121660 visitors in </a:t>
            </a:r>
            <a:r>
              <a:rPr lang="en-US" sz="2500" dirty="0" smtClean="0">
                <a:latin typeface="Arial" panose="020B0604020202020204" pitchFamily="34" charset="0"/>
                <a:ea typeface="Cambria Math" panose="02040503050406030204" pitchFamily="18" charset="0"/>
                <a:cs typeface="Arial" panose="020B0604020202020204" pitchFamily="34" charset="0"/>
              </a:rPr>
              <a:t>June. How </a:t>
            </a:r>
            <a:r>
              <a:rPr lang="en-US" sz="2500" dirty="0">
                <a:latin typeface="Arial" panose="020B0604020202020204" pitchFamily="34" charset="0"/>
                <a:ea typeface="Cambria Math" panose="02040503050406030204" pitchFamily="18" charset="0"/>
                <a:cs typeface="Arial" panose="020B0604020202020204" pitchFamily="34" charset="0"/>
              </a:rPr>
              <a:t>many visitors were there in May? </a:t>
            </a:r>
            <a:r>
              <a:rPr lang="en-US" sz="2500" dirty="0" smtClean="0">
                <a:latin typeface="Arial" panose="020B0604020202020204" pitchFamily="34" charset="0"/>
                <a:ea typeface="Cambria Math" panose="02040503050406030204" pitchFamily="18" charset="0"/>
                <a:cs typeface="Arial" panose="020B0604020202020204" pitchFamily="34" charset="0"/>
              </a:rPr>
              <a:t>		</a:t>
            </a:r>
            <a:r>
              <a:rPr lang="en-US" sz="2500" b="1" dirty="0" smtClean="0">
                <a:latin typeface="Arial" panose="020B0604020202020204" pitchFamily="34" charset="0"/>
                <a:ea typeface="Cambria Math" panose="02040503050406030204" pitchFamily="18" charset="0"/>
                <a:cs typeface="Arial" panose="020B0604020202020204" pitchFamily="34" charset="0"/>
              </a:rPr>
              <a:t>(</a:t>
            </a:r>
            <a:r>
              <a:rPr lang="en-US" sz="2500" b="1" dirty="0">
                <a:latin typeface="Arial" panose="020B0604020202020204" pitchFamily="34" charset="0"/>
                <a:ea typeface="Cambria Math" panose="02040503050406030204" pitchFamily="18" charset="0"/>
                <a:cs typeface="Arial" panose="020B0604020202020204" pitchFamily="34" charset="0"/>
              </a:rPr>
              <a:t>3 marks)</a:t>
            </a:r>
          </a:p>
          <a:p>
            <a:pPr marL="914400" lvl="1" indent="-457200">
              <a:buClr>
                <a:srgbClr val="C00000"/>
              </a:buClr>
              <a:buFont typeface="+mj-lt"/>
              <a:buAutoNum type="alphaLcPeriod" startAt="2"/>
              <a:tabLst>
                <a:tab pos="2743200" algn="l"/>
                <a:tab pos="5086350" algn="r"/>
              </a:tabLst>
            </a:pPr>
            <a:r>
              <a:rPr lang="en-US" sz="2500" dirty="0" smtClean="0">
                <a:latin typeface="Arial" panose="020B0604020202020204" pitchFamily="34" charset="0"/>
                <a:ea typeface="Cambria Math" panose="02040503050406030204" pitchFamily="18" charset="0"/>
                <a:cs typeface="Arial" panose="020B0604020202020204" pitchFamily="34" charset="0"/>
              </a:rPr>
              <a:t>In </a:t>
            </a:r>
            <a:r>
              <a:rPr lang="en-US" sz="2500" dirty="0">
                <a:latin typeface="Arial" panose="020B0604020202020204" pitchFamily="34" charset="0"/>
                <a:ea typeface="Cambria Math" panose="02040503050406030204" pitchFamily="18" charset="0"/>
                <a:cs typeface="Arial" panose="020B0604020202020204" pitchFamily="34" charset="0"/>
              </a:rPr>
              <a:t>July there were 4.5% more visitors than in </a:t>
            </a:r>
            <a:r>
              <a:rPr lang="en-US" sz="2500" dirty="0" smtClean="0">
                <a:latin typeface="Arial" panose="020B0604020202020204" pitchFamily="34" charset="0"/>
                <a:ea typeface="Cambria Math" panose="02040503050406030204" pitchFamily="18" charset="0"/>
                <a:cs typeface="Arial" panose="020B0604020202020204" pitchFamily="34" charset="0"/>
              </a:rPr>
              <a:t>May.</a:t>
            </a:r>
            <a:br>
              <a:rPr lang="en-US" sz="2500" dirty="0" smtClean="0">
                <a:latin typeface="Arial" panose="020B0604020202020204" pitchFamily="34" charset="0"/>
                <a:ea typeface="Cambria Math" panose="02040503050406030204" pitchFamily="18" charset="0"/>
                <a:cs typeface="Arial" panose="020B0604020202020204" pitchFamily="34" charset="0"/>
              </a:rPr>
            </a:br>
            <a:r>
              <a:rPr lang="en-US" sz="2500" dirty="0" smtClean="0">
                <a:latin typeface="Arial" panose="020B0604020202020204" pitchFamily="34" charset="0"/>
                <a:ea typeface="Cambria Math" panose="02040503050406030204" pitchFamily="18" charset="0"/>
                <a:cs typeface="Arial" panose="020B0604020202020204" pitchFamily="34" charset="0"/>
              </a:rPr>
              <a:t>What </a:t>
            </a:r>
            <a:r>
              <a:rPr lang="en-US" sz="2500" dirty="0">
                <a:latin typeface="Arial" panose="020B0604020202020204" pitchFamily="34" charset="0"/>
                <a:ea typeface="Cambria Math" panose="02040503050406030204" pitchFamily="18" charset="0"/>
                <a:cs typeface="Arial" panose="020B0604020202020204" pitchFamily="34" charset="0"/>
              </a:rPr>
              <a:t>was the percentage increase in visitor numbers from June to July? </a:t>
            </a:r>
            <a:r>
              <a:rPr lang="en-US" sz="2500" dirty="0" smtClean="0">
                <a:latin typeface="Arial" panose="020B0604020202020204" pitchFamily="34" charset="0"/>
                <a:ea typeface="Cambria Math" panose="02040503050406030204" pitchFamily="18" charset="0"/>
                <a:cs typeface="Arial" panose="020B0604020202020204" pitchFamily="34" charset="0"/>
              </a:rPr>
              <a:t>	</a:t>
            </a:r>
            <a:r>
              <a:rPr lang="en-US" sz="2500" b="1" dirty="0" smtClean="0">
                <a:latin typeface="Arial" panose="020B0604020202020204" pitchFamily="34" charset="0"/>
                <a:ea typeface="Cambria Math" panose="02040503050406030204" pitchFamily="18" charset="0"/>
                <a:cs typeface="Arial" panose="020B0604020202020204" pitchFamily="34" charset="0"/>
              </a:rPr>
              <a:t>(</a:t>
            </a:r>
            <a:r>
              <a:rPr lang="en-US" sz="2500" b="1" dirty="0">
                <a:latin typeface="Arial" panose="020B0604020202020204" pitchFamily="34" charset="0"/>
                <a:ea typeface="Cambria Math" panose="02040503050406030204" pitchFamily="18" charset="0"/>
                <a:cs typeface="Arial" panose="020B0604020202020204" pitchFamily="34" charset="0"/>
              </a:rPr>
              <a:t>2 marks)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074821285"/>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a:t>4 – Unit Test</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120</a:t>
            </a:r>
            <a:endParaRPr lang="en-GB" sz="1300" b="1" dirty="0">
              <a:latin typeface="Calibri" panose="020F0502020204030204" pitchFamily="34" charset="0"/>
            </a:endParaRPr>
          </a:p>
        </p:txBody>
      </p:sp>
      <p:grpSp>
        <p:nvGrpSpPr>
          <p:cNvPr id="6" name="Group 5"/>
          <p:cNvGrpSpPr/>
          <p:nvPr/>
        </p:nvGrpSpPr>
        <p:grpSpPr>
          <a:xfrm>
            <a:off x="305905" y="1268760"/>
            <a:ext cx="5130191" cy="5193867"/>
            <a:chOff x="3483872" y="1089031"/>
            <a:chExt cx="5264592" cy="5193867"/>
          </a:xfrm>
        </p:grpSpPr>
        <p:sp>
          <p:nvSpPr>
            <p:cNvPr id="7" name="Round Diagonal Corner Rectangle 6"/>
            <p:cNvSpPr/>
            <p:nvPr/>
          </p:nvSpPr>
          <p:spPr>
            <a:xfrm>
              <a:off x="3491880" y="1089031"/>
              <a:ext cx="5256584" cy="5193867"/>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63889" y="1666250"/>
              <a:ext cx="5095139" cy="4616648"/>
            </a:xfrm>
            <a:prstGeom prst="rect">
              <a:avLst/>
            </a:prstGeom>
          </p:spPr>
          <p:txBody>
            <a:bodyPr wrap="square">
              <a:spAutoFit/>
            </a:bodyPr>
            <a:lstStyle/>
            <a:p>
              <a:pPr>
                <a:spcAft>
                  <a:spcPts val="0"/>
                </a:spcAft>
                <a:tabLst>
                  <a:tab pos="4972050" algn="r"/>
                </a:tabLst>
              </a:pPr>
              <a:r>
                <a:rPr lang="en-US" sz="2100" dirty="0"/>
                <a:t>The diagram shows rectangle EFGH.</a:t>
              </a:r>
            </a:p>
            <a:p>
              <a:pPr>
                <a:spcAft>
                  <a:spcPts val="0"/>
                </a:spcAft>
                <a:tabLst>
                  <a:tab pos="4972050" algn="r"/>
                </a:tabLst>
              </a:pPr>
              <a:endParaRPr lang="en-US" sz="2100" dirty="0" smtClean="0"/>
            </a:p>
            <a:p>
              <a:pPr>
                <a:spcAft>
                  <a:spcPts val="0"/>
                </a:spcAft>
                <a:tabLst>
                  <a:tab pos="4972050" algn="r"/>
                </a:tabLst>
              </a:pPr>
              <a:endParaRPr lang="en-US" sz="2100" dirty="0"/>
            </a:p>
            <a:p>
              <a:pPr>
                <a:spcAft>
                  <a:spcPts val="0"/>
                </a:spcAft>
                <a:tabLst>
                  <a:tab pos="4972050" algn="r"/>
                </a:tabLst>
              </a:pPr>
              <a:endParaRPr lang="en-US" sz="2100" dirty="0" smtClean="0"/>
            </a:p>
            <a:p>
              <a:pPr>
                <a:spcAft>
                  <a:spcPts val="0"/>
                </a:spcAft>
                <a:tabLst>
                  <a:tab pos="4972050" algn="r"/>
                </a:tabLst>
              </a:pPr>
              <a:endParaRPr lang="en-US" sz="2100" dirty="0"/>
            </a:p>
            <a:p>
              <a:pPr>
                <a:spcAft>
                  <a:spcPts val="0"/>
                </a:spcAft>
                <a:tabLst>
                  <a:tab pos="4972050" algn="r"/>
                </a:tabLst>
              </a:pPr>
              <a:endParaRPr lang="en-US" sz="2100" dirty="0" smtClean="0"/>
            </a:p>
            <a:p>
              <a:pPr>
                <a:spcAft>
                  <a:spcPts val="0"/>
                </a:spcAft>
                <a:tabLst>
                  <a:tab pos="4972050" algn="r"/>
                </a:tabLst>
              </a:pPr>
              <a:r>
                <a:rPr lang="en-US" sz="2100" dirty="0" smtClean="0"/>
                <a:t>Length </a:t>
              </a:r>
              <a:r>
                <a:rPr lang="en-US" sz="2100" dirty="0"/>
                <a:t>EF is 24cm. Width FG is 3cm.</a:t>
              </a:r>
            </a:p>
            <a:p>
              <a:pPr>
                <a:spcAft>
                  <a:spcPts val="0"/>
                </a:spcAft>
                <a:tabLst>
                  <a:tab pos="4972050" algn="r"/>
                </a:tabLst>
              </a:pPr>
              <a:r>
                <a:rPr lang="en-US" sz="2100" dirty="0"/>
                <a:t>The length of the rectangle decreases by 40% and the width increases by 30%.</a:t>
              </a:r>
            </a:p>
            <a:p>
              <a:pPr>
                <a:spcAft>
                  <a:spcPts val="0"/>
                </a:spcAft>
                <a:tabLst>
                  <a:tab pos="4972050" algn="r"/>
                </a:tabLst>
              </a:pPr>
              <a:r>
                <a:rPr lang="en-US" sz="2100" dirty="0"/>
                <a:t>What is the overall percentage change to the area of the rectangle? State clearly if this is an increase or decrease. </a:t>
              </a:r>
              <a:r>
                <a:rPr lang="en-US" sz="2100" dirty="0" smtClean="0"/>
                <a:t>	</a:t>
              </a:r>
              <a:r>
                <a:rPr lang="en-US" sz="2100" b="1" dirty="0" smtClean="0"/>
                <a:t>(</a:t>
              </a:r>
              <a:r>
                <a:rPr lang="en-US" sz="2100" b="1" dirty="0"/>
                <a:t>6 marks)</a:t>
              </a:r>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7544" y="2276872"/>
            <a:ext cx="4824536" cy="14879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109096942"/>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a:t>4 – Unit Test</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120</a:t>
            </a:r>
            <a:endParaRPr lang="en-GB" sz="1300" b="1" dirty="0">
              <a:latin typeface="Calibri" panose="020F0502020204030204" pitchFamily="34" charset="0"/>
            </a:endParaRPr>
          </a:p>
        </p:txBody>
      </p:sp>
      <p:sp>
        <p:nvSpPr>
          <p:cNvPr id="10" name="Rectangle 9"/>
          <p:cNvSpPr/>
          <p:nvPr/>
        </p:nvSpPr>
        <p:spPr>
          <a:xfrm>
            <a:off x="238559" y="1222008"/>
            <a:ext cx="5269545" cy="1107996"/>
          </a:xfrm>
          <a:prstGeom prst="rect">
            <a:avLst/>
          </a:prstGeom>
        </p:spPr>
        <p:txBody>
          <a:bodyPr wrap="square">
            <a:spAutoFit/>
          </a:bodyPr>
          <a:lstStyle/>
          <a:p>
            <a:pPr>
              <a:buClr>
                <a:srgbClr val="C00000"/>
              </a:buClr>
              <a:tabLst>
                <a:tab pos="2743200" algn="l"/>
                <a:tab pos="5086350" algn="r"/>
              </a:tabLst>
            </a:pPr>
            <a:r>
              <a:rPr lang="en-US" sz="2200" b="1" dirty="0">
                <a:solidFill>
                  <a:srgbClr val="C00000"/>
                </a:solidFill>
                <a:latin typeface="Arial" panose="020B0604020202020204" pitchFamily="34" charset="0"/>
                <a:ea typeface="Cambria Math" panose="02040503050406030204" pitchFamily="18" charset="0"/>
                <a:cs typeface="Arial" panose="020B0604020202020204" pitchFamily="34" charset="0"/>
              </a:rPr>
              <a:t>Sample student answer</a:t>
            </a:r>
          </a:p>
          <a:p>
            <a:pPr marL="457200">
              <a:buClr>
                <a:srgbClr val="C00000"/>
              </a:buClr>
              <a:tabLst>
                <a:tab pos="2743200" algn="l"/>
                <a:tab pos="5086350" algn="r"/>
              </a:tabLst>
            </a:pPr>
            <a:r>
              <a:rPr lang="en-US" sz="2200" dirty="0">
                <a:latin typeface="Arial" panose="020B0604020202020204" pitchFamily="34" charset="0"/>
                <a:ea typeface="Cambria Math" panose="02040503050406030204" pitchFamily="18" charset="0"/>
                <a:cs typeface="Arial" panose="020B0604020202020204" pitchFamily="34" charset="0"/>
              </a:rPr>
              <a:t>Why will the student only get 2 marks for this answer?</a:t>
            </a:r>
            <a:endParaRPr lang="en-US" sz="2200" b="1" dirty="0">
              <a:latin typeface="Arial" panose="020B0604020202020204" pitchFamily="34" charset="0"/>
              <a:ea typeface="Cambria Math" panose="02040503050406030204" pitchFamily="18" charset="0"/>
              <a:cs typeface="Arial" panose="020B0604020202020204" pitchFamily="34" charset="0"/>
            </a:endParaRPr>
          </a:p>
        </p:txBody>
      </p:sp>
      <p:grpSp>
        <p:nvGrpSpPr>
          <p:cNvPr id="6" name="Group 5"/>
          <p:cNvGrpSpPr/>
          <p:nvPr/>
        </p:nvGrpSpPr>
        <p:grpSpPr>
          <a:xfrm>
            <a:off x="305905" y="2372980"/>
            <a:ext cx="5130191" cy="4224372"/>
            <a:chOff x="3483872" y="1089030"/>
            <a:chExt cx="5264592" cy="4224372"/>
          </a:xfrm>
        </p:grpSpPr>
        <p:sp>
          <p:nvSpPr>
            <p:cNvPr id="7" name="Round Diagonal Corner Rectangle 6"/>
            <p:cNvSpPr/>
            <p:nvPr/>
          </p:nvSpPr>
          <p:spPr>
            <a:xfrm>
              <a:off x="3491880" y="1089030"/>
              <a:ext cx="5256584" cy="4224371"/>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Exam-Style Question</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63889" y="1666250"/>
              <a:ext cx="5095139" cy="3647152"/>
            </a:xfrm>
            <a:prstGeom prst="rect">
              <a:avLst/>
            </a:prstGeom>
          </p:spPr>
          <p:txBody>
            <a:bodyPr wrap="square">
              <a:spAutoFit/>
            </a:bodyPr>
            <a:lstStyle/>
            <a:p>
              <a:pPr>
                <a:spcAft>
                  <a:spcPts val="0"/>
                </a:spcAft>
                <a:tabLst>
                  <a:tab pos="4972050" algn="r"/>
                </a:tabLst>
              </a:pPr>
              <a:r>
                <a:rPr lang="en-US" sz="2100" dirty="0"/>
                <a:t>Stacey bought a handbag in Paris.</a:t>
              </a:r>
            </a:p>
            <a:p>
              <a:pPr>
                <a:spcAft>
                  <a:spcPts val="0"/>
                </a:spcAft>
                <a:tabLst>
                  <a:tab pos="4972050" algn="r"/>
                </a:tabLst>
              </a:pPr>
              <a:r>
                <a:rPr lang="en-US" sz="2100" dirty="0"/>
                <a:t>The handbag cost €64.80</a:t>
              </a:r>
            </a:p>
            <a:p>
              <a:pPr>
                <a:spcAft>
                  <a:spcPts val="0"/>
                </a:spcAft>
                <a:tabLst>
                  <a:tab pos="4972050" algn="r"/>
                </a:tabLst>
              </a:pPr>
              <a:r>
                <a:rPr lang="en-US" sz="2100" dirty="0"/>
                <a:t>In Manchester, the same type of handbag costs £52.50 The exchange rate was £1 = €1.20 Compare the cost of the handbag in Paris with the cost of the handbag in Manchester. </a:t>
              </a:r>
              <a:r>
                <a:rPr lang="en-US" sz="2100" dirty="0" smtClean="0"/>
                <a:t>	</a:t>
              </a:r>
              <a:r>
                <a:rPr lang="en-US" sz="2100" b="1" dirty="0" smtClean="0"/>
                <a:t>(</a:t>
              </a:r>
              <a:r>
                <a:rPr lang="en-US" sz="2100" b="1" dirty="0"/>
                <a:t>3 marks)</a:t>
              </a:r>
            </a:p>
            <a:p>
              <a:pPr algn="r">
                <a:spcAft>
                  <a:spcPts val="0"/>
                </a:spcAft>
                <a:tabLst>
                  <a:tab pos="4972050" algn="r"/>
                </a:tabLst>
              </a:pPr>
              <a:r>
                <a:rPr lang="en-US" sz="2100" i="1" dirty="0"/>
                <a:t>June 2012, Q2h, </a:t>
              </a:r>
              <a:r>
                <a:rPr lang="en-US" sz="2100" i="1" dirty="0" smtClean="0"/>
                <a:t>5MB1/01</a:t>
              </a:r>
            </a:p>
            <a:p>
              <a:pPr>
                <a:spcAft>
                  <a:spcPts val="0"/>
                </a:spcAft>
                <a:tabLst>
                  <a:tab pos="4972050" algn="r"/>
                </a:tabLst>
              </a:pPr>
              <a:r>
                <a:rPr lang="en-US" sz="2100" b="1" dirty="0">
                  <a:solidFill>
                    <a:srgbClr val="FF0000"/>
                  </a:solidFill>
                  <a:latin typeface="Comic Sans MS" panose="030F0702030302020204" pitchFamily="66" charset="0"/>
                </a:rPr>
                <a:t>Student answer</a:t>
              </a:r>
            </a:p>
            <a:p>
              <a:pPr>
                <a:spcAft>
                  <a:spcPts val="0"/>
                </a:spcAft>
                <a:tabLst>
                  <a:tab pos="4972050" algn="r"/>
                </a:tabLst>
              </a:pPr>
              <a:r>
                <a:rPr lang="en-US" sz="2100" dirty="0">
                  <a:solidFill>
                    <a:srgbClr val="FF0000"/>
                  </a:solidFill>
                  <a:latin typeface="Comic Sans MS" panose="030F0702030302020204" pitchFamily="66" charset="0"/>
                </a:rPr>
                <a:t>£1 =€1.20</a:t>
              </a:r>
            </a:p>
            <a:p>
              <a:pPr>
                <a:spcAft>
                  <a:spcPts val="0"/>
                </a:spcAft>
                <a:tabLst>
                  <a:tab pos="4972050" algn="r"/>
                </a:tabLst>
              </a:pPr>
              <a:r>
                <a:rPr lang="en-US" sz="2100" dirty="0">
                  <a:solidFill>
                    <a:srgbClr val="FF0000"/>
                  </a:solidFill>
                  <a:latin typeface="Comic Sans MS" panose="030F0702030302020204" pitchFamily="66" charset="0"/>
                </a:rPr>
                <a:t>£52.50 x 1.20 = €63</a:t>
              </a:r>
            </a:p>
          </p:txBody>
        </p:sp>
      </p:grpSp>
    </p:spTree>
    <p:extLst>
      <p:ext uri="{BB962C8B-B14F-4D97-AF65-F5344CB8AC3E}">
        <p14:creationId xmlns:p14="http://schemas.microsoft.com/office/powerpoint/2010/main" val="89861145"/>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816896"/>
              </a:xfrm>
              <a:prstGeom prst="rect">
                <a:avLst/>
              </a:prstGeom>
            </p:spPr>
            <p:txBody>
              <a:bodyPr wrap="square">
                <a:spAutoFit/>
              </a:bodyPr>
              <a:lstStyle/>
              <a:p>
                <a:pPr>
                  <a:buClr>
                    <a:srgbClr val="C00000"/>
                  </a:buClr>
                  <a:tabLst>
                    <a:tab pos="1079500" algn="l"/>
                    <a:tab pos="2743200" algn="l"/>
                  </a:tabLst>
                </a:pPr>
                <a:r>
                  <a:rPr lang="en-US" sz="2100" b="1" dirty="0" smtClean="0">
                    <a:solidFill>
                      <a:srgbClr val="FF0000"/>
                    </a:solidFill>
                    <a:latin typeface="Arial" panose="020B0604020202020204" pitchFamily="34" charset="0"/>
                    <a:cs typeface="Arial" panose="020B0604020202020204" pitchFamily="34" charset="0"/>
                  </a:rPr>
                  <a:t>Numerical </a:t>
                </a:r>
                <a:r>
                  <a:rPr lang="en-US" sz="2100" b="1" dirty="0">
                    <a:solidFill>
                      <a:srgbClr val="FF0000"/>
                    </a:solidFill>
                    <a:latin typeface="Arial" panose="020B0604020202020204" pitchFamily="34" charset="0"/>
                    <a:cs typeface="Arial" panose="020B0604020202020204" pitchFamily="34" charset="0"/>
                  </a:rPr>
                  <a:t>fluency</a:t>
                </a:r>
              </a:p>
              <a:p>
                <a:pPr marL="571500" indent="-571500">
                  <a:buClr>
                    <a:srgbClr val="C00000"/>
                  </a:buClr>
                  <a:buFont typeface="+mj-lt"/>
                  <a:buAutoNum type="arabicPeriod" startAt="19"/>
                  <a:tabLst>
                    <a:tab pos="1079500" algn="l"/>
                    <a:tab pos="2743200" algn="l"/>
                  </a:tabLst>
                </a:pPr>
                <a:r>
                  <a:rPr lang="en-US" sz="2100" dirty="0">
                    <a:latin typeface="Arial" panose="020B0604020202020204" pitchFamily="34" charset="0"/>
                    <a:cs typeface="Arial" panose="020B0604020202020204" pitchFamily="34" charset="0"/>
                  </a:rPr>
                  <a:t>Write down the single (decimal) number you can multiply by to work out an increase of</a:t>
                </a:r>
              </a:p>
              <a:p>
                <a:pPr marL="1028700" lvl="1" indent="-457200">
                  <a:buClr>
                    <a:srgbClr val="C00000"/>
                  </a:buClr>
                  <a:buFont typeface="+mj-lt"/>
                  <a:buAutoNum type="alphaLcPeriod"/>
                  <a:tabLst>
                    <a:tab pos="1079500" algn="l"/>
                    <a:tab pos="2743200" algn="l"/>
                  </a:tabLst>
                </a:pPr>
                <a:r>
                  <a:rPr lang="en-US" sz="2100" dirty="0">
                    <a:latin typeface="Arial" panose="020B0604020202020204" pitchFamily="34" charset="0"/>
                    <a:cs typeface="Arial" panose="020B0604020202020204" pitchFamily="34" charset="0"/>
                  </a:rPr>
                  <a:t>a 17% </a:t>
                </a:r>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38% </a:t>
                </a:r>
                <a:endParaRPr lang="en-US" sz="2100" dirty="0" smtClean="0">
                  <a:latin typeface="Arial" panose="020B0604020202020204" pitchFamily="34" charset="0"/>
                  <a:cs typeface="Arial" panose="020B0604020202020204" pitchFamily="34" charset="0"/>
                </a:endParaRPr>
              </a:p>
              <a:p>
                <a:pPr marL="1028700" lvl="1" indent="-457200">
                  <a:buClr>
                    <a:srgbClr val="C00000"/>
                  </a:buClr>
                  <a:buFont typeface="+mj-lt"/>
                  <a:buAutoNum type="alphaLcPeriod" startAt="3"/>
                  <a:tabLst>
                    <a:tab pos="1079500" algn="l"/>
                    <a:tab pos="2743200" algn="l"/>
                  </a:tabLst>
                </a:pPr>
                <a:r>
                  <a:rPr lang="en-US" sz="2100" dirty="0" smtClean="0">
                    <a:latin typeface="Arial" panose="020B0604020202020204" pitchFamily="34" charset="0"/>
                    <a:cs typeface="Arial" panose="020B0604020202020204" pitchFamily="34" charset="0"/>
                  </a:rPr>
                  <a:t>6</a:t>
                </a:r>
                <a:r>
                  <a:rPr lang="en-US" sz="2100" dirty="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210%</a:t>
                </a:r>
                <a:endParaRPr lang="en-US" sz="2100" dirty="0">
                  <a:latin typeface="Arial" panose="020B0604020202020204" pitchFamily="34" charset="0"/>
                  <a:cs typeface="Arial" panose="020B0604020202020204" pitchFamily="34" charset="0"/>
                </a:endParaRPr>
              </a:p>
              <a:p>
                <a:pPr marL="571500" indent="-571500">
                  <a:buClr>
                    <a:srgbClr val="C00000"/>
                  </a:buClr>
                  <a:buFont typeface="+mj-lt"/>
                  <a:buAutoNum type="arabicPeriod" startAt="19"/>
                  <a:tabLst>
                    <a:tab pos="1079500" algn="l"/>
                    <a:tab pos="2743200" algn="l"/>
                  </a:tabLst>
                </a:pPr>
                <a:r>
                  <a:rPr lang="en-US" sz="2100" dirty="0" smtClean="0">
                    <a:latin typeface="Arial" panose="020B0604020202020204" pitchFamily="34" charset="0"/>
                    <a:cs typeface="Arial" panose="020B0604020202020204" pitchFamily="34" charset="0"/>
                  </a:rPr>
                  <a:t>Increase </a:t>
                </a:r>
                <a:r>
                  <a:rPr lang="en-US" sz="2100" dirty="0">
                    <a:latin typeface="Arial" panose="020B0604020202020204" pitchFamily="34" charset="0"/>
                    <a:cs typeface="Arial" panose="020B0604020202020204" pitchFamily="34" charset="0"/>
                  </a:rPr>
                  <a:t>£28 by 12%.</a:t>
                </a:r>
              </a:p>
              <a:p>
                <a:pPr marL="571500" indent="-571500">
                  <a:buClr>
                    <a:srgbClr val="C00000"/>
                  </a:buClr>
                  <a:buFont typeface="+mj-lt"/>
                  <a:buAutoNum type="arabicPeriod" startAt="19"/>
                  <a:tabLst>
                    <a:tab pos="1079500" algn="l"/>
                    <a:tab pos="2743200" algn="l"/>
                  </a:tabLst>
                </a:pPr>
                <a:r>
                  <a:rPr lang="en-US" sz="2100" dirty="0" smtClean="0">
                    <a:latin typeface="Arial" panose="020B0604020202020204" pitchFamily="34" charset="0"/>
                    <a:cs typeface="Arial" panose="020B0604020202020204" pitchFamily="34" charset="0"/>
                  </a:rPr>
                  <a:t>Decrease </a:t>
                </a:r>
                <a:r>
                  <a:rPr lang="en-US" sz="2100" dirty="0">
                    <a:latin typeface="Arial" panose="020B0604020202020204" pitchFamily="34" charset="0"/>
                    <a:cs typeface="Arial" panose="020B0604020202020204" pitchFamily="34" charset="0"/>
                  </a:rPr>
                  <a:t>5 m by 8%.</a:t>
                </a:r>
              </a:p>
              <a:p>
                <a:pPr marL="571500" indent="-571500">
                  <a:buClr>
                    <a:srgbClr val="C00000"/>
                  </a:buClr>
                  <a:buFont typeface="+mj-lt"/>
                  <a:buAutoNum type="arabicPeriod" startAt="19"/>
                  <a:tabLst>
                    <a:tab pos="1079500" algn="l"/>
                    <a:tab pos="2743200"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3.24 to </a:t>
                </a:r>
                <a:r>
                  <a:rPr lang="en-US" sz="2100" dirty="0" smtClean="0">
                    <a:latin typeface="Arial" panose="020B0604020202020204" pitchFamily="34" charset="0"/>
                    <a:cs typeface="Arial" panose="020B0604020202020204" pitchFamily="34" charset="0"/>
                  </a:rPr>
                  <a:t>6 decimal </a:t>
                </a:r>
                <a:r>
                  <a:rPr lang="en-US" sz="2100" dirty="0">
                    <a:latin typeface="Arial" panose="020B0604020202020204" pitchFamily="34" charset="0"/>
                    <a:cs typeface="Arial" panose="020B0604020202020204" pitchFamily="34" charset="0"/>
                  </a:rPr>
                  <a:t>places.</a:t>
                </a:r>
              </a:p>
              <a:p>
                <a:pPr marL="571500" indent="-571500">
                  <a:buClr>
                    <a:srgbClr val="C00000"/>
                  </a:buClr>
                  <a:buFont typeface="+mj-lt"/>
                  <a:buAutoNum type="arabicPeriod" startAt="19"/>
                  <a:tabLst>
                    <a:tab pos="1079500" algn="l"/>
                    <a:tab pos="2743200" algn="l"/>
                  </a:tabLst>
                </a:pPr>
                <a:r>
                  <a:rPr lang="en-US" sz="2100" dirty="0" smtClean="0">
                    <a:latin typeface="Arial" panose="020B0604020202020204" pitchFamily="34" charset="0"/>
                    <a:cs typeface="Arial" panose="020B0604020202020204" pitchFamily="34" charset="0"/>
                  </a:rPr>
                  <a:t>Convert </a:t>
                </a:r>
                <a:r>
                  <a:rPr lang="en-US" sz="2100" dirty="0">
                    <a:latin typeface="Arial" panose="020B0604020202020204" pitchFamily="34" charset="0"/>
                    <a:cs typeface="Arial" panose="020B0604020202020204" pitchFamily="34" charset="0"/>
                  </a:rPr>
                  <a:t>to a decimal</a:t>
                </a:r>
              </a:p>
              <a:p>
                <a:pPr marL="1028700" lvl="1" indent="-457200">
                  <a:buClr>
                    <a:srgbClr val="C00000"/>
                  </a:buClr>
                  <a:buFont typeface="+mj-lt"/>
                  <a:buAutoNum type="alphaLcPeriod"/>
                  <a:tabLst>
                    <a:tab pos="1079500" algn="l"/>
                    <a:tab pos="27432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11</m:t>
                        </m:r>
                      </m:num>
                      <m:den>
                        <m:r>
                          <a:rPr lang="en-US" sz="2400" i="1">
                            <a:latin typeface="Cambria Math" panose="02040503050406030204" pitchFamily="18" charset="0"/>
                            <a:cs typeface="Arial" panose="020B0604020202020204" pitchFamily="34" charset="0"/>
                          </a:rPr>
                          <m:t>31</m:t>
                        </m:r>
                      </m:den>
                    </m:f>
                  </m:oMath>
                </a14:m>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num>
                      <m:den>
                        <m:r>
                          <a:rPr lang="en-US" sz="2400" b="0" i="1" smtClean="0">
                            <a:latin typeface="Cambria Math" panose="02040503050406030204" pitchFamily="18" charset="0"/>
                            <a:cs typeface="Arial" panose="020B0604020202020204" pitchFamily="34" charset="0"/>
                          </a:rPr>
                          <m:t>9</m:t>
                        </m:r>
                      </m:den>
                    </m:f>
                  </m:oMath>
                </a14:m>
                <a:endParaRPr lang="en-US" sz="2100" dirty="0">
                  <a:latin typeface="Arial" panose="020B0604020202020204" pitchFamily="34" charset="0"/>
                  <a:cs typeface="Arial" panose="020B0604020202020204" pitchFamily="34" charset="0"/>
                </a:endParaRPr>
              </a:p>
              <a:p>
                <a:pPr>
                  <a:buClr>
                    <a:srgbClr val="C00000"/>
                  </a:buClr>
                  <a:tabLst>
                    <a:tab pos="1079500" algn="l"/>
                    <a:tab pos="2743200" algn="l"/>
                  </a:tabLst>
                </a:pPr>
                <a:r>
                  <a:rPr lang="en-US" sz="2100" b="1" dirty="0">
                    <a:solidFill>
                      <a:srgbClr val="FF0000"/>
                    </a:solidFill>
                    <a:latin typeface="Arial" panose="020B0604020202020204" pitchFamily="34" charset="0"/>
                    <a:cs typeface="Arial" panose="020B0604020202020204" pitchFamily="34" charset="0"/>
                  </a:rPr>
                  <a:t>* Challenge</a:t>
                </a:r>
              </a:p>
              <a:p>
                <a:pPr marL="571500" indent="-571500">
                  <a:buClr>
                    <a:srgbClr val="C00000"/>
                  </a:buClr>
                  <a:buFont typeface="+mj-lt"/>
                  <a:buAutoNum type="arabicPeriod" startAt="24"/>
                  <a:tabLst>
                    <a:tab pos="1079500" algn="l"/>
                    <a:tab pos="2743200" algn="l"/>
                  </a:tabLst>
                </a:pPr>
                <a:r>
                  <a:rPr lang="en-US" sz="2100" dirty="0" smtClean="0">
                    <a:latin typeface="Arial" panose="020B0604020202020204" pitchFamily="34" charset="0"/>
                    <a:cs typeface="Arial" panose="020B0604020202020204" pitchFamily="34" charset="0"/>
                  </a:rPr>
                  <a:t>Which </a:t>
                </a:r>
                <a:r>
                  <a:rPr lang="en-US" sz="2100" dirty="0">
                    <a:latin typeface="Arial" panose="020B0604020202020204" pitchFamily="34" charset="0"/>
                    <a:cs typeface="Arial" panose="020B0604020202020204" pitchFamily="34" charset="0"/>
                  </a:rPr>
                  <a:t>of these amounts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would </a:t>
                </a:r>
                <a:r>
                  <a:rPr lang="en-US" sz="2100" dirty="0">
                    <a:latin typeface="Arial" panose="020B0604020202020204" pitchFamily="34" charset="0"/>
                    <a:cs typeface="Arial" panose="020B0604020202020204" pitchFamily="34" charset="0"/>
                  </a:rPr>
                  <a:t>you prefer to win?</a:t>
                </a:r>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816896"/>
              </a:xfrm>
              <a:prstGeom prst="rect">
                <a:avLst/>
              </a:prstGeom>
              <a:blipFill rotWithShape="0">
                <a:blip r:embed="rId4"/>
                <a:stretch>
                  <a:fillRect l="-1390" t="-759" b="-1646"/>
                </a:stretch>
              </a:blipFill>
            </p:spPr>
            <p:txBody>
              <a:bodyPr/>
              <a:lstStyle/>
              <a:p>
                <a:r>
                  <a:rPr lang="en-US">
                    <a:noFill/>
                  </a:rPr>
                  <a:t> </a:t>
                </a:r>
              </a:p>
            </p:txBody>
          </p:sp>
        </mc:Fallback>
      </mc:AlternateContent>
      <p:sp>
        <p:nvSpPr>
          <p:cNvPr id="2" name="Rectangle 1"/>
          <p:cNvSpPr/>
          <p:nvPr/>
        </p:nvSpPr>
        <p:spPr>
          <a:xfrm>
            <a:off x="323528" y="6013648"/>
            <a:ext cx="1584176" cy="511696"/>
          </a:xfrm>
          <a:prstGeom prst="rect">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latin typeface="Arial" panose="020B0604020202020204" pitchFamily="34" charset="0"/>
                <a:cs typeface="Arial" panose="020B0604020202020204" pitchFamily="34" charset="0"/>
              </a:rPr>
              <a:t>55% of £150</a:t>
            </a:r>
            <a:endParaRPr lang="en-US" sz="19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051720" y="6021288"/>
                <a:ext cx="1584176" cy="5116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1900" i="1" smtClean="0">
                            <a:solidFill>
                              <a:schemeClr val="tx1"/>
                            </a:solidFill>
                            <a:latin typeface="Cambria Math" panose="02040503050406030204" pitchFamily="18" charset="0"/>
                            <a:cs typeface="Arial" panose="020B0604020202020204" pitchFamily="34" charset="0"/>
                          </a:rPr>
                        </m:ctrlPr>
                      </m:fPr>
                      <m:num>
                        <m:r>
                          <a:rPr lang="en-US" sz="1900" b="0" i="1" smtClean="0">
                            <a:solidFill>
                              <a:schemeClr val="tx1"/>
                            </a:solidFill>
                            <a:latin typeface="Cambria Math" panose="02040503050406030204" pitchFamily="18" charset="0"/>
                            <a:cs typeface="Arial" panose="020B0604020202020204" pitchFamily="34" charset="0"/>
                          </a:rPr>
                          <m:t>3</m:t>
                        </m:r>
                      </m:num>
                      <m:den>
                        <m:r>
                          <a:rPr lang="en-US" sz="1900" b="0" i="1" smtClean="0">
                            <a:solidFill>
                              <a:schemeClr val="tx1"/>
                            </a:solidFill>
                            <a:latin typeface="Cambria Math" panose="02040503050406030204" pitchFamily="18" charset="0"/>
                            <a:cs typeface="Arial" panose="020B0604020202020204" pitchFamily="34" charset="0"/>
                          </a:rPr>
                          <m:t>4</m:t>
                        </m:r>
                      </m:den>
                    </m:f>
                  </m:oMath>
                </a14:m>
                <a:r>
                  <a:rPr lang="en-US" sz="1900" dirty="0" smtClean="0">
                    <a:solidFill>
                      <a:schemeClr val="tx1"/>
                    </a:solidFill>
                    <a:latin typeface="Arial" panose="020B0604020202020204" pitchFamily="34" charset="0"/>
                    <a:cs typeface="Arial" panose="020B0604020202020204" pitchFamily="34" charset="0"/>
                  </a:rPr>
                  <a:t>  of £120</a:t>
                </a:r>
                <a:endParaRPr lang="en-US" sz="1900" dirty="0">
                  <a:solidFill>
                    <a:schemeClr val="tx1"/>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51720" y="6021288"/>
                <a:ext cx="1584176" cy="511696"/>
              </a:xfrm>
              <a:prstGeom prst="rect">
                <a:avLst/>
              </a:prstGeom>
              <a:blipFill rotWithShape="0">
                <a:blip r:embed="rId5"/>
                <a:stretch>
                  <a:fillRect b="-5952"/>
                </a:stretch>
              </a:blipFill>
              <a:ln>
                <a:noFill/>
              </a:ln>
            </p:spPr>
            <p:txBody>
              <a:bodyPr/>
              <a:lstStyle/>
              <a:p>
                <a:r>
                  <a:rPr lang="en-US">
                    <a:noFill/>
                  </a:rPr>
                  <a:t> </a:t>
                </a:r>
              </a:p>
            </p:txBody>
          </p:sp>
        </mc:Fallback>
      </mc:AlternateContent>
      <p:sp>
        <p:nvSpPr>
          <p:cNvPr id="7" name="Rectangle 6"/>
          <p:cNvSpPr/>
          <p:nvPr/>
        </p:nvSpPr>
        <p:spPr>
          <a:xfrm>
            <a:off x="3923928" y="5365576"/>
            <a:ext cx="1584176" cy="5116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latin typeface="Arial" panose="020B0604020202020204" pitchFamily="34" charset="0"/>
                <a:cs typeface="Arial" panose="020B0604020202020204" pitchFamily="34" charset="0"/>
              </a:rPr>
              <a:t>0.8 of £90</a:t>
            </a:r>
            <a:endParaRPr lang="en-US" sz="19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3923928" y="6013648"/>
            <a:ext cx="1584176" cy="511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latin typeface="Arial" panose="020B0604020202020204" pitchFamily="34" charset="0"/>
                <a:cs typeface="Arial" panose="020B0604020202020204" pitchFamily="34" charset="0"/>
              </a:rPr>
              <a:t>300% of £28</a:t>
            </a:r>
            <a:endParaRPr lang="en-US" sz="1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0614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4.1 - Fractions</a:t>
            </a:r>
            <a:endParaRPr lang="en-GB"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37</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530557031"/>
                  </p:ext>
                </p:extLst>
              </p:nvPr>
            </p:nvGraphicFramePr>
            <p:xfrm>
              <a:off x="251518" y="1268760"/>
              <a:ext cx="8568952" cy="4961232"/>
            </p:xfrm>
            <a:graphic>
              <a:graphicData uri="http://schemas.openxmlformats.org/drawingml/2006/table">
                <a:tbl>
                  <a:tblPr firstRow="1" bandRow="1">
                    <a:effectLst/>
                    <a:tableStyleId>{5940675A-B579-460E-94D1-54222C63F5DA}</a:tableStyleId>
                  </a:tblPr>
                  <a:tblGrid>
                    <a:gridCol w="2142238"/>
                    <a:gridCol w="2466276"/>
                    <a:gridCol w="3744416"/>
                    <a:gridCol w="216022"/>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308706">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Add, subtract, multiply and divide fractions and mixed numbers.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Find the reciprocal of an integer, decimal or fraction.</a:t>
                          </a:r>
                          <a:endParaRPr lang="en-US" sz="26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600" dirty="0" smtClean="0">
                              <a:latin typeface="Arial" panose="020B0604020202020204" pitchFamily="34" charset="0"/>
                              <a:cs typeface="Arial" panose="020B0604020202020204" pitchFamily="34" charset="0"/>
                            </a:rPr>
                            <a:t>You can use reciprocals to work out the gradients of perpendicular graphs, as well as to simplify calculations.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1137872">
                    <a:tc gridSpan="4">
                      <a:txBody>
                        <a:bodyPr/>
                        <a:lstStyle/>
                        <a:p>
                          <a:r>
                            <a:rPr lang="en-US" sz="2600" dirty="0" smtClean="0">
                              <a:latin typeface="Arial" panose="020B0604020202020204" pitchFamily="34" charset="0"/>
                              <a:cs typeface="Arial" panose="020B0604020202020204" pitchFamily="34" charset="0"/>
                            </a:rPr>
                            <a:t>Which of these numbers are a unit fractions b improper fractions   </a:t>
                          </a:r>
                          <a:r>
                            <a:rPr lang="en-US" sz="2600" dirty="0" err="1" smtClean="0">
                              <a:solidFill>
                                <a:srgbClr val="C00000"/>
                              </a:solidFill>
                              <a:latin typeface="Arial" panose="020B0604020202020204" pitchFamily="34" charset="0"/>
                              <a:cs typeface="Arial" panose="020B0604020202020204" pitchFamily="34" charset="0"/>
                            </a:rPr>
                            <a:t>i</a:t>
                          </a:r>
                          <a:r>
                            <a:rPr lang="en-US" sz="2600" dirty="0" smtClean="0">
                              <a:solidFill>
                                <a:srgbClr val="C00000"/>
                              </a:solidFill>
                              <a:latin typeface="Arial" panose="020B0604020202020204" pitchFamily="34" charset="0"/>
                              <a:cs typeface="Arial" panose="020B0604020202020204" pitchFamily="34" charset="0"/>
                            </a:rPr>
                            <a:t>.</a:t>
                          </a:r>
                          <a:r>
                            <a:rPr lang="en-US" sz="2600" dirty="0" smtClean="0">
                              <a:latin typeface="Arial" panose="020B0604020202020204" pitchFamily="34" charset="0"/>
                              <a:cs typeface="Arial" panose="020B0604020202020204" pitchFamily="34" charset="0"/>
                            </a:rPr>
                            <a:t>  2</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i="1" smtClean="0">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5</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ii.</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3</m:t>
                                  </m:r>
                                </m:num>
                                <m:den>
                                  <m:r>
                                    <a:rPr lang="en-US" sz="2800" b="0" i="1" smtClean="0">
                                      <a:latin typeface="Cambria Math" panose="02040503050406030204" pitchFamily="18" charset="0"/>
                                      <a:cs typeface="Arial" panose="020B0604020202020204" pitchFamily="34" charset="0"/>
                                    </a:rPr>
                                    <m:t>2</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iii.</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15</m:t>
                                  </m:r>
                                </m:num>
                                <m:den>
                                  <m:r>
                                    <a:rPr lang="en-US" sz="2800" b="0" i="1" smtClean="0">
                                      <a:latin typeface="Cambria Math" panose="02040503050406030204" pitchFamily="18" charset="0"/>
                                      <a:cs typeface="Arial" panose="020B0604020202020204" pitchFamily="34" charset="0"/>
                                    </a:rPr>
                                    <m:t>6</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iv.</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i="1">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7</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v.</a:t>
                          </a:r>
                          <a:r>
                            <a:rPr lang="en-US" sz="2600" dirty="0" smtClean="0">
                              <a:latin typeface="Arial" panose="020B0604020202020204" pitchFamily="34" charset="0"/>
                              <a:cs typeface="Arial" panose="020B0604020202020204" pitchFamily="34" charset="0"/>
                            </a:rPr>
                            <a:t> 3</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7</m:t>
                                  </m:r>
                                </m:num>
                                <m:den>
                                  <m:r>
                                    <a:rPr lang="en-US" sz="2800" b="0" i="1" smtClean="0">
                                      <a:latin typeface="Cambria Math" panose="02040503050406030204" pitchFamily="18" charset="0"/>
                                      <a:cs typeface="Arial" panose="020B0604020202020204" pitchFamily="34" charset="0"/>
                                    </a:rPr>
                                    <m:t>8</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vi.</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i="1" smtClean="0">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9</m:t>
                                  </m:r>
                                </m:den>
                              </m:f>
                            </m:oMath>
                          </a14:m>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c mixed numbers?</a:t>
                          </a:r>
                          <a:endParaRPr lang="en-US" sz="2600" i="1"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530557031"/>
                  </p:ext>
                </p:extLst>
              </p:nvPr>
            </p:nvGraphicFramePr>
            <p:xfrm>
              <a:off x="251518" y="1268760"/>
              <a:ext cx="8568952" cy="4961232"/>
            </p:xfrm>
            <a:graphic>
              <a:graphicData uri="http://schemas.openxmlformats.org/drawingml/2006/table">
                <a:tbl>
                  <a:tblPr firstRow="1" bandRow="1">
                    <a:effectLst/>
                    <a:tableStyleId>{5940675A-B579-460E-94D1-54222C63F5DA}</a:tableStyleId>
                  </a:tblPr>
                  <a:tblGrid>
                    <a:gridCol w="2142238"/>
                    <a:gridCol w="2466276"/>
                    <a:gridCol w="3744416"/>
                    <a:gridCol w="216022"/>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308706">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Add, subtract, multiply and divide fractions and mixed numbers.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Find the reciprocal of an integer, decimal or fraction.</a:t>
                          </a:r>
                          <a:endParaRPr lang="en-US" sz="26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600" dirty="0" smtClean="0">
                              <a:latin typeface="Arial" panose="020B0604020202020204" pitchFamily="34" charset="0"/>
                              <a:cs typeface="Arial" panose="020B0604020202020204" pitchFamily="34" charset="0"/>
                            </a:rPr>
                            <a:t>You can use reciprocals to work out the gradients of perpendicular graphs, as well as to simplify calculations.</a:t>
                          </a:r>
                          <a:endParaRPr lang="en-US" sz="26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1496060">
                    <a:tc gridSpan="4">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233469" r="-498" b="-10204"/>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mc:Fallback>
      </mc:AlternateContent>
      <p:sp>
        <p:nvSpPr>
          <p:cNvPr id="5" name="Rectangle 4"/>
          <p:cNvSpPr/>
          <p:nvPr/>
        </p:nvSpPr>
        <p:spPr>
          <a:xfrm flipH="1">
            <a:off x="239283" y="6127993"/>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4.1</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19035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884910"/>
              </a:xfrm>
              <a:prstGeom prst="rect">
                <a:avLst/>
              </a:prstGeom>
            </p:spPr>
            <p:txBody>
              <a:bodyPr wrap="square">
                <a:spAutoFit/>
              </a:bodyPr>
              <a:lstStyle/>
              <a:p>
                <a:pPr marL="514350" indent="-514350">
                  <a:buClr>
                    <a:srgbClr val="C00000"/>
                  </a:buClr>
                  <a:buFont typeface="+mj-lt"/>
                  <a:buAutoNum type="arabicPeriod"/>
                  <a:tabLst>
                    <a:tab pos="1079500" algn="l"/>
                    <a:tab pos="2743200" algn="l"/>
                  </a:tabLst>
                </a:pPr>
                <a:r>
                  <a:rPr lang="en-US" sz="2100" dirty="0" smtClean="0">
                    <a:latin typeface="Arial" panose="020B0604020202020204" pitchFamily="34" charset="0"/>
                    <a:cs typeface="Arial" panose="020B0604020202020204" pitchFamily="34" charset="0"/>
                  </a:rPr>
                  <a:t>Write</a:t>
                </a:r>
                <a:endParaRPr lang="en-US" sz="2100" dirty="0">
                  <a:latin typeface="Arial" panose="020B0604020202020204" pitchFamily="34" charset="0"/>
                  <a:cs typeface="Arial" panose="020B0604020202020204" pitchFamily="34" charset="0"/>
                </a:endParaRPr>
              </a:p>
              <a:p>
                <a:pPr marL="1028700" lvl="1" indent="-5715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3</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3</m:t>
                        </m:r>
                      </m:num>
                      <m:den>
                        <m:r>
                          <a:rPr lang="en-US" sz="2100" b="0" i="1" smtClean="0">
                            <a:latin typeface="Cambria Math" panose="02040503050406030204" pitchFamily="18" charset="0"/>
                            <a:cs typeface="Arial" panose="020B0604020202020204" pitchFamily="34" charset="0"/>
                          </a:rPr>
                          <m:t>8</m:t>
                        </m:r>
                      </m:den>
                    </m:f>
                  </m:oMath>
                </a14:m>
                <a:r>
                  <a:rPr lang="en-US" sz="2100" dirty="0">
                    <a:latin typeface="Arial" panose="020B0604020202020204" pitchFamily="34" charset="0"/>
                    <a:cs typeface="Arial" panose="020B0604020202020204" pitchFamily="34" charset="0"/>
                  </a:rPr>
                  <a:t> as an improper fraction </a:t>
                </a:r>
                <a:endParaRPr lang="en-US" sz="2100" dirty="0" smtClean="0">
                  <a:latin typeface="Arial" panose="020B0604020202020204" pitchFamily="34" charset="0"/>
                  <a:cs typeface="Arial" panose="020B0604020202020204" pitchFamily="34" charset="0"/>
                </a:endParaRPr>
              </a:p>
              <a:p>
                <a:pPr marL="1028700" lvl="1" indent="-571500">
                  <a:lnSpc>
                    <a:spcPts val="5100"/>
                  </a:lnSpc>
                  <a:buClr>
                    <a:srgbClr val="C00000"/>
                  </a:buClr>
                  <a:buFont typeface="+mj-lt"/>
                  <a:buAutoNum type="alphaLcPeriod"/>
                  <a:tabLst>
                    <a:tab pos="1079500" algn="l"/>
                    <a:tab pos="2743200" algn="l"/>
                  </a:tabLst>
                </a:pP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17</m:t>
                        </m:r>
                      </m:num>
                      <m:den>
                        <m:r>
                          <a:rPr lang="en-US" sz="2100" b="0" i="1" smtClean="0">
                            <a:latin typeface="Cambria Math" panose="02040503050406030204" pitchFamily="18" charset="0"/>
                            <a:cs typeface="Arial" panose="020B0604020202020204" pitchFamily="34" charset="0"/>
                          </a:rPr>
                          <m:t>6</m:t>
                        </m:r>
                      </m:den>
                    </m:f>
                  </m:oMath>
                </a14:m>
                <a:r>
                  <a:rPr lang="en-US" sz="2100" dirty="0">
                    <a:latin typeface="Arial" panose="020B0604020202020204" pitchFamily="34" charset="0"/>
                    <a:cs typeface="Arial" panose="020B0604020202020204" pitchFamily="34" charset="0"/>
                  </a:rPr>
                  <a:t> as a mixed number.</a:t>
                </a:r>
              </a:p>
              <a:p>
                <a:pPr marL="457200" indent="-457200">
                  <a:buClr>
                    <a:srgbClr val="C00000"/>
                  </a:buClr>
                  <a:buFont typeface="+mj-lt"/>
                  <a:buAutoNum type="arabicPeriod"/>
                  <a:tabLst>
                    <a:tab pos="1079500" algn="l"/>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a:t>
                </a:r>
              </a:p>
              <a:p>
                <a:pPr marL="1028700" lvl="1" indent="-5715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35 x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2</m:t>
                        </m:r>
                      </m:num>
                      <m:den>
                        <m:r>
                          <a:rPr lang="en-US" sz="2100" b="0" i="1" smtClean="0">
                            <a:latin typeface="Cambria Math" panose="02040503050406030204" pitchFamily="18" charset="0"/>
                            <a:cs typeface="Arial" panose="020B0604020202020204" pitchFamily="34" charset="0"/>
                          </a:rPr>
                          <m:t>7</m:t>
                        </m:r>
                      </m:den>
                    </m:f>
                  </m:oMath>
                </a14:m>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24 x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3</m:t>
                        </m:r>
                      </m:num>
                      <m:den>
                        <m:r>
                          <a:rPr lang="en-US" sz="2100" b="0" i="1" smtClean="0">
                            <a:latin typeface="Cambria Math" panose="02040503050406030204" pitchFamily="18" charset="0"/>
                            <a:cs typeface="Arial" panose="020B0604020202020204" pitchFamily="34" charset="0"/>
                          </a:rPr>
                          <m:t>8</m:t>
                        </m:r>
                      </m:den>
                    </m:f>
                  </m:oMath>
                </a14:m>
                <a:endParaRPr lang="en-US" sz="2100" dirty="0">
                  <a:latin typeface="Arial" panose="020B0604020202020204" pitchFamily="34" charset="0"/>
                  <a:cs typeface="Arial" panose="020B0604020202020204" pitchFamily="34" charset="0"/>
                </a:endParaRPr>
              </a:p>
              <a:p>
                <a:pPr marL="1028700" lvl="1" indent="-571500">
                  <a:buClr>
                    <a:srgbClr val="C00000"/>
                  </a:buClr>
                  <a:buFont typeface="+mj-lt"/>
                  <a:buAutoNum type="alphaLcPeriod" startAt="3"/>
                  <a:tabLst>
                    <a:tab pos="1079500" algn="l"/>
                    <a:tab pos="2743200" algn="l"/>
                  </a:tabLst>
                </a:pPr>
                <a:r>
                  <a:rPr lang="en-US" sz="2100" dirty="0" smtClean="0">
                    <a:latin typeface="Arial" panose="020B0604020202020204" pitchFamily="34" charset="0"/>
                    <a:cs typeface="Arial" panose="020B0604020202020204" pitchFamily="34" charset="0"/>
                  </a:rPr>
                  <a:t>8 x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5</m:t>
                        </m:r>
                      </m:num>
                      <m:den>
                        <m:r>
                          <a:rPr lang="en-US" sz="2100" b="0" i="1" smtClean="0">
                            <a:latin typeface="Cambria Math" panose="02040503050406030204" pitchFamily="18" charset="0"/>
                            <a:cs typeface="Arial" panose="020B0604020202020204" pitchFamily="34" charset="0"/>
                          </a:rPr>
                          <m:t>12</m:t>
                        </m:r>
                      </m:den>
                    </m:f>
                  </m:oMath>
                </a14:m>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6 x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i="1">
                            <a:latin typeface="Cambria Math" panose="02040503050406030204" pitchFamily="18" charset="0"/>
                            <a:cs typeface="Arial" panose="020B0604020202020204" pitchFamily="34" charset="0"/>
                          </a:rPr>
                          <m:t>11</m:t>
                        </m:r>
                      </m:num>
                      <m:den>
                        <m:r>
                          <a:rPr lang="en-US" sz="2100" b="0" i="1" smtClean="0">
                            <a:latin typeface="Cambria Math" panose="02040503050406030204" pitchFamily="18" charset="0"/>
                            <a:cs typeface="Arial" panose="020B0604020202020204" pitchFamily="34" charset="0"/>
                          </a:rPr>
                          <m:t>15</m:t>
                        </m:r>
                      </m:den>
                    </m:f>
                  </m:oMath>
                </a14:m>
                <a:endParaRPr lang="en-US" sz="2100" dirty="0">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1079500" algn="l"/>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21 </a:t>
                </a:r>
                <a:r>
                  <a:rPr lang="en-US" sz="2100" dirty="0">
                    <a:latin typeface="Arial" panose="020B0604020202020204" pitchFamily="34" charset="0"/>
                    <a:cs typeface="Arial" panose="020B0604020202020204" pitchFamily="34" charset="0"/>
                  </a:rPr>
                  <a:t>x 36 </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14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32 </a:t>
                </a:r>
                <a:r>
                  <a:rPr lang="en-US" sz="2100" dirty="0">
                    <a:latin typeface="Arial" panose="020B0604020202020204" pitchFamily="34" charset="0"/>
                    <a:cs typeface="Arial" panose="020B0604020202020204" pitchFamily="34" charset="0"/>
                  </a:rPr>
                  <a:t>x 45 ÷</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36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1079500" algn="l"/>
                    <a:tab pos="2743200" algn="l"/>
                  </a:tabLst>
                </a:pPr>
                <a:r>
                  <a:rPr lang="en-US" sz="2100" dirty="0" smtClean="0">
                    <a:latin typeface="Arial" panose="020B0604020202020204" pitchFamily="34" charset="0"/>
                    <a:cs typeface="Arial" panose="020B0604020202020204" pitchFamily="34" charset="0"/>
                  </a:rPr>
                  <a:t>9 </a:t>
                </a:r>
                <a:r>
                  <a:rPr lang="en-US" sz="2100" dirty="0">
                    <a:latin typeface="Arial" panose="020B0604020202020204" pitchFamily="34" charset="0"/>
                    <a:cs typeface="Arial" panose="020B0604020202020204" pitchFamily="34" charset="0"/>
                  </a:rPr>
                  <a:t>x 24 ÷</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8</a:t>
                </a:r>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884910"/>
              </a:xfrm>
              <a:prstGeom prst="rect">
                <a:avLst/>
              </a:prstGeom>
              <a:blipFill rotWithShape="0">
                <a:blip r:embed="rId4"/>
                <a:stretch>
                  <a:fillRect l="-1159" t="-9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flipH="1">
                <a:off x="264141" y="5013176"/>
                <a:ext cx="5204539" cy="1525995"/>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Q2a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Write the question as a fraction multiplied by a fraction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dirty="0">
                            <a:solidFill>
                              <a:schemeClr val="tx1"/>
                            </a:solidFill>
                            <a:latin typeface="Arial" panose="020B0604020202020204" pitchFamily="34" charset="0"/>
                            <a:cs typeface="Arial" panose="020B0604020202020204" pitchFamily="34" charset="0"/>
                            <a:sym typeface="Wingdings" panose="05000000000000000000" pitchFamily="2" charset="2"/>
                          </a:rPr>
                          <m:t></m:t>
                        </m:r>
                      </m:num>
                      <m:den>
                        <m:r>
                          <m:rPr>
                            <m:nor/>
                          </m:rPr>
                          <a:rPr lang="en-US" sz="2000" dirty="0">
                            <a:solidFill>
                              <a:schemeClr val="tx1"/>
                            </a:solidFill>
                            <a:latin typeface="Arial" panose="020B0604020202020204" pitchFamily="34" charset="0"/>
                            <a:cs typeface="Arial" panose="020B0604020202020204" pitchFamily="34" charset="0"/>
                            <a:sym typeface="Wingdings" panose="05000000000000000000" pitchFamily="2" charset="2"/>
                          </a:rPr>
                          <m:t></m:t>
                        </m:r>
                      </m:den>
                    </m:f>
                  </m:oMath>
                </a14:m>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x </a:t>
                </a:r>
                <a14:m>
                  <m:oMath xmlns:m="http://schemas.openxmlformats.org/officeDocument/2006/math">
                    <m:f>
                      <m:fPr>
                        <m:ctrlPr>
                          <a:rPr lang="en-US" sz="2000" i="1">
                            <a:solidFill>
                              <a:schemeClr val="tx1"/>
                            </a:solidFill>
                            <a:latin typeface="Cambria Math" panose="02040503050406030204" pitchFamily="18" charset="0"/>
                            <a:cs typeface="Arial" panose="020B0604020202020204" pitchFamily="34" charset="0"/>
                          </a:rPr>
                        </m:ctrlPr>
                      </m:fPr>
                      <m:num>
                        <m:r>
                          <m:rPr>
                            <m:nor/>
                          </m:rPr>
                          <a:rPr lang="en-US" sz="2000" dirty="0">
                            <a:solidFill>
                              <a:schemeClr val="tx1"/>
                            </a:solidFill>
                            <a:latin typeface="Arial" panose="020B0604020202020204" pitchFamily="34" charset="0"/>
                            <a:cs typeface="Arial" panose="020B0604020202020204" pitchFamily="34" charset="0"/>
                            <a:sym typeface="Wingdings" panose="05000000000000000000" pitchFamily="2" charset="2"/>
                          </a:rPr>
                          <m:t></m:t>
                        </m:r>
                      </m:num>
                      <m:den>
                        <m:r>
                          <m:rPr>
                            <m:nor/>
                          </m:rPr>
                          <a:rPr lang="en-US" sz="2000" dirty="0">
                            <a:solidFill>
                              <a:schemeClr val="tx1"/>
                            </a:solidFill>
                            <a:latin typeface="Arial" panose="020B0604020202020204" pitchFamily="34" charset="0"/>
                            <a:cs typeface="Arial" panose="020B0604020202020204" pitchFamily="34" charset="0"/>
                            <a:sym typeface="Wingdings" panose="05000000000000000000" pitchFamily="2" charset="2"/>
                          </a:rPr>
                          <m:t></m:t>
                        </m:r>
                      </m:den>
                    </m:f>
                  </m:oMath>
                </a14:m>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Divide by common factors before multiplying, if you can.</a:t>
                </a:r>
              </a:p>
            </p:txBody>
          </p:sp>
        </mc:Choice>
        <mc:Fallback xmlns="">
          <p:sp>
            <p:nvSpPr>
              <p:cNvPr id="9" name="Rectangle 8"/>
              <p:cNvSpPr>
                <a:spLocks noRot="1" noChangeAspect="1" noMove="1" noResize="1" noEditPoints="1" noAdjustHandles="1" noChangeArrowheads="1" noChangeShapeType="1" noTextEdit="1"/>
              </p:cNvSpPr>
              <p:nvPr/>
            </p:nvSpPr>
            <p:spPr>
              <a:xfrm flipH="1">
                <a:off x="264141" y="5013176"/>
                <a:ext cx="5204539" cy="1525995"/>
              </a:xfrm>
              <a:prstGeom prst="rect">
                <a:avLst/>
              </a:prstGeom>
              <a:blipFill rotWithShape="0">
                <a:blip r:embed="rId5"/>
                <a:stretch>
                  <a:fillRect/>
                </a:stretch>
              </a:blipFill>
              <a:ln>
                <a:solidFill>
                  <a:schemeClr val="accent3">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0" name="Flowchart: Delay 9"/>
          <p:cNvSpPr/>
          <p:nvPr/>
        </p:nvSpPr>
        <p:spPr>
          <a:xfrm flipH="1">
            <a:off x="5215019" y="1225531"/>
            <a:ext cx="365093" cy="3715637"/>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24782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952492"/>
              </a:xfrm>
              <a:prstGeom prst="rect">
                <a:avLst/>
              </a:prstGeom>
            </p:spPr>
            <p:txBody>
              <a:bodyPr wrap="square">
                <a:spAutoFit/>
              </a:bodyPr>
              <a:lstStyle/>
              <a:p>
                <a:pPr marL="514350" indent="-514350">
                  <a:buClr>
                    <a:srgbClr val="C00000"/>
                  </a:buClr>
                  <a:buFont typeface="+mj-lt"/>
                  <a:buAutoNum type="arabicPeriod" startAt="4"/>
                  <a:tabLst>
                    <a:tab pos="1079500" algn="l"/>
                    <a:tab pos="2743200" algn="l"/>
                  </a:tabLst>
                </a:pPr>
                <a:r>
                  <a:rPr lang="en-US" sz="2550" dirty="0" smtClean="0">
                    <a:latin typeface="Arial" panose="020B0604020202020204" pitchFamily="34" charset="0"/>
                    <a:cs typeface="Arial" panose="020B0604020202020204" pitchFamily="34" charset="0"/>
                  </a:rPr>
                  <a:t>Tonia and </a:t>
                </a:r>
                <a:r>
                  <a:rPr lang="en-US" sz="2550" dirty="0" err="1">
                    <a:latin typeface="Arial" panose="020B0604020202020204" pitchFamily="34" charset="0"/>
                    <a:cs typeface="Arial" panose="020B0604020202020204" pitchFamily="34" charset="0"/>
                  </a:rPr>
                  <a:t>Trinny</a:t>
                </a:r>
                <a:r>
                  <a:rPr lang="en-US" sz="2550" dirty="0">
                    <a:latin typeface="Arial" panose="020B0604020202020204" pitchFamily="34" charset="0"/>
                    <a:cs typeface="Arial" panose="020B0604020202020204" pitchFamily="34" charset="0"/>
                  </a:rPr>
                  <a:t> are twins. Their friends give them identical cakes for their birthday. Tonia eats </a:t>
                </a:r>
                <a14:m>
                  <m:oMath xmlns:m="http://schemas.openxmlformats.org/officeDocument/2006/math">
                    <m:f>
                      <m:fPr>
                        <m:ctrlPr>
                          <a:rPr lang="en-US" sz="2550" i="1">
                            <a:latin typeface="Cambria Math" panose="02040503050406030204" pitchFamily="18" charset="0"/>
                            <a:cs typeface="Arial" panose="020B0604020202020204" pitchFamily="34" charset="0"/>
                          </a:rPr>
                        </m:ctrlPr>
                      </m:fPr>
                      <m:num>
                        <m:r>
                          <a:rPr lang="en-US" sz="2550" i="1">
                            <a:latin typeface="Cambria Math" panose="02040503050406030204" pitchFamily="18" charset="0"/>
                            <a:cs typeface="Arial" panose="020B0604020202020204" pitchFamily="34" charset="0"/>
                          </a:rPr>
                          <m:t>1</m:t>
                        </m:r>
                      </m:num>
                      <m:den>
                        <m:r>
                          <a:rPr lang="en-US" sz="2550" b="0" i="1" smtClean="0">
                            <a:latin typeface="Cambria Math" panose="02040503050406030204" pitchFamily="18" charset="0"/>
                            <a:cs typeface="Arial" panose="020B0604020202020204" pitchFamily="34" charset="0"/>
                          </a:rPr>
                          <m:t>8</m:t>
                        </m:r>
                      </m:den>
                    </m:f>
                  </m:oMath>
                </a14:m>
                <a:r>
                  <a:rPr lang="en-US" sz="2550" dirty="0">
                    <a:latin typeface="Arial" panose="020B0604020202020204" pitchFamily="34" charset="0"/>
                    <a:cs typeface="Arial" panose="020B0604020202020204" pitchFamily="34" charset="0"/>
                  </a:rPr>
                  <a:t> of her cake and </a:t>
                </a:r>
                <a:r>
                  <a:rPr lang="en-US" sz="2550" dirty="0" err="1">
                    <a:latin typeface="Arial" panose="020B0604020202020204" pitchFamily="34" charset="0"/>
                    <a:cs typeface="Arial" panose="020B0604020202020204" pitchFamily="34" charset="0"/>
                  </a:rPr>
                  <a:t>Trinny</a:t>
                </a:r>
                <a:r>
                  <a:rPr lang="en-US" sz="2550" dirty="0">
                    <a:latin typeface="Arial" panose="020B0604020202020204" pitchFamily="34" charset="0"/>
                    <a:cs typeface="Arial" panose="020B0604020202020204" pitchFamily="34" charset="0"/>
                  </a:rPr>
                  <a:t> eats </a:t>
                </a:r>
                <a14:m>
                  <m:oMath xmlns:m="http://schemas.openxmlformats.org/officeDocument/2006/math">
                    <m:f>
                      <m:fPr>
                        <m:ctrlPr>
                          <a:rPr lang="en-US" sz="2550" i="1">
                            <a:latin typeface="Cambria Math" panose="02040503050406030204" pitchFamily="18" charset="0"/>
                            <a:cs typeface="Arial" panose="020B0604020202020204" pitchFamily="34" charset="0"/>
                          </a:rPr>
                        </m:ctrlPr>
                      </m:fPr>
                      <m:num>
                        <m:r>
                          <a:rPr lang="en-US" sz="2550" i="1">
                            <a:latin typeface="Cambria Math" panose="02040503050406030204" pitchFamily="18" charset="0"/>
                            <a:cs typeface="Arial" panose="020B0604020202020204" pitchFamily="34" charset="0"/>
                          </a:rPr>
                          <m:t>1</m:t>
                        </m:r>
                      </m:num>
                      <m:den>
                        <m:r>
                          <a:rPr lang="en-US" sz="2550" b="0" i="1" smtClean="0">
                            <a:latin typeface="Cambria Math" panose="02040503050406030204" pitchFamily="18" charset="0"/>
                            <a:cs typeface="Arial" panose="020B0604020202020204" pitchFamily="34" charset="0"/>
                          </a:rPr>
                          <m:t>6</m:t>
                        </m:r>
                      </m:den>
                    </m:f>
                  </m:oMath>
                </a14:m>
                <a:r>
                  <a:rPr lang="en-US" sz="2550" dirty="0">
                    <a:latin typeface="Arial" panose="020B0604020202020204" pitchFamily="34" charset="0"/>
                    <a:cs typeface="Arial" panose="020B0604020202020204" pitchFamily="34" charset="0"/>
                  </a:rPr>
                  <a:t> of her </a:t>
                </a:r>
                <a:r>
                  <a:rPr lang="en-US" sz="2550" dirty="0" smtClean="0">
                    <a:latin typeface="Arial" panose="020B0604020202020204" pitchFamily="34" charset="0"/>
                    <a:cs typeface="Arial" panose="020B0604020202020204" pitchFamily="34" charset="0"/>
                  </a:rPr>
                  <a:t>cake.</a:t>
                </a:r>
                <a:br>
                  <a:rPr lang="en-US" sz="2550" dirty="0" smtClean="0">
                    <a:latin typeface="Arial" panose="020B0604020202020204" pitchFamily="34" charset="0"/>
                    <a:cs typeface="Arial" panose="020B0604020202020204" pitchFamily="34" charset="0"/>
                  </a:rPr>
                </a:br>
                <a:r>
                  <a:rPr lang="en-US" sz="2550" dirty="0" smtClean="0">
                    <a:latin typeface="Arial" panose="020B0604020202020204" pitchFamily="34" charset="0"/>
                    <a:cs typeface="Arial" panose="020B0604020202020204" pitchFamily="34" charset="0"/>
                  </a:rPr>
                  <a:t>How </a:t>
                </a:r>
                <a:r>
                  <a:rPr lang="en-US" sz="2550" dirty="0">
                    <a:latin typeface="Arial" panose="020B0604020202020204" pitchFamily="34" charset="0"/>
                    <a:cs typeface="Arial" panose="020B0604020202020204" pitchFamily="34" charset="0"/>
                  </a:rPr>
                  <a:t>much cake is left? Give your answer as a mixed number.</a:t>
                </a:r>
                <a:endParaRPr lang="en-US" sz="2550" dirty="0">
                  <a:solidFill>
                    <a:schemeClr val="tx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952492"/>
              </a:xfrm>
              <a:prstGeom prst="rect">
                <a:avLst/>
              </a:prstGeom>
              <a:blipFill rotWithShape="0">
                <a:blip r:embed="rId4"/>
                <a:stretch>
                  <a:fillRect l="-1738" t="-1387" b="-2773"/>
                </a:stretch>
              </a:blipFill>
            </p:spPr>
            <p:txBody>
              <a:bodyPr/>
              <a:lstStyle/>
              <a:p>
                <a:r>
                  <a:rPr lang="en-US">
                    <a:noFill/>
                  </a:rPr>
                  <a:t> </a:t>
                </a:r>
              </a:p>
            </p:txBody>
          </p:sp>
        </mc:Fallback>
      </mc:AlternateContent>
      <p:grpSp>
        <p:nvGrpSpPr>
          <p:cNvPr id="7" name="Group 6"/>
          <p:cNvGrpSpPr/>
          <p:nvPr/>
        </p:nvGrpSpPr>
        <p:grpSpPr>
          <a:xfrm>
            <a:off x="294180" y="5130578"/>
            <a:ext cx="5213924" cy="1394766"/>
            <a:chOff x="150164" y="6494199"/>
            <a:chExt cx="5213924" cy="1394766"/>
          </a:xfrm>
        </p:grpSpPr>
        <mc:AlternateContent xmlns:mc="http://schemas.openxmlformats.org/markup-compatibility/2006" xmlns:a14="http://schemas.microsoft.com/office/drawing/2010/main">
          <mc:Choice Requires="a14">
            <p:sp>
              <p:nvSpPr>
                <p:cNvPr id="8" name="Rectangle 7"/>
                <p:cNvSpPr/>
                <p:nvPr/>
              </p:nvSpPr>
              <p:spPr>
                <a:xfrm flipH="1">
                  <a:off x="150164" y="6673055"/>
                  <a:ext cx="5213924" cy="1215910"/>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The reciprocal of the number </a:t>
                  </a:r>
                  <a:r>
                    <a:rPr lang="en-US" sz="2400" i="1" dirty="0">
                      <a:solidFill>
                        <a:schemeClr val="tx1"/>
                      </a:solidFill>
                      <a:latin typeface="Arial" panose="020B0604020202020204" pitchFamily="34" charset="0"/>
                      <a:cs typeface="Arial" panose="020B0604020202020204" pitchFamily="34" charset="0"/>
                    </a:rPr>
                    <a:t>n</a:t>
                  </a:r>
                  <a:r>
                    <a:rPr lang="en-US" sz="2400" dirty="0">
                      <a:solidFill>
                        <a:schemeClr val="tx1"/>
                      </a:solidFill>
                      <a:latin typeface="Arial" panose="020B0604020202020204" pitchFamily="34" charset="0"/>
                      <a:cs typeface="Arial" panose="020B0604020202020204" pitchFamily="34" charset="0"/>
                    </a:rPr>
                    <a:t> is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rPr>
                            <m:t>1</m:t>
                          </m:r>
                        </m:num>
                        <m:den>
                          <m:r>
                            <a:rPr lang="en-US" sz="2400" b="0" i="1" smtClean="0">
                              <a:solidFill>
                                <a:schemeClr val="tx1"/>
                              </a:solidFill>
                              <a:latin typeface="Cambria Math" panose="02040503050406030204" pitchFamily="18" charset="0"/>
                              <a:cs typeface="Arial" panose="020B0604020202020204" pitchFamily="34" charset="0"/>
                            </a:rPr>
                            <m:t>𝑛</m:t>
                          </m:r>
                        </m:den>
                      </m:f>
                    </m:oMath>
                  </a14:m>
                  <a:r>
                    <a:rPr lang="en-US" sz="2400" dirty="0">
                      <a:solidFill>
                        <a:schemeClr val="tx1"/>
                      </a:solidFill>
                      <a:latin typeface="Arial" panose="020B0604020202020204" pitchFamily="34" charset="0"/>
                      <a:cs typeface="Arial" panose="020B0604020202020204" pitchFamily="34" charset="0"/>
                    </a:rPr>
                    <a:t>. You can also write this as </a:t>
                  </a:r>
                  <a:r>
                    <a:rPr lang="en-US" sz="2400" dirty="0" smtClean="0">
                      <a:solidFill>
                        <a:schemeClr val="tx1"/>
                      </a:solidFill>
                      <a:latin typeface="Arial" panose="020B0604020202020204" pitchFamily="34" charset="0"/>
                      <a:cs typeface="Arial" panose="020B0604020202020204" pitchFamily="34" charset="0"/>
                    </a:rPr>
                    <a:t>n</a:t>
                  </a:r>
                  <a:r>
                    <a:rPr lang="en-US" sz="2400" baseline="30000" dirty="0" smtClean="0">
                      <a:solidFill>
                        <a:schemeClr val="tx1"/>
                      </a:solidFill>
                      <a:latin typeface="Arial" panose="020B0604020202020204" pitchFamily="34" charset="0"/>
                      <a:cs typeface="Arial" panose="020B0604020202020204" pitchFamily="34" charset="0"/>
                    </a:rPr>
                    <a:t>-1</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flipH="1">
                  <a:off x="150164" y="6673055"/>
                  <a:ext cx="5213924" cy="1215910"/>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1</a:t>
              </a:r>
              <a:endParaRPr lang="en-US" sz="2400" b="1" dirty="0">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24422520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773534"/>
              </a:xfrm>
              <a:prstGeom prst="rect">
                <a:avLst/>
              </a:prstGeom>
            </p:spPr>
            <p:txBody>
              <a:bodyPr wrap="square">
                <a:spAutoFit/>
              </a:bodyPr>
              <a:lstStyle/>
              <a:p>
                <a:pPr marL="514350" indent="-514350">
                  <a:buClr>
                    <a:srgbClr val="C00000"/>
                  </a:buClr>
                  <a:buFont typeface="+mj-lt"/>
                  <a:buAutoNum type="arabicPeriod" startAt="5"/>
                  <a:tabLst>
                    <a:tab pos="1079500" algn="l"/>
                    <a:tab pos="2743200" algn="l"/>
                  </a:tabLst>
                </a:pPr>
                <a:r>
                  <a:rPr lang="en-US" sz="2280" dirty="0" smtClean="0">
                    <a:latin typeface="Arial" panose="020B0604020202020204" pitchFamily="34" charset="0"/>
                    <a:cs typeface="Arial" panose="020B0604020202020204" pitchFamily="34" charset="0"/>
                  </a:rPr>
                  <a:t>Find the reciprocal of each number.</a:t>
                </a:r>
              </a:p>
              <a:p>
                <a:pPr marL="971550" lvl="1" indent="-514350">
                  <a:buClr>
                    <a:srgbClr val="C00000"/>
                  </a:buClr>
                  <a:buFont typeface="+mj-lt"/>
                  <a:buAutoNum type="alphaLcPeriod"/>
                  <a:tabLst>
                    <a:tab pos="1543050" algn="l"/>
                    <a:tab pos="2971800" algn="l"/>
                    <a:tab pos="4057650" algn="l"/>
                  </a:tabLst>
                </a:pPr>
                <a:r>
                  <a:rPr lang="en-US" sz="2280" dirty="0" smtClean="0">
                    <a:latin typeface="Arial" panose="020B0604020202020204" pitchFamily="34" charset="0"/>
                    <a:cs typeface="Arial" panose="020B0604020202020204" pitchFamily="34" charset="0"/>
                  </a:rPr>
                  <a:t>8 	</a:t>
                </a:r>
                <a:r>
                  <a:rPr lang="en-US" sz="2280" dirty="0" smtClean="0">
                    <a:solidFill>
                      <a:srgbClr val="C00000"/>
                    </a:solidFill>
                    <a:latin typeface="Arial" panose="020B0604020202020204" pitchFamily="34" charset="0"/>
                    <a:cs typeface="Arial" panose="020B0604020202020204" pitchFamily="34" charset="0"/>
                  </a:rPr>
                  <a:t>b.</a:t>
                </a:r>
                <a:r>
                  <a:rPr lang="en-US" sz="2280" dirty="0" smtClean="0">
                    <a:latin typeface="Arial" panose="020B0604020202020204" pitchFamily="34" charset="0"/>
                    <a:cs typeface="Arial" panose="020B0604020202020204" pitchFamily="34" charset="0"/>
                  </a:rPr>
                  <a:t>  0.145	</a:t>
                </a:r>
                <a:r>
                  <a:rPr lang="en-US" sz="2280" dirty="0" smtClean="0">
                    <a:solidFill>
                      <a:srgbClr val="C00000"/>
                    </a:solidFill>
                    <a:latin typeface="Arial" panose="020B0604020202020204" pitchFamily="34" charset="0"/>
                    <a:cs typeface="Arial" panose="020B0604020202020204" pitchFamily="34" charset="0"/>
                  </a:rPr>
                  <a:t>c.</a:t>
                </a:r>
                <a:r>
                  <a:rPr lang="en-US" sz="2280" dirty="0" smtClean="0">
                    <a:latin typeface="Arial" panose="020B0604020202020204" pitchFamily="34" charset="0"/>
                    <a:cs typeface="Arial" panose="020B0604020202020204" pitchFamily="34" charset="0"/>
                  </a:rPr>
                  <a:t> 4.8	</a:t>
                </a:r>
                <a:r>
                  <a:rPr lang="en-US" sz="2280" dirty="0" smtClean="0">
                    <a:solidFill>
                      <a:srgbClr val="C00000"/>
                    </a:solidFill>
                    <a:latin typeface="Arial" panose="020B0604020202020204" pitchFamily="34" charset="0"/>
                    <a:cs typeface="Arial" panose="020B0604020202020204" pitchFamily="34" charset="0"/>
                  </a:rPr>
                  <a:t>d.</a:t>
                </a:r>
                <a:r>
                  <a:rPr lang="en-US" sz="228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num>
                      <m:den>
                        <m:r>
                          <a:rPr lang="en-US" sz="2400" i="1">
                            <a:latin typeface="Cambria Math" panose="02040503050406030204" pitchFamily="18" charset="0"/>
                            <a:cs typeface="Arial" panose="020B0604020202020204" pitchFamily="34" charset="0"/>
                          </a:rPr>
                          <m:t>3</m:t>
                        </m:r>
                      </m:den>
                    </m:f>
                  </m:oMath>
                </a14:m>
                <a:endParaRPr lang="en-US" sz="2280" dirty="0" smtClean="0">
                  <a:latin typeface="Arial" panose="020B0604020202020204" pitchFamily="34" charset="0"/>
                  <a:cs typeface="Arial" panose="020B0604020202020204" pitchFamily="34" charset="0"/>
                </a:endParaRPr>
              </a:p>
              <a:p>
                <a:pPr lvl="1">
                  <a:buClr>
                    <a:srgbClr val="C00000"/>
                  </a:buClr>
                  <a:tabLst>
                    <a:tab pos="1079500" algn="l"/>
                    <a:tab pos="2743200" algn="l"/>
                  </a:tabLst>
                </a:pPr>
                <a:r>
                  <a:rPr lang="en-US" sz="2280" dirty="0" smtClean="0">
                    <a:latin typeface="Arial" panose="020B0604020202020204" pitchFamily="34" charset="0"/>
                    <a:cs typeface="Arial" panose="020B0604020202020204" pitchFamily="34" charset="0"/>
                  </a:rPr>
                  <a:t>Use </a:t>
                </a:r>
                <a:r>
                  <a:rPr lang="en-US" sz="2280" dirty="0">
                    <a:latin typeface="Arial" panose="020B0604020202020204" pitchFamily="34" charset="0"/>
                    <a:cs typeface="Arial" panose="020B0604020202020204" pitchFamily="34" charset="0"/>
                  </a:rPr>
                  <a:t>a calculator to check your </a:t>
                </a:r>
                <a:r>
                  <a:rPr lang="en-US" sz="2280" dirty="0" smtClean="0">
                    <a:latin typeface="Arial" panose="020B0604020202020204" pitchFamily="34" charset="0"/>
                    <a:cs typeface="Arial" panose="020B0604020202020204" pitchFamily="34" charset="0"/>
                  </a:rPr>
                  <a:t>answers.</a:t>
                </a:r>
              </a:p>
              <a:p>
                <a:pPr lvl="1">
                  <a:buClr>
                    <a:srgbClr val="C00000"/>
                  </a:buClr>
                  <a:tabLst>
                    <a:tab pos="1079500" algn="l"/>
                    <a:tab pos="2743200" algn="l"/>
                  </a:tabLst>
                </a:pPr>
                <a:r>
                  <a:rPr lang="en-US" sz="2280" b="1" dirty="0" smtClean="0">
                    <a:solidFill>
                      <a:srgbClr val="FF0000"/>
                    </a:solidFill>
                    <a:latin typeface="Arial" panose="020B0604020202020204" pitchFamily="34" charset="0"/>
                    <a:cs typeface="Arial" panose="020B0604020202020204" pitchFamily="34" charset="0"/>
                  </a:rPr>
                  <a:t>Reflect</a:t>
                </a:r>
                <a:r>
                  <a:rPr lang="en-US" sz="2280" dirty="0" smtClean="0">
                    <a:latin typeface="Arial" panose="020B0604020202020204" pitchFamily="34" charset="0"/>
                    <a:cs typeface="Arial" panose="020B0604020202020204" pitchFamily="34" charset="0"/>
                  </a:rPr>
                  <a:t> What method did you use to work out the reciprocals of the decimal numbers?</a:t>
                </a:r>
                <a:br>
                  <a:rPr lang="en-US" sz="2280" dirty="0" smtClean="0">
                    <a:latin typeface="Arial" panose="020B0604020202020204" pitchFamily="34" charset="0"/>
                    <a:cs typeface="Arial" panose="020B0604020202020204" pitchFamily="34" charset="0"/>
                  </a:rPr>
                </a:br>
                <a:r>
                  <a:rPr lang="en-US" sz="2280" b="1" dirty="0" smtClean="0">
                    <a:solidFill>
                      <a:srgbClr val="FF0000"/>
                    </a:solidFill>
                    <a:latin typeface="Arial" panose="020B0604020202020204" pitchFamily="34" charset="0"/>
                    <a:cs typeface="Arial" panose="020B0604020202020204" pitchFamily="34" charset="0"/>
                  </a:rPr>
                  <a:t>Discussion </a:t>
                </a:r>
                <a:r>
                  <a:rPr lang="en-US" sz="2280" dirty="0">
                    <a:latin typeface="Arial" panose="020B0604020202020204" pitchFamily="34" charset="0"/>
                    <a:cs typeface="Arial" panose="020B0604020202020204" pitchFamily="34" charset="0"/>
                  </a:rPr>
                  <a:t>What happens when you multiply a number by its reciprocal?</a:t>
                </a:r>
                <a:endParaRPr lang="en-US" sz="2280" dirty="0">
                  <a:solidFill>
                    <a:schemeClr val="tx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773534"/>
              </a:xfrm>
              <a:prstGeom prst="rect">
                <a:avLst/>
              </a:prstGeom>
              <a:blipFill rotWithShape="0">
                <a:blip r:embed="rId4"/>
                <a:stretch>
                  <a:fillRect l="-1390" t="-1292" r="-1390" b="-2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flipH="1">
                <a:off x="223753" y="4923962"/>
                <a:ext cx="5204539" cy="164820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80" b="1" dirty="0" smtClean="0">
                    <a:solidFill>
                      <a:srgbClr val="C00000"/>
                    </a:solidFill>
                    <a:latin typeface="Arial" panose="020B0604020202020204" pitchFamily="34" charset="0"/>
                    <a:cs typeface="Arial" panose="020B0604020202020204" pitchFamily="34" charset="0"/>
                  </a:rPr>
                  <a:t>Q5d </a:t>
                </a:r>
                <a:r>
                  <a:rPr lang="en-US" sz="2280" b="1" dirty="0">
                    <a:solidFill>
                      <a:srgbClr val="C00000"/>
                    </a:solidFill>
                    <a:latin typeface="Arial" panose="020B0604020202020204" pitchFamily="34" charset="0"/>
                    <a:cs typeface="Arial" panose="020B0604020202020204" pitchFamily="34" charset="0"/>
                  </a:rPr>
                  <a:t>hint</a:t>
                </a:r>
                <a:r>
                  <a:rPr lang="en-US" sz="2280" dirty="0">
                    <a:solidFill>
                      <a:schemeClr val="tx1"/>
                    </a:solidFill>
                    <a:latin typeface="Arial" panose="020B0604020202020204" pitchFamily="34" charset="0"/>
                    <a:cs typeface="Arial" panose="020B0604020202020204" pitchFamily="34" charset="0"/>
                  </a:rPr>
                  <a:t> - To find the reciprocal of a fraction, swap the numerator and the denominator.</a:t>
                </a:r>
              </a:p>
              <a:p>
                <a:r>
                  <a:rPr lang="en-US" sz="2280" dirty="0">
                    <a:solidFill>
                      <a:schemeClr val="tx1"/>
                    </a:solidFill>
                    <a:latin typeface="Arial" panose="020B0604020202020204" pitchFamily="34" charset="0"/>
                    <a:cs typeface="Arial" panose="020B0604020202020204" pitchFamily="34" charset="0"/>
                  </a:rPr>
                  <a:t>For example, the reciprocal of</a:t>
                </a:r>
                <a:r>
                  <a:rPr lang="en-US" sz="228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280" i="1">
                            <a:solidFill>
                              <a:schemeClr val="tx1"/>
                            </a:solidFill>
                            <a:latin typeface="Cambria Math" panose="02040503050406030204" pitchFamily="18" charset="0"/>
                            <a:cs typeface="Arial" panose="020B0604020202020204" pitchFamily="34" charset="0"/>
                          </a:rPr>
                        </m:ctrlPr>
                      </m:fPr>
                      <m:num>
                        <m:r>
                          <a:rPr lang="en-US" sz="2280" b="0" i="1" smtClean="0">
                            <a:solidFill>
                              <a:schemeClr val="tx1"/>
                            </a:solidFill>
                            <a:latin typeface="Cambria Math" panose="02040503050406030204" pitchFamily="18" charset="0"/>
                            <a:cs typeface="Arial" panose="020B0604020202020204" pitchFamily="34" charset="0"/>
                          </a:rPr>
                          <m:t>3</m:t>
                        </m:r>
                      </m:num>
                      <m:den>
                        <m:r>
                          <a:rPr lang="en-US" sz="2280" b="0" i="1" smtClean="0">
                            <a:solidFill>
                              <a:schemeClr val="tx1"/>
                            </a:solidFill>
                            <a:latin typeface="Cambria Math" panose="02040503050406030204" pitchFamily="18" charset="0"/>
                            <a:cs typeface="Arial" panose="020B0604020202020204" pitchFamily="34" charset="0"/>
                          </a:rPr>
                          <m:t>4</m:t>
                        </m:r>
                      </m:den>
                    </m:f>
                  </m:oMath>
                </a14:m>
                <a:r>
                  <a:rPr lang="en-US" sz="2280" dirty="0">
                    <a:solidFill>
                      <a:schemeClr val="tx1"/>
                    </a:solidFill>
                    <a:latin typeface="Arial" panose="020B0604020202020204" pitchFamily="34" charset="0"/>
                    <a:cs typeface="Arial" panose="020B0604020202020204" pitchFamily="34" charset="0"/>
                  </a:rPr>
                  <a:t> </a:t>
                </a:r>
                <a:r>
                  <a:rPr lang="en-US" sz="2280" dirty="0" smtClean="0">
                    <a:solidFill>
                      <a:schemeClr val="tx1"/>
                    </a:solidFill>
                    <a:latin typeface="Arial" panose="020B0604020202020204" pitchFamily="34" charset="0"/>
                    <a:cs typeface="Arial" panose="020B0604020202020204" pitchFamily="34" charset="0"/>
                  </a:rPr>
                  <a:t>is </a:t>
                </a:r>
                <a14:m>
                  <m:oMath xmlns:m="http://schemas.openxmlformats.org/officeDocument/2006/math">
                    <m:f>
                      <m:fPr>
                        <m:ctrlPr>
                          <a:rPr lang="en-US" sz="2280" i="1" smtClean="0">
                            <a:solidFill>
                              <a:schemeClr val="tx1"/>
                            </a:solidFill>
                            <a:latin typeface="Cambria Math" panose="02040503050406030204" pitchFamily="18" charset="0"/>
                            <a:cs typeface="Arial" panose="020B0604020202020204" pitchFamily="34" charset="0"/>
                          </a:rPr>
                        </m:ctrlPr>
                      </m:fPr>
                      <m:num>
                        <m:r>
                          <a:rPr lang="en-US" sz="2280" b="0" i="1" smtClean="0">
                            <a:solidFill>
                              <a:schemeClr val="tx1"/>
                            </a:solidFill>
                            <a:latin typeface="Cambria Math" panose="02040503050406030204" pitchFamily="18" charset="0"/>
                            <a:cs typeface="Arial" panose="020B0604020202020204" pitchFamily="34" charset="0"/>
                          </a:rPr>
                          <m:t>4</m:t>
                        </m:r>
                      </m:num>
                      <m:den>
                        <m:r>
                          <a:rPr lang="en-US" sz="2280" i="1">
                            <a:solidFill>
                              <a:schemeClr val="tx1"/>
                            </a:solidFill>
                            <a:latin typeface="Cambria Math" panose="02040503050406030204" pitchFamily="18" charset="0"/>
                            <a:cs typeface="Arial" panose="020B0604020202020204" pitchFamily="34" charset="0"/>
                          </a:rPr>
                          <m:t>3</m:t>
                        </m:r>
                      </m:den>
                    </m:f>
                  </m:oMath>
                </a14:m>
                <a:r>
                  <a:rPr lang="en-US" sz="2280" dirty="0">
                    <a:solidFill>
                      <a:schemeClr val="tx1"/>
                    </a:solidFill>
                    <a:latin typeface="Arial" panose="020B060402020202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flipH="1">
                <a:off x="223753" y="4923962"/>
                <a:ext cx="5204539" cy="1648208"/>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94106135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2097241"/>
              </a:xfrm>
              <a:prstGeom prst="rect">
                <a:avLst/>
              </a:prstGeom>
            </p:spPr>
            <p:txBody>
              <a:bodyPr wrap="square">
                <a:spAutoFit/>
              </a:bodyPr>
              <a:lstStyle/>
              <a:p>
                <a:pPr marL="457200" indent="-457200">
                  <a:buClr>
                    <a:srgbClr val="C00000"/>
                  </a:buClr>
                  <a:buFont typeface="+mj-lt"/>
                  <a:buAutoNum type="arabicPeriod" startAt="6"/>
                  <a:tabLst>
                    <a:tab pos="1079500" algn="l"/>
                    <a:tab pos="2743200" algn="l"/>
                  </a:tabLst>
                </a:pPr>
                <a:r>
                  <a:rPr lang="en-US" sz="2400" dirty="0" smtClean="0">
                    <a:latin typeface="Arial" panose="020B0604020202020204" pitchFamily="34" charset="0"/>
                    <a:cs typeface="Arial" panose="020B0604020202020204" pitchFamily="34" charset="0"/>
                  </a:rPr>
                  <a:t>Find the reciprocal </a:t>
                </a:r>
                <a:r>
                  <a:rPr lang="en-US" sz="2400" dirty="0">
                    <a:latin typeface="Arial" panose="020B0604020202020204" pitchFamily="34" charset="0"/>
                    <a:cs typeface="Arial" panose="020B0604020202020204" pitchFamily="34" charset="0"/>
                  </a:rPr>
                  <a:t>of</a:t>
                </a:r>
              </a:p>
              <a:p>
                <a:pPr marL="971550" lvl="1" indent="-514350">
                  <a:buClr>
                    <a:srgbClr val="C00000"/>
                  </a:buClr>
                  <a:buFont typeface="+mj-lt"/>
                  <a:buAutoNum type="alphaLcPeriod"/>
                  <a:tabLst>
                    <a:tab pos="1600200" algn="l"/>
                    <a:tab pos="257175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2</m:t>
                        </m:r>
                      </m:den>
                    </m:f>
                  </m:oMath>
                </a14:m>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0">
                            <a:latin typeface="Cambria Math" panose="02040503050406030204" pitchFamily="18" charset="0"/>
                            <a:cs typeface="Arial" panose="020B0604020202020204" pitchFamily="34" charset="0"/>
                          </a:rPr>
                          <m:t>2</m:t>
                        </m:r>
                      </m:num>
                      <m:den>
                        <m:r>
                          <a:rPr lang="en-US" sz="2400" b="0" i="0" smtClean="0">
                            <a:latin typeface="Cambria Math" panose="02040503050406030204" pitchFamily="18" charset="0"/>
                            <a:cs typeface="Arial" panose="020B0604020202020204" pitchFamily="34" charset="0"/>
                          </a:rPr>
                          <m:t>5</m:t>
                        </m:r>
                      </m:den>
                    </m:f>
                  </m:oMath>
                </a14:m>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15</m:t>
                        </m:r>
                      </m:num>
                      <m:den>
                        <m:r>
                          <a:rPr lang="en-US" sz="2400" b="0" i="0" smtClean="0">
                            <a:latin typeface="Cambria Math" panose="02040503050406030204" pitchFamily="18" charset="0"/>
                            <a:cs typeface="Arial" panose="020B0604020202020204" pitchFamily="34" charset="0"/>
                          </a:rPr>
                          <m:t>4</m:t>
                        </m:r>
                      </m:den>
                    </m:f>
                  </m:oMath>
                </a14:m>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a:t>
                </a:r>
                <a14:m>
                  <m:oMath xmlns:m="http://schemas.openxmlformats.org/officeDocument/2006/math">
                    <m:r>
                      <a:rPr lang="en-US" sz="2400" b="0" i="0" smtClean="0">
                        <a:latin typeface="Cambria Math" panose="02040503050406030204" pitchFamily="18" charset="0"/>
                        <a:cs typeface="Arial" panose="020B0604020202020204" pitchFamily="34" charset="0"/>
                      </a:rPr>
                      <m:t>5</m:t>
                    </m:r>
                    <m:f>
                      <m:fPr>
                        <m:ctrlPr>
                          <a:rPr lang="en-US" sz="2400" i="1">
                            <a:latin typeface="Cambria Math" panose="02040503050406030204" pitchFamily="18" charset="0"/>
                            <a:cs typeface="Arial" panose="020B0604020202020204" pitchFamily="34" charset="0"/>
                          </a:rPr>
                        </m:ctrlPr>
                      </m:fPr>
                      <m:num>
                        <m:r>
                          <a:rPr lang="en-US" sz="2400" i="0">
                            <a:latin typeface="Cambria Math" panose="02040503050406030204" pitchFamily="18" charset="0"/>
                            <a:cs typeface="Arial" panose="020B0604020202020204" pitchFamily="34" charset="0"/>
                          </a:rPr>
                          <m:t>2</m:t>
                        </m:r>
                      </m:num>
                      <m:den>
                        <m:r>
                          <a:rPr lang="en-US" sz="2400" i="0">
                            <a:latin typeface="Cambria Math" panose="02040503050406030204" pitchFamily="18" charset="0"/>
                            <a:cs typeface="Arial" panose="020B0604020202020204" pitchFamily="34" charset="0"/>
                          </a:rPr>
                          <m:t>3</m:t>
                        </m:r>
                      </m:den>
                    </m:f>
                  </m:oMath>
                </a14:m>
                <a:endParaRPr lang="en-US" sz="2400" b="1" dirty="0" smtClean="0">
                  <a:solidFill>
                    <a:srgbClr val="C00000"/>
                  </a:solidFill>
                  <a:latin typeface="Arial" panose="020B0604020202020204" pitchFamily="34" charset="0"/>
                  <a:cs typeface="Arial" panose="020B0604020202020204" pitchFamily="34" charset="0"/>
                </a:endParaRPr>
              </a:p>
              <a:p>
                <a:pPr lvl="1">
                  <a:buClr>
                    <a:srgbClr val="C00000"/>
                  </a:buClr>
                  <a:tabLst>
                    <a:tab pos="1079500" algn="l"/>
                    <a:tab pos="2743200" algn="l"/>
                  </a:tabLst>
                </a:pPr>
                <a:r>
                  <a:rPr lang="en-US" sz="2400" b="1" dirty="0" smtClean="0">
                    <a:solidFill>
                      <a:srgbClr val="C00000"/>
                    </a:solidFill>
                    <a:latin typeface="Arial" panose="020B0604020202020204" pitchFamily="34" charset="0"/>
                    <a:cs typeface="Arial" panose="020B0604020202020204" pitchFamily="34" charset="0"/>
                  </a:rPr>
                  <a:t>Discussion </a:t>
                </a:r>
                <a:r>
                  <a:rPr lang="en-US" sz="2400" dirty="0" smtClean="0">
                    <a:latin typeface="Arial" panose="020B0604020202020204" pitchFamily="34" charset="0"/>
                    <a:cs typeface="Arial" panose="020B0604020202020204" pitchFamily="34" charset="0"/>
                  </a:rPr>
                  <a:t>Is it possible to find the reciprocal of zero? Explain your answer.</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2097241"/>
              </a:xfrm>
              <a:prstGeom prst="rect">
                <a:avLst/>
              </a:prstGeom>
              <a:blipFill rotWithShape="0">
                <a:blip r:embed="rId4"/>
                <a:stretch>
                  <a:fillRect l="-1506" t="-2035" b="-5814"/>
                </a:stretch>
              </a:blipFill>
            </p:spPr>
            <p:txBody>
              <a:bodyPr/>
              <a:lstStyle/>
              <a:p>
                <a:r>
                  <a:rPr lang="en-US">
                    <a:noFill/>
                  </a:rPr>
                  <a:t> </a:t>
                </a:r>
              </a:p>
            </p:txBody>
          </p:sp>
        </mc:Fallback>
      </mc:AlternateContent>
      <p:sp>
        <p:nvSpPr>
          <p:cNvPr id="10" name="Rectangle 9"/>
          <p:cNvSpPr/>
          <p:nvPr/>
        </p:nvSpPr>
        <p:spPr>
          <a:xfrm flipH="1">
            <a:off x="251520" y="3434297"/>
            <a:ext cx="520453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Q6d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To find the reciprocal of a mixed number, first convert it into an improper fraction.</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8" name="Group 7"/>
          <p:cNvGrpSpPr/>
          <p:nvPr/>
        </p:nvGrpSpPr>
        <p:grpSpPr>
          <a:xfrm>
            <a:off x="294180" y="4915327"/>
            <a:ext cx="5161879" cy="1610017"/>
            <a:chOff x="150164" y="6494199"/>
            <a:chExt cx="5161879" cy="1610017"/>
          </a:xfrm>
        </p:grpSpPr>
        <p:sp>
          <p:nvSpPr>
            <p:cNvPr id="9" name="Rectangle 8"/>
            <p:cNvSpPr/>
            <p:nvPr/>
          </p:nvSpPr>
          <p:spPr>
            <a:xfrm flipH="1">
              <a:off x="150164" y="6673055"/>
              <a:ext cx="5161879"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It is often easier to write mixed numbers as improper fractions before doing a calculation.</a:t>
              </a: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2</a:t>
              </a:r>
              <a:endParaRPr lang="en-US"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6121441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01195"/>
              </a:xfrm>
              <a:prstGeom prst="rect">
                <a:avLst/>
              </a:prstGeom>
            </p:spPr>
            <p:txBody>
              <a:bodyPr wrap="square">
                <a:spAutoFit/>
              </a:bodyPr>
              <a:lstStyle/>
              <a:p>
                <a:pPr marL="457200" indent="-457200">
                  <a:buClr>
                    <a:srgbClr val="C00000"/>
                  </a:buClr>
                  <a:buFont typeface="+mj-lt"/>
                  <a:buAutoNum type="arabicPeriod" startAt="7"/>
                  <a:tabLst>
                    <a:tab pos="1079500" algn="l"/>
                    <a:tab pos="2743200" algn="l"/>
                  </a:tabLst>
                </a:pPr>
                <a:r>
                  <a:rPr lang="en-US" sz="2400" dirty="0" smtClean="0">
                    <a:latin typeface="Arial" panose="020B0604020202020204" pitchFamily="34" charset="0"/>
                    <a:cs typeface="Arial" panose="020B0604020202020204" pitchFamily="34" charset="0"/>
                  </a:rPr>
                  <a:t>Giving your answer as a mixed number where appropriate, workout</a:t>
                </a:r>
              </a:p>
              <a:p>
                <a:pPr marL="914400" lvl="1" indent="-457200">
                  <a:buClr>
                    <a:srgbClr val="C00000"/>
                  </a:buClr>
                  <a:buFont typeface="+mj-lt"/>
                  <a:buAutoNum type="alphaLcPeriod"/>
                  <a:tabLst>
                    <a:tab pos="1079500" algn="l"/>
                    <a:tab pos="2743200" algn="l"/>
                  </a:tabLst>
                </a:pPr>
                <a:r>
                  <a:rPr lang="en-US" sz="2400" dirty="0" smtClean="0">
                    <a:latin typeface="Arial" panose="020B0604020202020204" pitchFamily="34" charset="0"/>
                    <a:cs typeface="Arial" panose="020B0604020202020204" pitchFamily="34" charset="0"/>
                  </a:rPr>
                  <a:t>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4</m:t>
                        </m:r>
                      </m:den>
                    </m:f>
                  </m:oMath>
                </a14:m>
                <a:r>
                  <a:rPr lang="en-US" sz="2400" dirty="0" smtClean="0"/>
                  <a:t> x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6</m:t>
                        </m:r>
                      </m:den>
                    </m:f>
                  </m:oMath>
                </a14:m>
                <a:r>
                  <a:rPr lang="en-US" sz="2400" dirty="0" smtClean="0"/>
                  <a:t>	</a:t>
                </a:r>
                <a:r>
                  <a:rPr lang="en-US" sz="2400" dirty="0" smtClean="0">
                    <a:solidFill>
                      <a:srgbClr val="C00000"/>
                    </a:solidFill>
                  </a:rPr>
                  <a:t>b.</a:t>
                </a:r>
                <a:r>
                  <a:rPr lang="en-US" sz="2400" dirty="0" smtClean="0"/>
                  <a:t>  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num>
                      <m:den>
                        <m:r>
                          <a:rPr lang="en-US" sz="2400" b="0" i="1" smtClean="0">
                            <a:latin typeface="Cambria Math" panose="02040503050406030204" pitchFamily="18" charset="0"/>
                            <a:cs typeface="Arial" panose="020B0604020202020204" pitchFamily="34" charset="0"/>
                          </a:rPr>
                          <m:t>5</m:t>
                        </m:r>
                      </m:den>
                    </m:f>
                  </m:oMath>
                </a14:m>
                <a:r>
                  <a:rPr lang="en-US" sz="2400" dirty="0" smtClean="0"/>
                  <a:t> x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num>
                      <m:den>
                        <m:r>
                          <a:rPr lang="en-US" sz="2400" i="1">
                            <a:latin typeface="Cambria Math" panose="02040503050406030204" pitchFamily="18" charset="0"/>
                            <a:cs typeface="Arial" panose="020B0604020202020204" pitchFamily="34" charset="0"/>
                          </a:rPr>
                          <m:t>3</m:t>
                        </m:r>
                      </m:den>
                    </m:f>
                  </m:oMath>
                </a14:m>
                <a:r>
                  <a:rPr lang="en-US" sz="2400" dirty="0" smtClean="0"/>
                  <a:t> </a:t>
                </a:r>
              </a:p>
              <a:p>
                <a:pPr marL="914400" lvl="1" indent="-457200">
                  <a:buClr>
                    <a:srgbClr val="C00000"/>
                  </a:buClr>
                  <a:buFont typeface="+mj-lt"/>
                  <a:buAutoNum type="alphaLcPeriod" startAt="3"/>
                  <a:tabLst>
                    <a:tab pos="1079500" algn="l"/>
                    <a:tab pos="2743200" algn="l"/>
                  </a:tabLst>
                </a:pPr>
                <a:r>
                  <a:rPr lang="en-US" sz="2400" dirty="0" smtClean="0"/>
                  <a:t>3</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3</m:t>
                        </m:r>
                      </m:num>
                      <m:den>
                        <m:r>
                          <a:rPr lang="en-US" sz="2400" b="0" i="1" smtClean="0">
                            <a:latin typeface="Cambria Math" panose="02040503050406030204" pitchFamily="18" charset="0"/>
                            <a:cs typeface="Arial" panose="020B0604020202020204" pitchFamily="34" charset="0"/>
                          </a:rPr>
                          <m:t>8</m:t>
                        </m:r>
                      </m:den>
                    </m:f>
                  </m:oMath>
                </a14:m>
                <a:r>
                  <a:rPr lang="en-US" sz="2400" dirty="0" smtClean="0">
                    <a:latin typeface="Arial" panose="020B0604020202020204" pitchFamily="34" charset="0"/>
                    <a:cs typeface="Arial" panose="020B0604020202020204" pitchFamily="34" charset="0"/>
                  </a:rPr>
                  <a:t> x 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num>
                      <m:den>
                        <m:r>
                          <a:rPr lang="en-US" sz="2400" b="0" i="1" smtClean="0">
                            <a:latin typeface="Cambria Math" panose="02040503050406030204" pitchFamily="18" charset="0"/>
                            <a:cs typeface="Arial" panose="020B0604020202020204" pitchFamily="34" charset="0"/>
                          </a:rPr>
                          <m:t>9</m:t>
                        </m:r>
                      </m:den>
                    </m:f>
                  </m:oMath>
                </a14:m>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4</m:t>
                        </m:r>
                      </m:num>
                      <m:den>
                        <m:r>
                          <a:rPr lang="en-US" sz="2400" b="0" i="1" smtClean="0">
                            <a:latin typeface="Cambria Math" panose="02040503050406030204" pitchFamily="18" charset="0"/>
                            <a:cs typeface="Arial" panose="020B0604020202020204" pitchFamily="34" charset="0"/>
                          </a:rPr>
                          <m:t>5</m:t>
                        </m:r>
                      </m:den>
                    </m:f>
                  </m:oMath>
                </a14:m>
                <a:r>
                  <a:rPr lang="en-US" sz="2400" dirty="0" smtClean="0">
                    <a:latin typeface="Arial" panose="020B0604020202020204" pitchFamily="34" charset="0"/>
                    <a:cs typeface="Arial" panose="020B0604020202020204" pitchFamily="34" charset="0"/>
                  </a:rPr>
                  <a:t> x 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7</m:t>
                        </m:r>
                      </m:den>
                    </m:f>
                  </m:oMath>
                </a14:m>
                <a:endParaRPr lang="en-US" sz="240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7"/>
                  <a:tabLst>
                    <a:tab pos="1079500" algn="l"/>
                    <a:tab pos="2743200" algn="l"/>
                  </a:tabLst>
                </a:pPr>
                <a:r>
                  <a:rPr lang="en-US" sz="2400" dirty="0" smtClean="0">
                    <a:latin typeface="Arial" panose="020B0604020202020204" pitchFamily="34" charset="0"/>
                    <a:cs typeface="Arial" panose="020B0604020202020204" pitchFamily="34" charset="0"/>
                  </a:rPr>
                  <a:t>Workout</a:t>
                </a:r>
                <a:endParaRPr lang="en-US" sz="24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1079500" algn="l"/>
                    <a:tab pos="2743200" algn="l"/>
                  </a:tabLst>
                </a:pPr>
                <a:r>
                  <a:rPr lang="en-US" sz="2400" dirty="0" smtClean="0">
                    <a:latin typeface="Arial" panose="020B0604020202020204" pitchFamily="34" charset="0"/>
                    <a:cs typeface="Arial" panose="020B0604020202020204" pitchFamily="34" charset="0"/>
                  </a:rPr>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cs typeface="Arial" panose="020B0604020202020204" pitchFamily="34" charset="0"/>
                  </a:rPr>
                  <a:t> ÷ 5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3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9</m:t>
                        </m:r>
                      </m:num>
                      <m:den>
                        <m:r>
                          <a:rPr lang="en-US" sz="2400" b="0" i="1" smtClean="0">
                            <a:latin typeface="Cambria Math" panose="02040503050406030204" pitchFamily="18" charset="0"/>
                            <a:cs typeface="Arial" panose="020B0604020202020204" pitchFamily="34" charset="0"/>
                          </a:rPr>
                          <m:t>10</m:t>
                        </m:r>
                      </m:den>
                    </m:f>
                  </m:oMath>
                </a14:m>
                <a:endParaRPr lang="en-US" sz="240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7"/>
                  <a:tabLst>
                    <a:tab pos="1079500" algn="l"/>
                    <a:tab pos="2743200" algn="l"/>
                  </a:tabLst>
                </a:pPr>
                <a:r>
                  <a:rPr lang="en-US" sz="2400" dirty="0" smtClean="0">
                    <a:latin typeface="Arial" panose="020B0604020202020204" pitchFamily="34" charset="0"/>
                    <a:cs typeface="Arial" panose="020B0604020202020204" pitchFamily="34" charset="0"/>
                  </a:rPr>
                  <a:t>Giving </a:t>
                </a:r>
                <a:r>
                  <a:rPr lang="en-US" sz="2400" dirty="0">
                    <a:latin typeface="Arial" panose="020B0604020202020204" pitchFamily="34" charset="0"/>
                    <a:cs typeface="Arial" panose="020B0604020202020204" pitchFamily="34" charset="0"/>
                  </a:rPr>
                  <a:t>your answers as mixed numbers where appropriate, work </a:t>
                </a:r>
                <a:r>
                  <a:rPr lang="en-US" sz="2400" dirty="0" smtClean="0">
                    <a:latin typeface="Arial" panose="020B0604020202020204" pitchFamily="34" charset="0"/>
                    <a:cs typeface="Arial" panose="020B0604020202020204" pitchFamily="34" charset="0"/>
                  </a:rPr>
                  <a:t>out</a:t>
                </a:r>
              </a:p>
              <a:p>
                <a:pPr marL="914400" lvl="1" indent="-457200">
                  <a:buClr>
                    <a:srgbClr val="C00000"/>
                  </a:buClr>
                  <a:buFont typeface="+mj-lt"/>
                  <a:buAutoNum type="alphaLcPeriod"/>
                  <a:tabLst>
                    <a:tab pos="1079500" algn="l"/>
                    <a:tab pos="2743200" algn="l"/>
                  </a:tabLst>
                </a:pPr>
                <a:r>
                  <a:rPr lang="en-US" sz="2400" dirty="0">
                    <a:latin typeface="Arial" panose="020B0604020202020204" pitchFamily="34" charset="0"/>
                    <a:cs typeface="Arial" panose="020B0604020202020204" pitchFamily="34" charset="0"/>
                  </a:rPr>
                  <a:t>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4</m:t>
                        </m:r>
                      </m:num>
                      <m:den>
                        <m:r>
                          <a:rPr lang="en-US" sz="2400" b="0" i="1" smtClean="0">
                            <a:latin typeface="Cambria Math" panose="02040503050406030204" pitchFamily="18" charset="0"/>
                            <a:cs typeface="Arial" panose="020B0604020202020204" pitchFamily="34" charset="0"/>
                          </a:rPr>
                          <m:t>7</m:t>
                        </m:r>
                      </m:den>
                    </m:f>
                  </m:oMath>
                </a14:m>
                <a:r>
                  <a:rPr lang="en-US" sz="2400" dirty="0"/>
                  <a:t> </a:t>
                </a:r>
                <a:r>
                  <a:rPr lang="en-US" sz="2400" dirty="0">
                    <a:latin typeface="Arial" panose="020B0604020202020204" pitchFamily="34" charset="0"/>
                    <a:cs typeface="Arial" panose="020B0604020202020204" pitchFamily="34" charset="0"/>
                  </a:rPr>
                  <a:t>÷</a:t>
                </a:r>
                <a:r>
                  <a:rPr lang="en-US" sz="2400" dirty="0" smtClean="0"/>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num>
                      <m:den>
                        <m:r>
                          <a:rPr lang="en-US" sz="2400" b="0" i="1" smtClean="0">
                            <a:latin typeface="Cambria Math" panose="02040503050406030204" pitchFamily="18" charset="0"/>
                            <a:cs typeface="Arial" panose="020B0604020202020204" pitchFamily="34" charset="0"/>
                          </a:rPr>
                          <m:t>3</m:t>
                        </m:r>
                      </m:den>
                    </m:f>
                  </m:oMath>
                </a14:m>
                <a:r>
                  <a:rPr lang="en-US" sz="2400" dirty="0"/>
                  <a:t>	</a:t>
                </a:r>
                <a:r>
                  <a:rPr lang="en-US" sz="2400" dirty="0">
                    <a:solidFill>
                      <a:srgbClr val="C00000"/>
                    </a:solidFill>
                  </a:rPr>
                  <a:t>b.</a:t>
                </a:r>
                <a:r>
                  <a:rPr lang="en-US" sz="2400" dirty="0"/>
                  <a:t>  </a:t>
                </a:r>
                <a:r>
                  <a:rPr lang="en-US" sz="2400" dirty="0" smtClean="0"/>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3</m:t>
                        </m:r>
                      </m:num>
                      <m:den>
                        <m:r>
                          <a:rPr lang="en-US" sz="2400" i="1">
                            <a:latin typeface="Cambria Math" panose="02040503050406030204" pitchFamily="18" charset="0"/>
                            <a:cs typeface="Arial" panose="020B0604020202020204" pitchFamily="34" charset="0"/>
                          </a:rPr>
                          <m:t>5</m:t>
                        </m:r>
                      </m:den>
                    </m:f>
                  </m:oMath>
                </a14:m>
                <a:r>
                  <a:rPr lang="en-US" sz="2400" dirty="0"/>
                  <a:t> </a:t>
                </a:r>
                <a:r>
                  <a:rPr lang="en-US" sz="2400" dirty="0">
                    <a:latin typeface="Arial" panose="020B0604020202020204" pitchFamily="34" charset="0"/>
                    <a:cs typeface="Arial" panose="020B0604020202020204" pitchFamily="34" charset="0"/>
                  </a:rPr>
                  <a:t>÷</a:t>
                </a:r>
                <a:r>
                  <a:rPr lang="en-US" sz="2400" dirty="0" smtClean="0"/>
                  <a:t> 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7</m:t>
                        </m:r>
                      </m:num>
                      <m:den>
                        <m:r>
                          <a:rPr lang="en-US" sz="2400" b="0" i="1" smtClean="0">
                            <a:latin typeface="Cambria Math" panose="02040503050406030204" pitchFamily="18" charset="0"/>
                            <a:cs typeface="Arial" panose="020B0604020202020204" pitchFamily="34" charset="0"/>
                          </a:rPr>
                          <m:t>9</m:t>
                        </m:r>
                      </m:den>
                    </m:f>
                  </m:oMath>
                </a14:m>
                <a:r>
                  <a:rPr lang="en-US" sz="2400" dirty="0"/>
                  <a:t> </a:t>
                </a:r>
              </a:p>
              <a:p>
                <a:pPr marL="914400" lvl="1" indent="-457200">
                  <a:buClr>
                    <a:srgbClr val="C00000"/>
                  </a:buClr>
                  <a:buFont typeface="+mj-lt"/>
                  <a:buAutoNum type="alphaLcPeriod" startAt="3"/>
                  <a:tabLst>
                    <a:tab pos="1079500" algn="l"/>
                    <a:tab pos="2743200" algn="l"/>
                  </a:tabLst>
                </a:pPr>
                <a:r>
                  <a:rPr lang="en-US" sz="2400" dirty="0" smtClean="0"/>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7</m:t>
                        </m:r>
                      </m:num>
                      <m:den>
                        <m:r>
                          <a:rPr lang="en-US" sz="2400" b="0" i="1" smtClean="0">
                            <a:latin typeface="Cambria Math" panose="02040503050406030204" pitchFamily="18" charset="0"/>
                            <a:cs typeface="Arial" panose="020B0604020202020204" pitchFamily="34" charset="0"/>
                          </a:rPr>
                          <m:t>10</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9</m:t>
                        </m:r>
                      </m:num>
                      <m:den>
                        <m:r>
                          <a:rPr lang="en-US" sz="2400" b="0" i="1" smtClean="0">
                            <a:latin typeface="Cambria Math" panose="02040503050406030204" pitchFamily="18" charset="0"/>
                            <a:cs typeface="Arial" panose="020B0604020202020204" pitchFamily="34" charset="0"/>
                          </a:rPr>
                          <m:t>25</m:t>
                        </m:r>
                      </m:den>
                    </m:f>
                  </m:oMath>
                </a14:m>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3</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7</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3</m:t>
                        </m:r>
                      </m:num>
                      <m:den>
                        <m:r>
                          <a:rPr lang="en-US" sz="2400" b="0" i="1" smtClean="0">
                            <a:latin typeface="Cambria Math" panose="02040503050406030204" pitchFamily="18" charset="0"/>
                            <a:cs typeface="Arial" panose="020B0604020202020204" pitchFamily="34" charset="0"/>
                          </a:rPr>
                          <m:t>4</m:t>
                        </m:r>
                      </m:den>
                    </m:f>
                  </m:oMath>
                </a14:m>
                <a:endParaRPr lang="en-US" sz="24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01195"/>
              </a:xfrm>
              <a:prstGeom prst="rect">
                <a:avLst/>
              </a:prstGeom>
              <a:blipFill rotWithShape="0">
                <a:blip r:embed="rId4"/>
                <a:stretch>
                  <a:fillRect l="-1506" t="-805" r="-1970" b="-115"/>
                </a:stretch>
              </a:blipFill>
            </p:spPr>
            <p:txBody>
              <a:bodyPr/>
              <a:lstStyle/>
              <a:p>
                <a:r>
                  <a:rPr lang="en-US">
                    <a:noFill/>
                  </a:rPr>
                  <a:t> </a:t>
                </a:r>
              </a:p>
            </p:txBody>
          </p:sp>
        </mc:Fallback>
      </mc:AlternateContent>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4040" y="3212976"/>
            <a:ext cx="548640" cy="54864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4040" y="4293096"/>
            <a:ext cx="548640" cy="54864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4040" y="1268760"/>
            <a:ext cx="548640" cy="548640"/>
          </a:xfrm>
          <a:prstGeom prst="rect">
            <a:avLst/>
          </a:prstGeom>
        </p:spPr>
      </p:pic>
    </p:spTree>
    <p:extLst>
      <p:ext uri="{BB962C8B-B14F-4D97-AF65-F5344CB8AC3E}">
        <p14:creationId xmlns:p14="http://schemas.microsoft.com/office/powerpoint/2010/main" val="88635331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202706"/>
              </a:xfrm>
              <a:prstGeom prst="rect">
                <a:avLst/>
              </a:prstGeom>
            </p:spPr>
            <p:txBody>
              <a:bodyPr wrap="square">
                <a:spAutoFit/>
              </a:bodyPr>
              <a:lstStyle/>
              <a:p>
                <a:pPr marL="457200" indent="-457200">
                  <a:buClr>
                    <a:srgbClr val="C00000"/>
                  </a:buClr>
                  <a:buFont typeface="+mj-lt"/>
                  <a:buAutoNum type="arabicPeriod" startAt="10"/>
                  <a:tabLst>
                    <a:tab pos="1079500" algn="l"/>
                    <a:tab pos="2743200" algn="l"/>
                  </a:tabLst>
                </a:pPr>
                <a:r>
                  <a:rPr lang="en-US" sz="2280" b="1" dirty="0" smtClean="0">
                    <a:solidFill>
                      <a:srgbClr val="FF0000"/>
                    </a:solidFill>
                    <a:latin typeface="Arial" panose="020B0604020202020204" pitchFamily="34" charset="0"/>
                    <a:cs typeface="Arial" panose="020B0604020202020204" pitchFamily="34" charset="0"/>
                  </a:rPr>
                  <a:t>Reflect</a:t>
                </a:r>
                <a:r>
                  <a:rPr lang="en-US" sz="2280" dirty="0" smtClean="0">
                    <a:solidFill>
                      <a:srgbClr val="FF0000"/>
                    </a:solidFill>
                    <a:latin typeface="Arial" panose="020B0604020202020204" pitchFamily="34" charset="0"/>
                    <a:cs typeface="Arial" panose="020B0604020202020204" pitchFamily="34" charset="0"/>
                  </a:rPr>
                  <a:t> </a:t>
                </a:r>
                <a:r>
                  <a:rPr lang="en-US" sz="2280" dirty="0">
                    <a:latin typeface="Arial" panose="020B0604020202020204" pitchFamily="34" charset="0"/>
                    <a:cs typeface="Arial" panose="020B0604020202020204" pitchFamily="34" charset="0"/>
                  </a:rPr>
                  <a:t>Katherine says, 'Dividing by a fraction is the same as multiplying by the reciprocal of that fraction</a:t>
                </a:r>
                <a:r>
                  <a:rPr lang="en-US" sz="2280" dirty="0" smtClean="0">
                    <a:latin typeface="Arial" panose="020B0604020202020204" pitchFamily="34" charset="0"/>
                    <a:cs typeface="Arial" panose="020B0604020202020204" pitchFamily="34" charset="0"/>
                  </a:rPr>
                  <a:t>.‘</a:t>
                </a:r>
                <a:br>
                  <a:rPr lang="en-US" sz="2280" dirty="0" smtClean="0">
                    <a:latin typeface="Arial" panose="020B0604020202020204" pitchFamily="34" charset="0"/>
                    <a:cs typeface="Arial" panose="020B0604020202020204" pitchFamily="34" charset="0"/>
                  </a:rPr>
                </a:br>
                <a:r>
                  <a:rPr lang="en-US" sz="2280" dirty="0" smtClean="0">
                    <a:latin typeface="Arial" panose="020B0604020202020204" pitchFamily="34" charset="0"/>
                    <a:cs typeface="Arial" panose="020B0604020202020204" pitchFamily="34" charset="0"/>
                  </a:rPr>
                  <a:t>Is </a:t>
                </a:r>
                <a:r>
                  <a:rPr lang="en-US" sz="2280" dirty="0">
                    <a:latin typeface="Arial" panose="020B0604020202020204" pitchFamily="34" charset="0"/>
                    <a:cs typeface="Arial" panose="020B0604020202020204" pitchFamily="34" charset="0"/>
                  </a:rPr>
                  <a:t>she correct? Show some working to explain your answer</a:t>
                </a:r>
                <a:r>
                  <a:rPr lang="en-US" sz="2280"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startAt="10"/>
                  <a:tabLst>
                    <a:tab pos="1079500" algn="l"/>
                    <a:tab pos="2743200" algn="l"/>
                  </a:tabLst>
                </a:pPr>
                <a:r>
                  <a:rPr lang="en-US" sz="2280" dirty="0">
                    <a:latin typeface="Arial" panose="020B0604020202020204" pitchFamily="34" charset="0"/>
                    <a:cs typeface="Arial" panose="020B0604020202020204" pitchFamily="34" charset="0"/>
                  </a:rPr>
                  <a:t>Copy and complete the </a:t>
                </a:r>
                <a:r>
                  <a:rPr lang="en-US" sz="2280" dirty="0" smtClean="0">
                    <a:latin typeface="Arial" panose="020B0604020202020204" pitchFamily="34" charset="0"/>
                    <a:cs typeface="Arial" panose="020B0604020202020204" pitchFamily="34" charset="0"/>
                  </a:rPr>
                  <a:t>calculation</a:t>
                </a:r>
                <a:r>
                  <a:rPr lang="en-US" sz="2280" dirty="0">
                    <a:latin typeface="Arial" panose="020B0604020202020204" pitchFamily="34" charset="0"/>
                    <a:cs typeface="Arial" panose="020B0604020202020204" pitchFamily="34" charset="0"/>
                  </a:rPr>
                  <a:t>.</a:t>
                </a:r>
              </a:p>
              <a:p>
                <a:pPr lvl="1">
                  <a:buClr>
                    <a:srgbClr val="C00000"/>
                  </a:buClr>
                  <a:tabLst>
                    <a:tab pos="1079500" algn="l"/>
                    <a:tab pos="2743200" algn="l"/>
                  </a:tabLst>
                </a:pPr>
                <a:r>
                  <a:rPr lang="en-US" sz="2280" dirty="0" smtClean="0">
                    <a:latin typeface="Arial" panose="020B0604020202020204" pitchFamily="34" charset="0"/>
                    <a:cs typeface="Arial" panose="020B0604020202020204" pitchFamily="34" charset="0"/>
                  </a:rPr>
                  <a:t>4</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7</m:t>
                        </m:r>
                      </m:num>
                      <m:den>
                        <m:r>
                          <a:rPr lang="en-US" sz="2280" b="0" i="1" smtClean="0">
                            <a:latin typeface="Cambria Math" panose="02040503050406030204" pitchFamily="18" charset="0"/>
                            <a:cs typeface="Arial" panose="020B0604020202020204" pitchFamily="34" charset="0"/>
                          </a:rPr>
                          <m:t>10</m:t>
                        </m:r>
                      </m:den>
                    </m:f>
                  </m:oMath>
                </a14:m>
                <a:r>
                  <a:rPr lang="en-US" sz="2280" dirty="0" smtClean="0">
                    <a:latin typeface="Arial" panose="020B0604020202020204" pitchFamily="34" charset="0"/>
                    <a:cs typeface="Arial" panose="020B0604020202020204" pitchFamily="34" charset="0"/>
                  </a:rPr>
                  <a:t> + 3</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1</m:t>
                        </m:r>
                      </m:num>
                      <m:den>
                        <m:r>
                          <a:rPr lang="en-US" sz="2280" b="0" i="1" smtClean="0">
                            <a:latin typeface="Cambria Math" panose="02040503050406030204" pitchFamily="18" charset="0"/>
                            <a:cs typeface="Arial" panose="020B0604020202020204" pitchFamily="34" charset="0"/>
                          </a:rPr>
                          <m:t>2</m:t>
                        </m:r>
                      </m:den>
                    </m:f>
                  </m:oMath>
                </a14:m>
                <a:endParaRPr lang="en-US" sz="2280" dirty="0" smtClean="0">
                  <a:latin typeface="Arial" panose="020B0604020202020204" pitchFamily="34" charset="0"/>
                  <a:cs typeface="Arial" panose="020B0604020202020204" pitchFamily="34" charset="0"/>
                </a:endParaRPr>
              </a:p>
              <a:p>
                <a:pPr lvl="1">
                  <a:buClr>
                    <a:srgbClr val="C00000"/>
                  </a:buClr>
                  <a:tabLst>
                    <a:tab pos="1079500" algn="l"/>
                    <a:tab pos="2743200" algn="l"/>
                  </a:tabLst>
                </a:pPr>
                <a:r>
                  <a:rPr lang="en-US" sz="2280" dirty="0" smtClean="0">
                    <a:latin typeface="Arial" panose="020B0604020202020204" pitchFamily="34" charset="0"/>
                    <a:cs typeface="Arial" panose="020B0604020202020204" pitchFamily="34" charset="0"/>
                  </a:rPr>
                  <a:t>= </a:t>
                </a:r>
                <a:r>
                  <a:rPr lang="en-US" sz="2280" dirty="0" smtClean="0">
                    <a:latin typeface="Arial" panose="020B0604020202020204" pitchFamily="34" charset="0"/>
                    <a:cs typeface="Arial" panose="020B0604020202020204" pitchFamily="34" charset="0"/>
                    <a:sym typeface="Wingdings" panose="05000000000000000000" pitchFamily="2" charset="2"/>
                  </a:rPr>
                  <a:t></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7</m:t>
                        </m:r>
                      </m:num>
                      <m:den>
                        <m:r>
                          <a:rPr lang="en-US" sz="2280" b="0" i="1" smtClean="0">
                            <a:latin typeface="Cambria Math" panose="02040503050406030204" pitchFamily="18" charset="0"/>
                            <a:cs typeface="Arial" panose="020B0604020202020204" pitchFamily="34" charset="0"/>
                          </a:rPr>
                          <m:t>10</m:t>
                        </m:r>
                      </m:den>
                    </m:f>
                  </m:oMath>
                </a14:m>
                <a:r>
                  <a:rPr lang="en-US" sz="2280" dirty="0" smtClean="0">
                    <a:latin typeface="Arial" panose="020B0604020202020204" pitchFamily="34" charset="0"/>
                    <a:cs typeface="Arial" panose="020B0604020202020204" pitchFamily="34" charset="0"/>
                  </a:rPr>
                  <a:t> + </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m:rPr>
                            <m:nor/>
                          </m:rPr>
                          <a:rPr lang="en-US" sz="2280" dirty="0">
                            <a:latin typeface="Arial" panose="020B0604020202020204" pitchFamily="34" charset="0"/>
                            <a:cs typeface="Arial" panose="020B0604020202020204" pitchFamily="34" charset="0"/>
                            <a:sym typeface="Wingdings" panose="05000000000000000000" pitchFamily="2" charset="2"/>
                          </a:rPr>
                          <m:t></m:t>
                        </m:r>
                      </m:num>
                      <m:den>
                        <m:r>
                          <a:rPr lang="en-US" sz="2280" b="0" i="1" smtClean="0">
                            <a:latin typeface="Cambria Math" panose="02040503050406030204" pitchFamily="18" charset="0"/>
                            <a:cs typeface="Arial" panose="020B0604020202020204" pitchFamily="34" charset="0"/>
                          </a:rPr>
                          <m:t>10</m:t>
                        </m:r>
                      </m:den>
                    </m:f>
                  </m:oMath>
                </a14:m>
                <a:r>
                  <a:rPr lang="en-US" sz="2280" dirty="0" smtClean="0">
                    <a:latin typeface="Arial" panose="020B0604020202020204" pitchFamily="34" charset="0"/>
                    <a:cs typeface="Arial" panose="020B0604020202020204" pitchFamily="34" charset="0"/>
                  </a:rPr>
                  <a:t> = </a:t>
                </a:r>
                <a:r>
                  <a:rPr lang="en-US" sz="2280" dirty="0">
                    <a:latin typeface="Arial" panose="020B0604020202020204" pitchFamily="34" charset="0"/>
                    <a:cs typeface="Arial" panose="020B0604020202020204" pitchFamily="34" charset="0"/>
                    <a:sym typeface="Wingdings" panose="05000000000000000000" pitchFamily="2" charset="2"/>
                  </a:rPr>
                  <a:t></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m:rPr>
                            <m:nor/>
                          </m:rPr>
                          <a:rPr lang="en-US" sz="2280" dirty="0">
                            <a:latin typeface="Arial" panose="020B0604020202020204" pitchFamily="34" charset="0"/>
                            <a:cs typeface="Arial" panose="020B0604020202020204" pitchFamily="34" charset="0"/>
                            <a:sym typeface="Wingdings" panose="05000000000000000000" pitchFamily="2" charset="2"/>
                          </a:rPr>
                          <m:t></m:t>
                        </m:r>
                      </m:num>
                      <m:den>
                        <m:r>
                          <a:rPr lang="en-US" sz="2280" i="1">
                            <a:latin typeface="Cambria Math" panose="02040503050406030204" pitchFamily="18" charset="0"/>
                            <a:cs typeface="Arial" panose="020B0604020202020204" pitchFamily="34" charset="0"/>
                          </a:rPr>
                          <m:t>10</m:t>
                        </m:r>
                      </m:den>
                    </m:f>
                  </m:oMath>
                </a14:m>
                <a:endParaRPr lang="en-US" sz="2280" dirty="0" smtClean="0">
                  <a:latin typeface="Arial" panose="020B0604020202020204" pitchFamily="34" charset="0"/>
                  <a:cs typeface="Arial" panose="020B0604020202020204" pitchFamily="34" charset="0"/>
                </a:endParaRPr>
              </a:p>
              <a:p>
                <a:pPr lvl="1">
                  <a:buClr>
                    <a:srgbClr val="C00000"/>
                  </a:buClr>
                  <a:tabLst>
                    <a:tab pos="1079500" algn="l"/>
                    <a:tab pos="2743200" algn="l"/>
                  </a:tabLst>
                </a:pPr>
                <a:r>
                  <a:rPr lang="en-US" sz="2280" dirty="0" smtClean="0">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m:rPr>
                            <m:nor/>
                          </m:rPr>
                          <a:rPr lang="en-US" sz="2280" dirty="0">
                            <a:latin typeface="Arial" panose="020B0604020202020204" pitchFamily="34" charset="0"/>
                            <a:cs typeface="Arial" panose="020B0604020202020204" pitchFamily="34" charset="0"/>
                            <a:sym typeface="Wingdings" panose="05000000000000000000" pitchFamily="2" charset="2"/>
                          </a:rPr>
                          <m:t></m:t>
                        </m:r>
                      </m:num>
                      <m:den>
                        <m:r>
                          <m:rPr>
                            <m:nor/>
                          </m:rPr>
                          <a:rPr lang="en-US" sz="2280" dirty="0">
                            <a:latin typeface="Arial" panose="020B0604020202020204" pitchFamily="34" charset="0"/>
                            <a:cs typeface="Arial" panose="020B0604020202020204" pitchFamily="34" charset="0"/>
                            <a:sym typeface="Wingdings" panose="05000000000000000000" pitchFamily="2" charset="2"/>
                          </a:rPr>
                          <m:t></m:t>
                        </m:r>
                      </m:den>
                    </m:f>
                  </m:oMath>
                </a14:m>
                <a:endParaRPr lang="en-US" sz="228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10"/>
                  <a:tabLst>
                    <a:tab pos="1079500" algn="l"/>
                    <a:tab pos="2743200" algn="l"/>
                  </a:tabLst>
                </a:pPr>
                <a:r>
                  <a:rPr lang="en-US" sz="2280" dirty="0" smtClean="0">
                    <a:latin typeface="Arial" panose="020B0604020202020204" pitchFamily="34" charset="0"/>
                    <a:cs typeface="Arial" panose="020B0604020202020204" pitchFamily="34" charset="0"/>
                  </a:rPr>
                  <a:t>Workout </a:t>
                </a:r>
              </a:p>
              <a:p>
                <a:pPr marL="914400" lvl="1" indent="-457200">
                  <a:buClr>
                    <a:srgbClr val="C00000"/>
                  </a:buClr>
                  <a:buFont typeface="+mj-lt"/>
                  <a:buAutoNum type="alphaLcPeriod"/>
                  <a:tabLst>
                    <a:tab pos="1079500" algn="l"/>
                    <a:tab pos="2743200" algn="l"/>
                  </a:tabLst>
                </a:pPr>
                <a:r>
                  <a:rPr lang="en-US" sz="2280" dirty="0" smtClean="0">
                    <a:latin typeface="Arial" panose="020B0604020202020204" pitchFamily="34" charset="0"/>
                    <a:cs typeface="Arial" panose="020B0604020202020204" pitchFamily="34" charset="0"/>
                  </a:rPr>
                  <a:t>1</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9</m:t>
                        </m:r>
                      </m:num>
                      <m:den>
                        <m:r>
                          <a:rPr lang="en-US" sz="2280" i="1">
                            <a:latin typeface="Cambria Math" panose="02040503050406030204" pitchFamily="18" charset="0"/>
                            <a:cs typeface="Arial" panose="020B0604020202020204" pitchFamily="34" charset="0"/>
                          </a:rPr>
                          <m:t>10</m:t>
                        </m:r>
                      </m:den>
                    </m:f>
                  </m:oMath>
                </a14:m>
                <a:r>
                  <a:rPr lang="en-US" sz="2280" dirty="0">
                    <a:latin typeface="Arial" panose="020B0604020202020204" pitchFamily="34" charset="0"/>
                    <a:cs typeface="Arial" panose="020B0604020202020204" pitchFamily="34" charset="0"/>
                  </a:rPr>
                  <a:t> </a:t>
                </a:r>
                <a:r>
                  <a:rPr lang="en-US" sz="2280" dirty="0" smtClean="0">
                    <a:latin typeface="Arial" panose="020B0604020202020204" pitchFamily="34" charset="0"/>
                    <a:cs typeface="Arial" panose="020B0604020202020204" pitchFamily="34" charset="0"/>
                  </a:rPr>
                  <a:t>+ 2</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3</m:t>
                        </m:r>
                      </m:num>
                      <m:den>
                        <m:r>
                          <a:rPr lang="en-US" sz="2280" b="0" i="1" smtClean="0">
                            <a:latin typeface="Cambria Math" panose="02040503050406030204" pitchFamily="18" charset="0"/>
                            <a:cs typeface="Arial" panose="020B0604020202020204" pitchFamily="34" charset="0"/>
                          </a:rPr>
                          <m:t>5</m:t>
                        </m:r>
                      </m:den>
                    </m:f>
                  </m:oMath>
                </a14:m>
                <a:r>
                  <a:rPr lang="en-US" sz="2280" dirty="0" smtClean="0">
                    <a:latin typeface="Arial" panose="020B0604020202020204" pitchFamily="34" charset="0"/>
                    <a:cs typeface="Arial" panose="020B0604020202020204" pitchFamily="34" charset="0"/>
                  </a:rPr>
                  <a:t> 	</a:t>
                </a:r>
                <a:r>
                  <a:rPr lang="en-US" sz="2280" dirty="0" smtClean="0">
                    <a:solidFill>
                      <a:srgbClr val="C00000"/>
                    </a:solidFill>
                    <a:latin typeface="Arial" panose="020B0604020202020204" pitchFamily="34" charset="0"/>
                    <a:cs typeface="Arial" panose="020B0604020202020204" pitchFamily="34" charset="0"/>
                  </a:rPr>
                  <a:t>b.</a:t>
                </a:r>
                <a:r>
                  <a:rPr lang="en-US" sz="2280" dirty="0" smtClean="0">
                    <a:latin typeface="Arial" panose="020B0604020202020204" pitchFamily="34" charset="0"/>
                    <a:cs typeface="Arial" panose="020B0604020202020204" pitchFamily="34" charset="0"/>
                  </a:rPr>
                  <a:t>  2</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i="1">
                            <a:latin typeface="Cambria Math" panose="02040503050406030204" pitchFamily="18" charset="0"/>
                            <a:cs typeface="Arial" panose="020B0604020202020204" pitchFamily="34" charset="0"/>
                          </a:rPr>
                          <m:t>7</m:t>
                        </m:r>
                      </m:num>
                      <m:den>
                        <m:r>
                          <a:rPr lang="en-US" sz="2280" b="0" i="1" smtClean="0">
                            <a:latin typeface="Cambria Math" panose="02040503050406030204" pitchFamily="18" charset="0"/>
                            <a:cs typeface="Arial" panose="020B0604020202020204" pitchFamily="34" charset="0"/>
                          </a:rPr>
                          <m:t>8</m:t>
                        </m:r>
                      </m:den>
                    </m:f>
                  </m:oMath>
                </a14:m>
                <a:r>
                  <a:rPr lang="en-US" sz="2280" dirty="0" smtClean="0">
                    <a:latin typeface="Arial" panose="020B0604020202020204" pitchFamily="34" charset="0"/>
                    <a:cs typeface="Arial" panose="020B0604020202020204" pitchFamily="34" charset="0"/>
                  </a:rPr>
                  <a:t> + 3</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1</m:t>
                        </m:r>
                      </m:num>
                      <m:den>
                        <m:r>
                          <a:rPr lang="en-US" sz="2280" b="0" i="1" smtClean="0">
                            <a:latin typeface="Cambria Math" panose="02040503050406030204" pitchFamily="18" charset="0"/>
                            <a:cs typeface="Arial" panose="020B0604020202020204" pitchFamily="34" charset="0"/>
                          </a:rPr>
                          <m:t>4</m:t>
                        </m:r>
                      </m:den>
                    </m:f>
                  </m:oMath>
                </a14:m>
                <a:endParaRPr lang="en-US" sz="228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1079500" algn="l"/>
                    <a:tab pos="2743200" algn="l"/>
                  </a:tabLst>
                </a:pPr>
                <a:r>
                  <a:rPr lang="en-US" sz="2280" dirty="0" smtClean="0">
                    <a:latin typeface="Arial" panose="020B0604020202020204" pitchFamily="34" charset="0"/>
                    <a:cs typeface="Arial" panose="020B0604020202020204" pitchFamily="34" charset="0"/>
                  </a:rPr>
                  <a:t>4</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4</m:t>
                        </m:r>
                      </m:num>
                      <m:den>
                        <m:r>
                          <a:rPr lang="en-US" sz="2280" b="0" i="1" smtClean="0">
                            <a:latin typeface="Cambria Math" panose="02040503050406030204" pitchFamily="18" charset="0"/>
                            <a:cs typeface="Arial" panose="020B0604020202020204" pitchFamily="34" charset="0"/>
                          </a:rPr>
                          <m:t>5</m:t>
                        </m:r>
                      </m:den>
                    </m:f>
                  </m:oMath>
                </a14:m>
                <a:r>
                  <a:rPr lang="en-US" sz="2280" dirty="0">
                    <a:latin typeface="Arial" panose="020B0604020202020204" pitchFamily="34" charset="0"/>
                    <a:cs typeface="Arial" panose="020B0604020202020204" pitchFamily="34" charset="0"/>
                  </a:rPr>
                  <a:t> + </a:t>
                </a:r>
                <a:r>
                  <a:rPr lang="en-US" sz="2280" dirty="0" smtClean="0">
                    <a:latin typeface="Arial" panose="020B0604020202020204" pitchFamily="34" charset="0"/>
                    <a:cs typeface="Arial" panose="020B0604020202020204" pitchFamily="34" charset="0"/>
                  </a:rPr>
                  <a:t>6</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5</m:t>
                        </m:r>
                      </m:num>
                      <m:den>
                        <m:r>
                          <a:rPr lang="en-US" sz="2280" b="0" i="1" smtClean="0">
                            <a:latin typeface="Cambria Math" panose="02040503050406030204" pitchFamily="18" charset="0"/>
                            <a:cs typeface="Arial" panose="020B0604020202020204" pitchFamily="34" charset="0"/>
                          </a:rPr>
                          <m:t>6</m:t>
                        </m:r>
                      </m:den>
                    </m:f>
                  </m:oMath>
                </a14:m>
                <a:r>
                  <a:rPr lang="en-US" sz="2280" dirty="0" smtClean="0">
                    <a:latin typeface="Arial" panose="020B0604020202020204" pitchFamily="34" charset="0"/>
                    <a:cs typeface="Arial" panose="020B0604020202020204" pitchFamily="34" charset="0"/>
                  </a:rPr>
                  <a:t> 	d.  3</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4</m:t>
                        </m:r>
                      </m:num>
                      <m:den>
                        <m:r>
                          <a:rPr lang="en-US" sz="2280" b="0" i="1" smtClean="0">
                            <a:latin typeface="Cambria Math" panose="02040503050406030204" pitchFamily="18" charset="0"/>
                            <a:cs typeface="Arial" panose="020B0604020202020204" pitchFamily="34" charset="0"/>
                          </a:rPr>
                          <m:t>9</m:t>
                        </m:r>
                      </m:den>
                    </m:f>
                  </m:oMath>
                </a14:m>
                <a:r>
                  <a:rPr lang="en-US" sz="2280" dirty="0">
                    <a:latin typeface="Arial" panose="020B0604020202020204" pitchFamily="34" charset="0"/>
                    <a:cs typeface="Arial" panose="020B0604020202020204" pitchFamily="34" charset="0"/>
                  </a:rPr>
                  <a:t> + </a:t>
                </a:r>
                <a:r>
                  <a:rPr lang="en-US" sz="2280" dirty="0" smtClean="0">
                    <a:latin typeface="Arial" panose="020B0604020202020204" pitchFamily="34" charset="0"/>
                    <a:cs typeface="Arial" panose="020B0604020202020204" pitchFamily="34" charset="0"/>
                  </a:rPr>
                  <a:t>5</a:t>
                </a:r>
                <a14:m>
                  <m:oMath xmlns:m="http://schemas.openxmlformats.org/officeDocument/2006/math">
                    <m:f>
                      <m:fPr>
                        <m:ctrlPr>
                          <a:rPr lang="en-US" sz="2280" i="1">
                            <a:latin typeface="Cambria Math" panose="02040503050406030204" pitchFamily="18" charset="0"/>
                            <a:cs typeface="Arial" panose="020B0604020202020204" pitchFamily="34" charset="0"/>
                          </a:rPr>
                        </m:ctrlPr>
                      </m:fPr>
                      <m:num>
                        <m:r>
                          <a:rPr lang="en-US" sz="2280" b="0" i="1" smtClean="0">
                            <a:latin typeface="Cambria Math" panose="02040503050406030204" pitchFamily="18" charset="0"/>
                            <a:cs typeface="Arial" panose="020B0604020202020204" pitchFamily="34" charset="0"/>
                          </a:rPr>
                          <m:t>3</m:t>
                        </m:r>
                      </m:num>
                      <m:den>
                        <m:r>
                          <a:rPr lang="en-US" sz="2280" i="1">
                            <a:latin typeface="Cambria Math" panose="02040503050406030204" pitchFamily="18" charset="0"/>
                            <a:cs typeface="Arial" panose="020B0604020202020204" pitchFamily="34" charset="0"/>
                          </a:rPr>
                          <m:t>4</m:t>
                        </m:r>
                      </m:den>
                    </m:f>
                  </m:oMath>
                </a14:m>
                <a:endParaRPr lang="en-US" sz="2280" dirty="0">
                  <a:solidFill>
                    <a:schemeClr val="tx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202706"/>
              </a:xfrm>
              <a:prstGeom prst="rect">
                <a:avLst/>
              </a:prstGeom>
              <a:blipFill rotWithShape="0">
                <a:blip r:embed="rId4"/>
                <a:stretch>
                  <a:fillRect l="-1390" t="-937" r="-2781"/>
                </a:stretch>
              </a:blipFill>
            </p:spPr>
            <p:txBody>
              <a:bodyPr/>
              <a:lstStyle/>
              <a:p>
                <a:r>
                  <a:rPr lang="en-US">
                    <a:noFill/>
                  </a:rPr>
                  <a:t> </a:t>
                </a:r>
              </a:p>
            </p:txBody>
          </p:sp>
        </mc:Fallback>
      </mc:AlternateContent>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3283661" y="3381960"/>
            <a:ext cx="2224443" cy="163121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Q12c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Sometimes both denominators must be changed to add fractions.</a:t>
            </a:r>
          </a:p>
        </p:txBody>
      </p:sp>
    </p:spTree>
    <p:extLst>
      <p:ext uri="{BB962C8B-B14F-4D97-AF65-F5344CB8AC3E}">
        <p14:creationId xmlns:p14="http://schemas.microsoft.com/office/powerpoint/2010/main" val="416174519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 name="Rectangle 1"/>
          <p:cNvSpPr/>
          <p:nvPr/>
        </p:nvSpPr>
        <p:spPr>
          <a:xfrm>
            <a:off x="179512" y="1124744"/>
            <a:ext cx="8712968" cy="5493812"/>
          </a:xfrm>
          <a:prstGeom prst="rect">
            <a:avLst/>
          </a:prstGeom>
        </p:spPr>
        <p:txBody>
          <a:bodyPr wrap="square" numCol="1" spcCol="182880">
            <a:spAutoFit/>
          </a:bodyPr>
          <a:lstStyle/>
          <a:p>
            <a:pPr>
              <a:buClr>
                <a:srgbClr val="0070C0"/>
              </a:buClr>
              <a:tabLst>
                <a:tab pos="749300" algn="l"/>
                <a:tab pos="8521700" algn="r"/>
              </a:tabLst>
            </a:pPr>
            <a:r>
              <a:rPr lang="en-US" sz="2700" b="1" dirty="0" smtClean="0">
                <a:solidFill>
                  <a:srgbClr val="FF0000"/>
                </a:solidFill>
                <a:latin typeface="Arial" panose="020B0604020202020204" pitchFamily="34" charset="0"/>
                <a:cs typeface="Arial" panose="020B0604020202020204" pitchFamily="34" charset="0"/>
              </a:rPr>
              <a:t>4	Fractions</a:t>
            </a:r>
            <a:r>
              <a:rPr lang="en-US" sz="2700" b="1" dirty="0">
                <a:solidFill>
                  <a:srgbClr val="FF0000"/>
                </a:solidFill>
                <a:latin typeface="Arial" panose="020B0604020202020204" pitchFamily="34" charset="0"/>
                <a:cs typeface="Arial" panose="020B0604020202020204" pitchFamily="34" charset="0"/>
              </a:rPr>
              <a:t>, ratio and </a:t>
            </a:r>
            <a:r>
              <a:rPr lang="en-US" sz="2700" b="1" dirty="0" smtClean="0">
                <a:solidFill>
                  <a:srgbClr val="FF0000"/>
                </a:solidFill>
                <a:latin typeface="Arial" panose="020B0604020202020204" pitchFamily="34" charset="0"/>
                <a:cs typeface="Arial" panose="020B0604020202020204" pitchFamily="34" charset="0"/>
              </a:rPr>
              <a:t>percentages	97</a:t>
            </a:r>
            <a:endParaRPr lang="en-US" sz="2700" b="1" dirty="0">
              <a:solidFill>
                <a:srgbClr val="FF0000"/>
              </a:solidFill>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700" dirty="0" smtClean="0">
                <a:latin typeface="Arial" panose="020B0604020202020204" pitchFamily="34" charset="0"/>
                <a:cs typeface="Arial" panose="020B0604020202020204" pitchFamily="34" charset="0"/>
              </a:rPr>
              <a:t>	Prior </a:t>
            </a:r>
            <a:r>
              <a:rPr lang="en-US" sz="2700" dirty="0">
                <a:latin typeface="Arial" panose="020B0604020202020204" pitchFamily="34" charset="0"/>
                <a:cs typeface="Arial" panose="020B0604020202020204" pitchFamily="34" charset="0"/>
              </a:rPr>
              <a:t>knowledge </a:t>
            </a:r>
            <a:r>
              <a:rPr lang="en-US" sz="2700" dirty="0" smtClean="0">
                <a:latin typeface="Arial" panose="020B0604020202020204" pitchFamily="34" charset="0"/>
                <a:cs typeface="Arial" panose="020B0604020202020204" pitchFamily="34" charset="0"/>
              </a:rPr>
              <a:t>check	97</a:t>
            </a:r>
            <a:endParaRPr lang="en-US" sz="27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700" b="1" dirty="0" smtClean="0">
                <a:latin typeface="Arial" panose="020B0604020202020204" pitchFamily="34" charset="0"/>
                <a:cs typeface="Arial" panose="020B0604020202020204" pitchFamily="34" charset="0"/>
              </a:rPr>
              <a:t>4.1</a:t>
            </a:r>
            <a:r>
              <a:rPr lang="en-US" sz="2700" dirty="0" smtClean="0">
                <a:latin typeface="Arial" panose="020B0604020202020204" pitchFamily="34" charset="0"/>
                <a:cs typeface="Arial" panose="020B0604020202020204" pitchFamily="34" charset="0"/>
              </a:rPr>
              <a:t>	Fractions	98</a:t>
            </a:r>
          </a:p>
          <a:p>
            <a:pPr>
              <a:buClr>
                <a:srgbClr val="0070C0"/>
              </a:buClr>
              <a:tabLst>
                <a:tab pos="749300" algn="l"/>
                <a:tab pos="8521700" algn="r"/>
              </a:tabLst>
            </a:pPr>
            <a:r>
              <a:rPr lang="en-US" sz="2700" b="1" dirty="0" smtClean="0">
                <a:latin typeface="Arial" panose="020B0604020202020204" pitchFamily="34" charset="0"/>
                <a:cs typeface="Arial" panose="020B0604020202020204" pitchFamily="34" charset="0"/>
              </a:rPr>
              <a:t>4.2</a:t>
            </a:r>
            <a:r>
              <a:rPr lang="en-US" sz="2700" dirty="0" smtClean="0">
                <a:latin typeface="Arial" panose="020B0604020202020204" pitchFamily="34" charset="0"/>
                <a:cs typeface="Arial" panose="020B0604020202020204" pitchFamily="34" charset="0"/>
              </a:rPr>
              <a:t>	Ratios	101</a:t>
            </a:r>
          </a:p>
          <a:p>
            <a:pPr>
              <a:buClr>
                <a:srgbClr val="0070C0"/>
              </a:buClr>
              <a:tabLst>
                <a:tab pos="749300" algn="l"/>
                <a:tab pos="8521700" algn="r"/>
              </a:tabLst>
            </a:pPr>
            <a:r>
              <a:rPr lang="en-US" sz="2700" b="1" dirty="0" smtClean="0">
                <a:latin typeface="Arial" panose="020B0604020202020204" pitchFamily="34" charset="0"/>
                <a:cs typeface="Arial" panose="020B0604020202020204" pitchFamily="34" charset="0"/>
              </a:rPr>
              <a:t>4.3</a:t>
            </a:r>
            <a:r>
              <a:rPr lang="en-US" sz="2700" dirty="0" smtClean="0">
                <a:latin typeface="Arial" panose="020B0604020202020204" pitchFamily="34" charset="0"/>
                <a:cs typeface="Arial" panose="020B0604020202020204" pitchFamily="34" charset="0"/>
              </a:rPr>
              <a:t>	Ratio </a:t>
            </a:r>
            <a:r>
              <a:rPr lang="en-US" sz="2700" dirty="0">
                <a:latin typeface="Arial" panose="020B0604020202020204" pitchFamily="34" charset="0"/>
                <a:cs typeface="Arial" panose="020B0604020202020204" pitchFamily="34" charset="0"/>
              </a:rPr>
              <a:t>and </a:t>
            </a:r>
            <a:r>
              <a:rPr lang="en-US" sz="2700" dirty="0" smtClean="0">
                <a:latin typeface="Arial" panose="020B0604020202020204" pitchFamily="34" charset="0"/>
                <a:cs typeface="Arial" panose="020B0604020202020204" pitchFamily="34" charset="0"/>
              </a:rPr>
              <a:t>proportion	103</a:t>
            </a:r>
            <a:endParaRPr lang="en-US" sz="27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700" b="1" dirty="0" smtClean="0">
                <a:latin typeface="Arial" panose="020B0604020202020204" pitchFamily="34" charset="0"/>
                <a:cs typeface="Arial" panose="020B0604020202020204" pitchFamily="34" charset="0"/>
              </a:rPr>
              <a:t>4.4</a:t>
            </a:r>
            <a:r>
              <a:rPr lang="en-US" sz="2700" dirty="0" smtClean="0">
                <a:latin typeface="Arial" panose="020B0604020202020204" pitchFamily="34" charset="0"/>
                <a:cs typeface="Arial" panose="020B0604020202020204" pitchFamily="34" charset="0"/>
              </a:rPr>
              <a:t>	Percentages	105</a:t>
            </a:r>
            <a:endParaRPr lang="en-US" sz="27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700" b="1" dirty="0" smtClean="0">
                <a:latin typeface="Arial" panose="020B0604020202020204" pitchFamily="34" charset="0"/>
                <a:cs typeface="Arial" panose="020B0604020202020204" pitchFamily="34" charset="0"/>
              </a:rPr>
              <a:t>4.5</a:t>
            </a:r>
            <a:r>
              <a:rPr lang="en-US" sz="2700" dirty="0" smtClean="0">
                <a:latin typeface="Arial" panose="020B0604020202020204" pitchFamily="34" charset="0"/>
                <a:cs typeface="Arial" panose="020B0604020202020204" pitchFamily="34" charset="0"/>
              </a:rPr>
              <a:t>	Fractions</a:t>
            </a:r>
            <a:r>
              <a:rPr lang="en-US" sz="2700" dirty="0">
                <a:latin typeface="Arial" panose="020B0604020202020204" pitchFamily="34" charset="0"/>
                <a:cs typeface="Arial" panose="020B0604020202020204" pitchFamily="34" charset="0"/>
              </a:rPr>
              <a:t>, decimals and </a:t>
            </a:r>
            <a:r>
              <a:rPr lang="en-US" sz="2700" dirty="0" smtClean="0">
                <a:latin typeface="Arial" panose="020B0604020202020204" pitchFamily="34" charset="0"/>
                <a:cs typeface="Arial" panose="020B0604020202020204" pitchFamily="34" charset="0"/>
              </a:rPr>
              <a:t>percentages	108</a:t>
            </a:r>
            <a:endParaRPr lang="en-US" sz="27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700" dirty="0" smtClean="0">
                <a:latin typeface="Arial" panose="020B0604020202020204" pitchFamily="34" charset="0"/>
                <a:cs typeface="Arial" panose="020B0604020202020204" pitchFamily="34" charset="0"/>
              </a:rPr>
              <a:t>	Problem-solving</a:t>
            </a:r>
            <a:endParaRPr lang="en-US" sz="27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700" dirty="0" smtClean="0">
                <a:latin typeface="Arial" panose="020B0604020202020204" pitchFamily="34" charset="0"/>
                <a:cs typeface="Arial" panose="020B0604020202020204" pitchFamily="34" charset="0"/>
              </a:rPr>
              <a:t>	Check </a:t>
            </a:r>
            <a:r>
              <a:rPr lang="en-US" sz="2700" dirty="0">
                <a:latin typeface="Arial" panose="020B0604020202020204" pitchFamily="34" charset="0"/>
                <a:cs typeface="Arial" panose="020B0604020202020204" pitchFamily="34" charset="0"/>
              </a:rPr>
              <a:t>up</a:t>
            </a:r>
          </a:p>
          <a:p>
            <a:pPr>
              <a:buClr>
                <a:srgbClr val="0070C0"/>
              </a:buClr>
              <a:tabLst>
                <a:tab pos="749300" algn="l"/>
                <a:tab pos="8521700" algn="r"/>
              </a:tabLst>
            </a:pPr>
            <a:r>
              <a:rPr lang="en-US" sz="2700" dirty="0" smtClean="0">
                <a:latin typeface="Arial" panose="020B0604020202020204" pitchFamily="34" charset="0"/>
                <a:cs typeface="Arial" panose="020B0604020202020204" pitchFamily="34" charset="0"/>
              </a:rPr>
              <a:t>	Strengthen</a:t>
            </a:r>
            <a:endParaRPr lang="en-US" sz="27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700" dirty="0" smtClean="0">
                <a:latin typeface="Arial" panose="020B0604020202020204" pitchFamily="34" charset="0"/>
                <a:cs typeface="Arial" panose="020B0604020202020204" pitchFamily="34" charset="0"/>
              </a:rPr>
              <a:t>	Extend</a:t>
            </a:r>
            <a:endParaRPr lang="en-US" sz="27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700" dirty="0" smtClean="0">
                <a:latin typeface="Arial" panose="020B0604020202020204" pitchFamily="34" charset="0"/>
                <a:cs typeface="Arial" panose="020B0604020202020204" pitchFamily="34" charset="0"/>
              </a:rPr>
              <a:t>	Knowledge </a:t>
            </a:r>
            <a:r>
              <a:rPr lang="en-US" sz="2700" dirty="0">
                <a:latin typeface="Arial" panose="020B0604020202020204" pitchFamily="34" charset="0"/>
                <a:cs typeface="Arial" panose="020B0604020202020204" pitchFamily="34" charset="0"/>
              </a:rPr>
              <a:t>check</a:t>
            </a:r>
          </a:p>
          <a:p>
            <a:pPr>
              <a:buClr>
                <a:srgbClr val="0070C0"/>
              </a:buClr>
              <a:tabLst>
                <a:tab pos="749300" algn="l"/>
                <a:tab pos="8521700" algn="r"/>
              </a:tabLst>
            </a:pPr>
            <a:r>
              <a:rPr lang="en-US" sz="2700" dirty="0" smtClean="0">
                <a:latin typeface="Arial" panose="020B0604020202020204" pitchFamily="34" charset="0"/>
                <a:cs typeface="Arial" panose="020B0604020202020204" pitchFamily="34" charset="0"/>
              </a:rPr>
              <a:t>	Unit test</a:t>
            </a:r>
            <a:endParaRPr lang="en-US" sz="2700" dirty="0">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iv</a:t>
            </a:r>
            <a:endParaRPr lang="en-GB" sz="1400" b="1" dirty="0">
              <a:latin typeface="Calibri" panose="020F0502020204030204" pitchFamily="34" charset="0"/>
            </a:endParaRPr>
          </a:p>
        </p:txBody>
      </p:sp>
    </p:spTree>
    <p:extLst>
      <p:ext uri="{BB962C8B-B14F-4D97-AF65-F5344CB8AC3E}">
        <p14:creationId xmlns:p14="http://schemas.microsoft.com/office/powerpoint/2010/main" val="274810456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p:sp>
        <p:nvSpPr>
          <p:cNvPr id="21" name="Round Same Side Corner Rectangle 20">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100</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251519" y="4941168"/>
            <a:ext cx="5176772" cy="163121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tx1"/>
                </a:solidFill>
                <a:latin typeface="Arial" panose="020B0604020202020204" pitchFamily="34" charset="0"/>
                <a:cs typeface="Arial" panose="020B0604020202020204" pitchFamily="34" charset="0"/>
              </a:rPr>
              <a:t>Exam </a:t>
            </a:r>
            <a:r>
              <a:rPr lang="en-US" sz="2000" b="1" dirty="0">
                <a:solidFill>
                  <a:schemeClr val="tx1"/>
                </a:solidFill>
                <a:latin typeface="Arial" panose="020B0604020202020204" pitchFamily="34" charset="0"/>
                <a:cs typeface="Arial" panose="020B0604020202020204" pitchFamily="34" charset="0"/>
              </a:rPr>
              <a:t>hint</a:t>
            </a:r>
          </a:p>
          <a:p>
            <a:r>
              <a:rPr lang="en-US" sz="2000" dirty="0">
                <a:solidFill>
                  <a:schemeClr val="tx1"/>
                </a:solidFill>
                <a:latin typeface="Arial" panose="020B0604020202020204" pitchFamily="34" charset="0"/>
                <a:cs typeface="Arial" panose="020B0604020202020204" pitchFamily="34" charset="0"/>
              </a:rPr>
              <a:t>Explain your answer by showing your </a:t>
            </a:r>
            <a:r>
              <a:rPr lang="en-US" sz="2000" dirty="0" smtClean="0">
                <a:solidFill>
                  <a:schemeClr val="tx1"/>
                </a:solidFill>
                <a:latin typeface="Arial" panose="020B0604020202020204" pitchFamily="34" charset="0"/>
                <a:cs typeface="Arial" panose="020B0604020202020204" pitchFamily="34" charset="0"/>
              </a:rPr>
              <a:t>calculations. Write </a:t>
            </a:r>
            <a:r>
              <a:rPr lang="en-US" sz="2000" dirty="0">
                <a:solidFill>
                  <a:schemeClr val="tx1"/>
                </a:solidFill>
                <a:latin typeface="Arial" panose="020B0604020202020204" pitchFamily="34" charset="0"/>
                <a:cs typeface="Arial" panose="020B0604020202020204" pitchFamily="34" charset="0"/>
              </a:rPr>
              <a:t>a sentence,</a:t>
            </a:r>
          </a:p>
          <a:p>
            <a:r>
              <a:rPr lang="en-US" sz="2000" dirty="0">
                <a:solidFill>
                  <a:schemeClr val="tx1"/>
                </a:solidFill>
                <a:latin typeface="Arial" panose="020B0604020202020204" pitchFamily="34" charset="0"/>
                <a:cs typeface="Arial" panose="020B0604020202020204" pitchFamily="34" charset="0"/>
              </a:rPr>
              <a:t>'The part will/will not fit the machine because ...’</a:t>
            </a:r>
          </a:p>
        </p:txBody>
      </p:sp>
      <p:grpSp>
        <p:nvGrpSpPr>
          <p:cNvPr id="8" name="Group 7"/>
          <p:cNvGrpSpPr/>
          <p:nvPr/>
        </p:nvGrpSpPr>
        <p:grpSpPr>
          <a:xfrm>
            <a:off x="305905" y="1268760"/>
            <a:ext cx="5130191" cy="3569128"/>
            <a:chOff x="3483872" y="1089031"/>
            <a:chExt cx="5264592" cy="3569128"/>
          </a:xfrm>
        </p:grpSpPr>
        <p:sp>
          <p:nvSpPr>
            <p:cNvPr id="10" name="Round Diagonal Corner Rectangle 9"/>
            <p:cNvSpPr/>
            <p:nvPr/>
          </p:nvSpPr>
          <p:spPr>
            <a:xfrm>
              <a:off x="3491880" y="1089031"/>
              <a:ext cx="5256584" cy="356912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13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563889" y="1666250"/>
                  <a:ext cx="5095139" cy="2991909"/>
                </a:xfrm>
                <a:prstGeom prst="rect">
                  <a:avLst/>
                </a:prstGeom>
              </p:spPr>
              <p:txBody>
                <a:bodyPr wrap="square">
                  <a:spAutoFit/>
                </a:bodyPr>
                <a:lstStyle/>
                <a:p>
                  <a:pPr>
                    <a:spcAft>
                      <a:spcPts val="0"/>
                    </a:spcAft>
                    <a:tabLst>
                      <a:tab pos="4972050" algn="r"/>
                    </a:tabLst>
                  </a:pPr>
                  <a:r>
                    <a:rPr lang="en-US" sz="2000" dirty="0" smtClean="0"/>
                    <a:t>A part has broken on a machine and needs to be replaced. The replacement must be between 7</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cs typeface="Arial" panose="020B0604020202020204" pitchFamily="34" charset="0"/>
                            </a:rPr>
                            <m:t>18</m:t>
                          </m:r>
                        </m:den>
                      </m:f>
                    </m:oMath>
                  </a14:m>
                  <a:r>
                    <a:rPr lang="en-US" sz="2000" dirty="0"/>
                    <a:t> cm and 7</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3</m:t>
                          </m:r>
                        </m:num>
                        <m:den>
                          <m:r>
                            <a:rPr lang="en-US" sz="2000" b="0" i="1" smtClean="0">
                              <a:latin typeface="Cambria Math" panose="02040503050406030204" pitchFamily="18" charset="0"/>
                              <a:cs typeface="Arial" panose="020B0604020202020204" pitchFamily="34" charset="0"/>
                            </a:rPr>
                            <m:t>18</m:t>
                          </m:r>
                        </m:den>
                      </m:f>
                    </m:oMath>
                  </a14:m>
                  <a:r>
                    <a:rPr lang="en-US" sz="2000" dirty="0"/>
                    <a:t>cm long in order to fit the machine.</a:t>
                  </a:r>
                </a:p>
                <a:p>
                  <a:pPr>
                    <a:spcAft>
                      <a:spcPts val="0"/>
                    </a:spcAft>
                    <a:tabLst>
                      <a:tab pos="4972050" algn="r"/>
                    </a:tabLst>
                  </a:pPr>
                  <a:r>
                    <a:rPr lang="en-US" sz="2000" dirty="0"/>
                    <a:t>The diagram shows </a:t>
                  </a:r>
                  <a:r>
                    <a:rPr lang="en-US" sz="2000" dirty="0" smtClean="0"/>
                    <a:t>the </a:t>
                  </a:r>
                  <a:br>
                    <a:rPr lang="en-US" sz="2000" dirty="0" smtClean="0"/>
                  </a:br>
                  <a:r>
                    <a:rPr lang="en-US" sz="2000" dirty="0" smtClean="0"/>
                    <a:t>replacement </a:t>
                  </a:r>
                  <a:r>
                    <a:rPr lang="en-US" sz="2000" dirty="0"/>
                    <a:t>part</a:t>
                  </a:r>
                  <a:r>
                    <a:rPr lang="en-US" sz="2000" dirty="0" smtClean="0"/>
                    <a:t>.</a:t>
                  </a:r>
                  <a:br>
                    <a:rPr lang="en-US" sz="2000" dirty="0" smtClean="0"/>
                  </a:br>
                  <a:r>
                    <a:rPr lang="en-US" sz="2000" dirty="0" smtClean="0"/>
                    <a:t>Will </a:t>
                  </a:r>
                  <a:r>
                    <a:rPr lang="en-US" sz="2000" dirty="0"/>
                    <a:t>this part fit the </a:t>
                  </a:r>
                  <a:br>
                    <a:rPr lang="en-US" sz="2000" dirty="0"/>
                  </a:br>
                  <a:r>
                    <a:rPr lang="en-US" sz="2000" dirty="0" smtClean="0"/>
                    <a:t>machine</a:t>
                  </a:r>
                  <a:r>
                    <a:rPr lang="en-US" sz="2000" dirty="0"/>
                    <a:t>?</a:t>
                  </a:r>
                </a:p>
                <a:p>
                  <a:pPr>
                    <a:spcAft>
                      <a:spcPts val="0"/>
                    </a:spcAft>
                    <a:tabLst>
                      <a:tab pos="4972050" algn="r"/>
                    </a:tabLst>
                  </a:pPr>
                  <a:r>
                    <a:rPr lang="en-US" sz="2000" dirty="0"/>
                    <a:t>You must explain </a:t>
                  </a:r>
                  <a:r>
                    <a:rPr lang="en-US" sz="2000" dirty="0" smtClean="0"/>
                    <a:t>your </a:t>
                  </a:r>
                  <a:r>
                    <a:rPr lang="en-US" sz="2000" dirty="0"/>
                    <a:t>answer. </a:t>
                  </a:r>
                  <a:r>
                    <a:rPr lang="en-US" sz="2000" dirty="0" smtClean="0"/>
                    <a:t>	</a:t>
                  </a:r>
                  <a:r>
                    <a:rPr lang="en-US" sz="2000" b="1" dirty="0" smtClean="0"/>
                    <a:t>(5 marks</a:t>
                  </a:r>
                  <a:r>
                    <a:rPr lang="en-US" sz="2000" b="1" dirty="0"/>
                    <a:t>)</a:t>
                  </a:r>
                </a:p>
              </p:txBody>
            </p:sp>
          </mc:Choice>
          <mc:Fallback xmlns="">
            <p:sp>
              <p:nvSpPr>
                <p:cNvPr id="12" name="Rectangle 11"/>
                <p:cNvSpPr>
                  <a:spLocks noRot="1" noChangeAspect="1" noMove="1" noResize="1" noEditPoints="1" noAdjustHandles="1" noChangeArrowheads="1" noChangeShapeType="1" noTextEdit="1"/>
                </p:cNvSpPr>
                <p:nvPr/>
              </p:nvSpPr>
              <p:spPr>
                <a:xfrm>
                  <a:off x="3563889" y="1666250"/>
                  <a:ext cx="5095139" cy="2991909"/>
                </a:xfrm>
                <a:prstGeom prst="rect">
                  <a:avLst/>
                </a:prstGeom>
                <a:blipFill rotWithShape="0">
                  <a:blip r:embed="rId5"/>
                  <a:stretch>
                    <a:fillRect l="-1351" t="-1018" r="-1229" b="-2851"/>
                  </a:stretch>
                </a:blipFill>
              </p:spPr>
              <p:txBody>
                <a:bodyPr/>
                <a:lstStyle/>
                <a:p>
                  <a:r>
                    <a:rPr lang="en-US">
                      <a:noFill/>
                    </a:rPr>
                    <a:t> </a:t>
                  </a:r>
                </a:p>
              </p:txBody>
            </p:sp>
          </mc:Fallback>
        </mc:AlternateContent>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94604" y="2996952"/>
            <a:ext cx="1869484" cy="1368152"/>
          </a:xfrm>
          <a:prstGeom prst="rect">
            <a:avLst/>
          </a:prstGeom>
        </p:spPr>
      </p:pic>
    </p:spTree>
    <p:extLst>
      <p:ext uri="{BB962C8B-B14F-4D97-AF65-F5344CB8AC3E}">
        <p14:creationId xmlns:p14="http://schemas.microsoft.com/office/powerpoint/2010/main" val="1687755251"/>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100</a:t>
            </a:r>
            <a:endParaRPr lang="en-GB" sz="1300" b="1" dirty="0">
              <a:latin typeface="Calibri" panose="020F0502020204030204" pitchFamily="34" charset="0"/>
            </a:endParaRPr>
          </a:p>
        </p:txBody>
      </p:sp>
      <p:grpSp>
        <p:nvGrpSpPr>
          <p:cNvPr id="10" name="Group 9"/>
          <p:cNvGrpSpPr/>
          <p:nvPr/>
        </p:nvGrpSpPr>
        <p:grpSpPr>
          <a:xfrm>
            <a:off x="294180" y="1281828"/>
            <a:ext cx="5213924" cy="4420635"/>
            <a:chOff x="150164" y="6494199"/>
            <a:chExt cx="5213924" cy="4420635"/>
          </a:xfrm>
        </p:grpSpPr>
        <mc:AlternateContent xmlns:mc="http://schemas.openxmlformats.org/markup-compatibility/2006" xmlns:a14="http://schemas.microsoft.com/office/drawing/2010/main">
          <mc:Choice Requires="a14">
            <p:sp>
              <p:nvSpPr>
                <p:cNvPr id="11" name="Rectangle 10"/>
                <p:cNvSpPr/>
                <p:nvPr/>
              </p:nvSpPr>
              <p:spPr>
                <a:xfrm flipH="1">
                  <a:off x="150164" y="6723943"/>
                  <a:ext cx="5213924" cy="4190891"/>
                </a:xfrm>
                <a:prstGeom prst="rect">
                  <a:avLst/>
                </a:prstGeom>
                <a:solidFill>
                  <a:srgbClr val="FFFFFF"/>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pPr>
                    <a:tabLst>
                      <a:tab pos="1314450" algn="l"/>
                    </a:tabLst>
                  </a:pPr>
                  <a:r>
                    <a:rPr lang="en-US" sz="2800" dirty="0" smtClean="0">
                      <a:solidFill>
                        <a:schemeClr val="tx1"/>
                      </a:solidFill>
                      <a:latin typeface="Arial" panose="020B0604020202020204" pitchFamily="34" charset="0"/>
                      <a:cs typeface="Arial" panose="020B0604020202020204" pitchFamily="34" charset="0"/>
                    </a:rPr>
                    <a:t>Work out:</a:t>
                  </a:r>
                </a:p>
                <a:p>
                  <a:pPr>
                    <a:lnSpc>
                      <a:spcPts val="6700"/>
                    </a:lnSpc>
                    <a:tabLst>
                      <a:tab pos="1428750" algn="l"/>
                    </a:tabLst>
                  </a:pPr>
                  <a:r>
                    <a:rPr lang="en-US" sz="2800" dirty="0" smtClean="0">
                      <a:solidFill>
                        <a:schemeClr val="tx1"/>
                      </a:solidFill>
                      <a:latin typeface="Arial" panose="020B0604020202020204" pitchFamily="34" charset="0"/>
                      <a:cs typeface="Arial" panose="020B0604020202020204" pitchFamily="34" charset="0"/>
                    </a:rPr>
                    <a:t>4</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i="1">
                              <a:solidFill>
                                <a:schemeClr val="tx1"/>
                              </a:solidFill>
                              <a:latin typeface="Cambria Math" panose="02040503050406030204" pitchFamily="18" charset="0"/>
                              <a:cs typeface="Arial" panose="020B0604020202020204" pitchFamily="34" charset="0"/>
                            </a:rPr>
                            <m:t>1</m:t>
                          </m:r>
                        </m:num>
                        <m:den>
                          <m:r>
                            <a:rPr lang="en-US" sz="2800" b="0" i="1" smtClean="0">
                              <a:solidFill>
                                <a:schemeClr val="tx1"/>
                              </a:solidFill>
                              <a:latin typeface="Cambria Math" panose="02040503050406030204" pitchFamily="18" charset="0"/>
                              <a:cs typeface="Arial" panose="020B0604020202020204" pitchFamily="34" charset="0"/>
                            </a:rPr>
                            <m:t>2</m:t>
                          </m:r>
                        </m:den>
                      </m:f>
                      <m:r>
                        <a:rPr lang="en-US" sz="2800" b="0" i="1" smtClean="0">
                          <a:solidFill>
                            <a:schemeClr val="tx1"/>
                          </a:solidFill>
                          <a:latin typeface="Cambria Math" panose="02040503050406030204" pitchFamily="18" charset="0"/>
                          <a:cs typeface="Arial" panose="020B0604020202020204" pitchFamily="34" charset="0"/>
                        </a:rPr>
                        <m:t> −</m:t>
                      </m:r>
                      <m:r>
                        <m:rPr>
                          <m:nor/>
                        </m:rPr>
                        <a:rPr lang="en-US" sz="2800" b="0" i="0" dirty="0" smtClean="0">
                          <a:solidFill>
                            <a:schemeClr val="tx1"/>
                          </a:solidFill>
                          <a:latin typeface="Arial" panose="020B0604020202020204" pitchFamily="34" charset="0"/>
                          <a:cs typeface="Arial" panose="020B0604020202020204" pitchFamily="34" charset="0"/>
                        </a:rPr>
                        <m:t>1</m:t>
                      </m:r>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4</m:t>
                          </m:r>
                        </m:num>
                        <m:den>
                          <m:r>
                            <a:rPr lang="en-US" sz="2800" b="0" i="1" smtClean="0">
                              <a:solidFill>
                                <a:schemeClr val="tx1"/>
                              </a:solidFill>
                              <a:latin typeface="Cambria Math" panose="02040503050406030204" pitchFamily="18" charset="0"/>
                              <a:cs typeface="Arial" panose="020B0604020202020204" pitchFamily="34" charset="0"/>
                            </a:rPr>
                            <m:t>5</m:t>
                          </m:r>
                        </m:den>
                      </m:f>
                    </m:oMath>
                  </a14:m>
                  <a:r>
                    <a:rPr lang="en-US" sz="28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9</m:t>
                          </m:r>
                        </m:num>
                        <m:den>
                          <m:r>
                            <a:rPr lang="en-US" sz="2800" b="0" i="1" smtClean="0">
                              <a:solidFill>
                                <a:schemeClr val="tx1"/>
                              </a:solidFill>
                              <a:latin typeface="Cambria Math" panose="02040503050406030204" pitchFamily="18" charset="0"/>
                              <a:cs typeface="Arial" panose="020B0604020202020204" pitchFamily="34" charset="0"/>
                            </a:rPr>
                            <m:t>2</m:t>
                          </m:r>
                        </m:den>
                      </m:f>
                    </m:oMath>
                  </a14:m>
                  <a:r>
                    <a:rPr lang="en-US" sz="28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9</m:t>
                          </m:r>
                        </m:num>
                        <m:den>
                          <m:r>
                            <a:rPr lang="en-US" sz="2800" b="0" i="1" smtClean="0">
                              <a:solidFill>
                                <a:schemeClr val="tx1"/>
                              </a:solidFill>
                              <a:latin typeface="Cambria Math" panose="02040503050406030204" pitchFamily="18" charset="0"/>
                              <a:cs typeface="Arial" panose="020B0604020202020204" pitchFamily="34" charset="0"/>
                            </a:rPr>
                            <m:t>5</m:t>
                          </m:r>
                        </m:den>
                      </m:f>
                    </m:oMath>
                  </a14:m>
                  <a:endParaRPr lang="en-US" sz="2800" dirty="0" smtClean="0">
                    <a:solidFill>
                      <a:schemeClr val="tx1"/>
                    </a:solidFill>
                    <a:latin typeface="Arial" panose="020B0604020202020204" pitchFamily="34" charset="0"/>
                    <a:cs typeface="Arial" panose="020B0604020202020204" pitchFamily="34" charset="0"/>
                  </a:endParaRPr>
                </a:p>
                <a:p>
                  <a:pPr>
                    <a:lnSpc>
                      <a:spcPts val="6700"/>
                    </a:lnSpc>
                    <a:tabLst>
                      <a:tab pos="1428750" algn="l"/>
                    </a:tabLst>
                  </a:pPr>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45</m:t>
                          </m:r>
                        </m:num>
                        <m:den>
                          <m:r>
                            <a:rPr lang="en-US" sz="2800" b="0" i="1" smtClean="0">
                              <a:solidFill>
                                <a:schemeClr val="tx1"/>
                              </a:solidFill>
                              <a:latin typeface="Cambria Math" panose="02040503050406030204" pitchFamily="18" charset="0"/>
                              <a:cs typeface="Arial" panose="020B0604020202020204" pitchFamily="34" charset="0"/>
                            </a:rPr>
                            <m:t>10</m:t>
                          </m:r>
                        </m:den>
                      </m:f>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18</m:t>
                          </m:r>
                        </m:num>
                        <m:den>
                          <m:r>
                            <a:rPr lang="en-US" sz="2800" b="0" i="1" smtClean="0">
                              <a:solidFill>
                                <a:schemeClr val="tx1"/>
                              </a:solidFill>
                              <a:latin typeface="Cambria Math" panose="02040503050406030204" pitchFamily="18" charset="0"/>
                              <a:cs typeface="Arial" panose="020B0604020202020204" pitchFamily="34" charset="0"/>
                            </a:rPr>
                            <m:t>10</m:t>
                          </m:r>
                        </m:den>
                      </m:f>
                    </m:oMath>
                  </a14:m>
                  <a:endParaRPr lang="en-US" sz="2800" dirty="0" smtClean="0">
                    <a:solidFill>
                      <a:schemeClr val="tx1"/>
                    </a:solidFill>
                    <a:latin typeface="Arial" panose="020B0604020202020204" pitchFamily="34" charset="0"/>
                    <a:cs typeface="Arial" panose="020B0604020202020204" pitchFamily="34" charset="0"/>
                  </a:endParaRPr>
                </a:p>
                <a:p>
                  <a:pPr>
                    <a:lnSpc>
                      <a:spcPts val="6700"/>
                    </a:lnSpc>
                    <a:tabLst>
                      <a:tab pos="1428750" algn="l"/>
                    </a:tabLst>
                  </a:pPr>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27</m:t>
                          </m:r>
                        </m:num>
                        <m:den>
                          <m:r>
                            <a:rPr lang="en-US" sz="2800" b="0" i="1" smtClean="0">
                              <a:solidFill>
                                <a:schemeClr val="tx1"/>
                              </a:solidFill>
                              <a:latin typeface="Cambria Math" panose="02040503050406030204" pitchFamily="18" charset="0"/>
                              <a:cs typeface="Arial" panose="020B0604020202020204" pitchFamily="34" charset="0"/>
                            </a:rPr>
                            <m:t>10</m:t>
                          </m:r>
                        </m:den>
                      </m:f>
                    </m:oMath>
                  </a14:m>
                  <a:endParaRPr lang="en-US" sz="2800" dirty="0" smtClean="0">
                    <a:solidFill>
                      <a:schemeClr val="tx1"/>
                    </a:solidFill>
                    <a:latin typeface="Arial" panose="020B0604020202020204" pitchFamily="34" charset="0"/>
                    <a:cs typeface="Arial" panose="020B0604020202020204" pitchFamily="34" charset="0"/>
                  </a:endParaRPr>
                </a:p>
                <a:p>
                  <a:pPr>
                    <a:lnSpc>
                      <a:spcPts val="6700"/>
                    </a:lnSpc>
                    <a:tabLst>
                      <a:tab pos="1428750" algn="l"/>
                    </a:tabLst>
                  </a:pPr>
                  <a:r>
                    <a:rPr lang="en-US" sz="2800" dirty="0">
                      <a:solidFill>
                        <a:schemeClr val="tx1"/>
                      </a:solidFill>
                      <a:latin typeface="Arial" panose="020B0604020202020204" pitchFamily="34" charset="0"/>
                      <a:cs typeface="Arial" panose="020B0604020202020204" pitchFamily="34" charset="0"/>
                    </a:rPr>
                    <a:t>	= </a:t>
                  </a:r>
                  <a:r>
                    <a:rPr lang="en-US" sz="2800" dirty="0" smtClean="0">
                      <a:solidFill>
                        <a:schemeClr val="tx1"/>
                      </a:solidFill>
                      <a:latin typeface="Arial" panose="020B0604020202020204" pitchFamily="34" charset="0"/>
                      <a:cs typeface="Arial" panose="020B0604020202020204" pitchFamily="34" charset="0"/>
                    </a:rPr>
                    <a:t>2</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7</m:t>
                          </m:r>
                        </m:num>
                        <m:den>
                          <m:r>
                            <a:rPr lang="en-US" sz="2800" b="0" i="1" smtClean="0">
                              <a:solidFill>
                                <a:schemeClr val="tx1"/>
                              </a:solidFill>
                              <a:latin typeface="Cambria Math" panose="02040503050406030204" pitchFamily="18" charset="0"/>
                              <a:cs typeface="Arial" panose="020B0604020202020204" pitchFamily="34" charset="0"/>
                            </a:rPr>
                            <m:t>10</m:t>
                          </m:r>
                        </m:den>
                      </m:f>
                    </m:oMath>
                  </a14:m>
                  <a:endParaRPr lang="en-US" sz="2800" dirty="0">
                    <a:solidFill>
                      <a:schemeClr val="tx1"/>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flipH="1">
                  <a:off x="150164" y="6723943"/>
                  <a:ext cx="5213924" cy="4190891"/>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smtClean="0">
                  <a:latin typeface="Arial" panose="020B0604020202020204" pitchFamily="34" charset="0"/>
                  <a:cs typeface="Arial" panose="020B0604020202020204" pitchFamily="34" charset="0"/>
                </a:rPr>
                <a:t>Example 1</a:t>
              </a:r>
              <a:endParaRPr lang="en-US" sz="2100" b="1" dirty="0">
                <a:latin typeface="Arial" panose="020B0604020202020204" pitchFamily="34" charset="0"/>
                <a:cs typeface="Arial" panose="020B0604020202020204" pitchFamily="34" charset="0"/>
              </a:endParaRPr>
            </a:p>
          </p:txBody>
        </p:sp>
      </p:grpSp>
      <p:sp>
        <p:nvSpPr>
          <p:cNvPr id="9" name="Rectangle 8"/>
          <p:cNvSpPr/>
          <p:nvPr/>
        </p:nvSpPr>
        <p:spPr>
          <a:xfrm flipH="1">
            <a:off x="3635895" y="1636638"/>
            <a:ext cx="1792394" cy="1323439"/>
          </a:xfrm>
          <a:prstGeom prst="rect">
            <a:avLst/>
          </a:prstGeom>
          <a:solidFill>
            <a:srgbClr val="FCD5B5"/>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Write both numbers as improper fractions</a:t>
            </a:r>
            <a:endParaRPr lang="en-US" sz="20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flipH="1">
            <a:off x="3637963" y="3068960"/>
            <a:ext cx="1798130" cy="1323439"/>
          </a:xfrm>
          <a:prstGeom prst="rect">
            <a:avLst/>
          </a:prstGeom>
          <a:solidFill>
            <a:srgbClr val="FCD5B5"/>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Write both fractions with a common denominator</a:t>
            </a:r>
            <a:endParaRPr lang="en-US" sz="2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flipH="1">
            <a:off x="3635895" y="4573577"/>
            <a:ext cx="1792394" cy="1015663"/>
          </a:xfrm>
          <a:prstGeom prst="rect">
            <a:avLst/>
          </a:prstGeom>
          <a:solidFill>
            <a:srgbClr val="FCD5B5"/>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Write the answer as a mixed number</a:t>
            </a:r>
            <a:endParaRPr lang="en-US" sz="2000" dirty="0">
              <a:solidFill>
                <a:schemeClr val="tx1"/>
              </a:solidFill>
              <a:latin typeface="Arial" panose="020B0604020202020204" pitchFamily="34" charset="0"/>
              <a:cs typeface="Arial" panose="020B0604020202020204" pitchFamily="34" charset="0"/>
            </a:endParaRPr>
          </a:p>
        </p:txBody>
      </p:sp>
      <p:cxnSp>
        <p:nvCxnSpPr>
          <p:cNvPr id="4" name="Straight Arrow Connector 3"/>
          <p:cNvCxnSpPr>
            <a:stCxn id="9" idx="3"/>
          </p:cNvCxnSpPr>
          <p:nvPr/>
        </p:nvCxnSpPr>
        <p:spPr>
          <a:xfrm flipH="1">
            <a:off x="2989571" y="2298358"/>
            <a:ext cx="646324" cy="1254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274107" y="3720956"/>
            <a:ext cx="346263" cy="97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901142" y="5081408"/>
            <a:ext cx="73475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06026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mc:AlternateContent xmlns:mc="http://schemas.openxmlformats.org/markup-compatibility/2006" xmlns:a14="http://schemas.microsoft.com/office/drawing/2010/main">
        <mc:Choice Requires="a14">
          <p:sp>
            <p:nvSpPr>
              <p:cNvPr id="3" name="Rectangle 2"/>
              <p:cNvSpPr/>
              <p:nvPr/>
            </p:nvSpPr>
            <p:spPr>
              <a:xfrm>
                <a:off x="251520" y="1249883"/>
                <a:ext cx="5256584" cy="5365187"/>
              </a:xfrm>
              <a:prstGeom prst="rect">
                <a:avLst/>
              </a:prstGeom>
            </p:spPr>
            <p:txBody>
              <a:bodyPr wrap="square">
                <a:spAutoFit/>
              </a:bodyPr>
              <a:lstStyle/>
              <a:p>
                <a:pPr marL="457200" indent="-457200">
                  <a:buClr>
                    <a:srgbClr val="C00000"/>
                  </a:buClr>
                  <a:buFont typeface="+mj-lt"/>
                  <a:buAutoNum type="arabicPeriod" startAt="14"/>
                  <a:tabLst>
                    <a:tab pos="1079500" algn="l"/>
                    <a:tab pos="2743200" algn="l"/>
                  </a:tabLst>
                </a:pPr>
                <a:r>
                  <a:rPr lang="en-US" sz="1970" dirty="0" smtClean="0">
                    <a:latin typeface="Arial" panose="020B0604020202020204" pitchFamily="34" charset="0"/>
                    <a:cs typeface="Arial" panose="020B0604020202020204" pitchFamily="34" charset="0"/>
                  </a:rPr>
                  <a:t>Work out these subtractions:</a:t>
                </a:r>
              </a:p>
              <a:p>
                <a:pPr marL="914400" lvl="1" indent="-457200">
                  <a:lnSpc>
                    <a:spcPts val="4200"/>
                  </a:lnSpc>
                  <a:buClr>
                    <a:srgbClr val="C00000"/>
                  </a:buClr>
                  <a:buFont typeface="+mj-lt"/>
                  <a:buAutoNum type="alphaLcPeriod"/>
                  <a:tabLst>
                    <a:tab pos="1079500" algn="l"/>
                    <a:tab pos="2743200" algn="l"/>
                  </a:tabLst>
                </a:pPr>
                <a:r>
                  <a:rPr lang="en-US" sz="1970" dirty="0" smtClean="0"/>
                  <a:t>6</a:t>
                </a:r>
                <a14:m>
                  <m:oMath xmlns:m="http://schemas.openxmlformats.org/officeDocument/2006/math">
                    <m:f>
                      <m:fPr>
                        <m:ctrlPr>
                          <a:rPr lang="en-US" sz="1970" i="1">
                            <a:latin typeface="Cambria Math" panose="02040503050406030204" pitchFamily="18" charset="0"/>
                            <a:cs typeface="Arial" panose="020B0604020202020204" pitchFamily="34" charset="0"/>
                          </a:rPr>
                        </m:ctrlPr>
                      </m:fPr>
                      <m:num>
                        <m:r>
                          <a:rPr lang="en-US" sz="1970" b="0" i="1" smtClean="0">
                            <a:latin typeface="Cambria Math" panose="02040503050406030204" pitchFamily="18" charset="0"/>
                            <a:cs typeface="Arial" panose="020B0604020202020204" pitchFamily="34" charset="0"/>
                          </a:rPr>
                          <m:t>9</m:t>
                        </m:r>
                      </m:num>
                      <m:den>
                        <m:r>
                          <a:rPr lang="en-US" sz="1970" b="0" i="1" smtClean="0">
                            <a:latin typeface="Cambria Math" panose="02040503050406030204" pitchFamily="18" charset="0"/>
                            <a:cs typeface="Arial" panose="020B0604020202020204" pitchFamily="34" charset="0"/>
                          </a:rPr>
                          <m:t>10</m:t>
                        </m:r>
                      </m:den>
                    </m:f>
                    <m:r>
                      <a:rPr lang="en-US" sz="1970" i="1">
                        <a:latin typeface="Cambria Math" panose="02040503050406030204" pitchFamily="18" charset="0"/>
                        <a:cs typeface="Arial" panose="020B0604020202020204" pitchFamily="34" charset="0"/>
                      </a:rPr>
                      <m:t> −</m:t>
                    </m:r>
                    <m:r>
                      <m:rPr>
                        <m:nor/>
                      </m:rPr>
                      <a:rPr lang="en-US" sz="1970" b="0" i="0" dirty="0" smtClean="0"/>
                      <m:t>2</m:t>
                    </m:r>
                    <m:f>
                      <m:fPr>
                        <m:ctrlPr>
                          <a:rPr lang="en-US" sz="1970" i="1">
                            <a:latin typeface="Cambria Math" panose="02040503050406030204" pitchFamily="18" charset="0"/>
                            <a:cs typeface="Arial" panose="020B0604020202020204" pitchFamily="34" charset="0"/>
                          </a:rPr>
                        </m:ctrlPr>
                      </m:fPr>
                      <m:num>
                        <m:r>
                          <a:rPr lang="en-US" sz="1970" b="0" i="1" smtClean="0">
                            <a:latin typeface="Cambria Math" panose="02040503050406030204" pitchFamily="18" charset="0"/>
                            <a:cs typeface="Arial" panose="020B0604020202020204" pitchFamily="34" charset="0"/>
                          </a:rPr>
                          <m:t>2</m:t>
                        </m:r>
                      </m:num>
                      <m:den>
                        <m:r>
                          <a:rPr lang="en-US" sz="1970" i="1">
                            <a:latin typeface="Cambria Math" panose="02040503050406030204" pitchFamily="18" charset="0"/>
                            <a:cs typeface="Arial" panose="020B0604020202020204" pitchFamily="34" charset="0"/>
                          </a:rPr>
                          <m:t>5</m:t>
                        </m:r>
                      </m:den>
                    </m:f>
                  </m:oMath>
                </a14:m>
                <a:r>
                  <a:rPr lang="en-US" sz="1970" dirty="0" smtClean="0">
                    <a:latin typeface="Arial" panose="020B0604020202020204" pitchFamily="34" charset="0"/>
                    <a:cs typeface="Arial" panose="020B0604020202020204" pitchFamily="34" charset="0"/>
                  </a:rPr>
                  <a:t>	b. </a:t>
                </a:r>
                <a:r>
                  <a:rPr lang="en-US" sz="1970" dirty="0" smtClean="0"/>
                  <a:t>5</a:t>
                </a:r>
                <a14:m>
                  <m:oMath xmlns:m="http://schemas.openxmlformats.org/officeDocument/2006/math">
                    <m:f>
                      <m:fPr>
                        <m:ctrlPr>
                          <a:rPr lang="en-US" sz="1970" i="1">
                            <a:latin typeface="Cambria Math" panose="02040503050406030204" pitchFamily="18" charset="0"/>
                            <a:cs typeface="Arial" panose="020B0604020202020204" pitchFamily="34" charset="0"/>
                          </a:rPr>
                        </m:ctrlPr>
                      </m:fPr>
                      <m:num>
                        <m:r>
                          <a:rPr lang="en-US" sz="1970" b="0" i="1" smtClean="0">
                            <a:latin typeface="Cambria Math" panose="02040503050406030204" pitchFamily="18" charset="0"/>
                            <a:cs typeface="Arial" panose="020B0604020202020204" pitchFamily="34" charset="0"/>
                          </a:rPr>
                          <m:t>3</m:t>
                        </m:r>
                      </m:num>
                      <m:den>
                        <m:r>
                          <a:rPr lang="en-US" sz="1970" b="0" i="1" smtClean="0">
                            <a:latin typeface="Cambria Math" panose="02040503050406030204" pitchFamily="18" charset="0"/>
                            <a:cs typeface="Arial" panose="020B0604020202020204" pitchFamily="34" charset="0"/>
                          </a:rPr>
                          <m:t>5</m:t>
                        </m:r>
                      </m:den>
                    </m:f>
                    <m:r>
                      <a:rPr lang="en-US" sz="1970" i="1">
                        <a:latin typeface="Cambria Math" panose="02040503050406030204" pitchFamily="18" charset="0"/>
                        <a:cs typeface="Arial" panose="020B0604020202020204" pitchFamily="34" charset="0"/>
                      </a:rPr>
                      <m:t> −</m:t>
                    </m:r>
                    <m:r>
                      <m:rPr>
                        <m:nor/>
                      </m:rPr>
                      <a:rPr lang="en-US" sz="1970" dirty="0"/>
                      <m:t>1</m:t>
                    </m:r>
                    <m:f>
                      <m:fPr>
                        <m:ctrlPr>
                          <a:rPr lang="en-US" sz="1970" i="1">
                            <a:latin typeface="Cambria Math" panose="02040503050406030204" pitchFamily="18" charset="0"/>
                            <a:cs typeface="Arial" panose="020B0604020202020204" pitchFamily="34" charset="0"/>
                          </a:rPr>
                        </m:ctrlPr>
                      </m:fPr>
                      <m:num>
                        <m:r>
                          <a:rPr lang="en-US" sz="1970" b="0" i="1" smtClean="0">
                            <a:latin typeface="Cambria Math" panose="02040503050406030204" pitchFamily="18" charset="0"/>
                            <a:cs typeface="Arial" panose="020B0604020202020204" pitchFamily="34" charset="0"/>
                          </a:rPr>
                          <m:t>7</m:t>
                        </m:r>
                      </m:num>
                      <m:den>
                        <m:r>
                          <a:rPr lang="en-US" sz="1970" b="0" i="1" smtClean="0">
                            <a:latin typeface="Cambria Math" panose="02040503050406030204" pitchFamily="18" charset="0"/>
                            <a:cs typeface="Arial" panose="020B0604020202020204" pitchFamily="34" charset="0"/>
                          </a:rPr>
                          <m:t>8</m:t>
                        </m:r>
                      </m:den>
                    </m:f>
                  </m:oMath>
                </a14:m>
                <a:endParaRPr lang="en-US" sz="1970" dirty="0" smtClean="0">
                  <a:latin typeface="Arial" panose="020B0604020202020204" pitchFamily="34" charset="0"/>
                  <a:cs typeface="Arial" panose="020B0604020202020204" pitchFamily="34" charset="0"/>
                </a:endParaRPr>
              </a:p>
              <a:p>
                <a:pPr marL="914400" lvl="1" indent="-457200">
                  <a:lnSpc>
                    <a:spcPts val="4200"/>
                  </a:lnSpc>
                  <a:buClr>
                    <a:srgbClr val="C00000"/>
                  </a:buClr>
                  <a:buFont typeface="+mj-lt"/>
                  <a:buAutoNum type="alphaLcPeriod"/>
                  <a:tabLst>
                    <a:tab pos="1079500" algn="l"/>
                    <a:tab pos="2743200" algn="l"/>
                  </a:tabLst>
                </a:pPr>
                <a:r>
                  <a:rPr lang="en-US" sz="1970" dirty="0" smtClean="0"/>
                  <a:t>3</a:t>
                </a:r>
                <a14:m>
                  <m:oMath xmlns:m="http://schemas.openxmlformats.org/officeDocument/2006/math">
                    <m:f>
                      <m:fPr>
                        <m:ctrlPr>
                          <a:rPr lang="en-US" sz="1970" i="1">
                            <a:latin typeface="Cambria Math" panose="02040503050406030204" pitchFamily="18" charset="0"/>
                            <a:cs typeface="Arial" panose="020B0604020202020204" pitchFamily="34" charset="0"/>
                          </a:rPr>
                        </m:ctrlPr>
                      </m:fPr>
                      <m:num>
                        <m:r>
                          <a:rPr lang="en-US" sz="1970" i="1">
                            <a:latin typeface="Cambria Math" panose="02040503050406030204" pitchFamily="18" charset="0"/>
                            <a:cs typeface="Arial" panose="020B0604020202020204" pitchFamily="34" charset="0"/>
                          </a:rPr>
                          <m:t>1</m:t>
                        </m:r>
                      </m:num>
                      <m:den>
                        <m:r>
                          <a:rPr lang="en-US" sz="1970" b="0" i="1" smtClean="0">
                            <a:latin typeface="Cambria Math" panose="02040503050406030204" pitchFamily="18" charset="0"/>
                            <a:cs typeface="Arial" panose="020B0604020202020204" pitchFamily="34" charset="0"/>
                          </a:rPr>
                          <m:t>6</m:t>
                        </m:r>
                      </m:den>
                    </m:f>
                    <m:r>
                      <a:rPr lang="en-US" sz="1970" i="1">
                        <a:latin typeface="Cambria Math" panose="02040503050406030204" pitchFamily="18" charset="0"/>
                        <a:cs typeface="Arial" panose="020B0604020202020204" pitchFamily="34" charset="0"/>
                      </a:rPr>
                      <m:t> −</m:t>
                    </m:r>
                    <m:r>
                      <m:rPr>
                        <m:nor/>
                      </m:rPr>
                      <a:rPr lang="en-US" sz="1970" b="0" i="0" dirty="0" smtClean="0"/>
                      <m:t>4</m:t>
                    </m:r>
                  </m:oMath>
                </a14:m>
                <a:r>
                  <a:rPr lang="en-US" sz="1970" dirty="0">
                    <a:latin typeface="Arial" panose="020B0604020202020204" pitchFamily="34" charset="0"/>
                    <a:cs typeface="Arial" panose="020B0604020202020204" pitchFamily="34" charset="0"/>
                  </a:rPr>
                  <a:t> </a:t>
                </a:r>
                <a14:m>
                  <m:oMath xmlns:m="http://schemas.openxmlformats.org/officeDocument/2006/math">
                    <m:f>
                      <m:fPr>
                        <m:ctrlPr>
                          <a:rPr lang="en-US" sz="1970" i="1">
                            <a:latin typeface="Cambria Math" panose="02040503050406030204" pitchFamily="18" charset="0"/>
                            <a:cs typeface="Arial" panose="020B0604020202020204" pitchFamily="34" charset="0"/>
                          </a:rPr>
                        </m:ctrlPr>
                      </m:fPr>
                      <m:num>
                        <m:r>
                          <a:rPr lang="en-US" sz="1970" i="1">
                            <a:latin typeface="Cambria Math" panose="02040503050406030204" pitchFamily="18" charset="0"/>
                            <a:cs typeface="Arial" panose="020B0604020202020204" pitchFamily="34" charset="0"/>
                          </a:rPr>
                          <m:t>1</m:t>
                        </m:r>
                      </m:num>
                      <m:den>
                        <m:r>
                          <a:rPr lang="en-US" sz="1970" i="1">
                            <a:latin typeface="Cambria Math" panose="02040503050406030204" pitchFamily="18" charset="0"/>
                            <a:cs typeface="Arial" panose="020B0604020202020204" pitchFamily="34" charset="0"/>
                          </a:rPr>
                          <m:t>9</m:t>
                        </m:r>
                      </m:den>
                    </m:f>
                  </m:oMath>
                </a14:m>
                <a:r>
                  <a:rPr lang="en-US" sz="1970" dirty="0">
                    <a:latin typeface="Arial" panose="020B0604020202020204" pitchFamily="34" charset="0"/>
                    <a:cs typeface="Arial" panose="020B0604020202020204" pitchFamily="34" charset="0"/>
                  </a:rPr>
                  <a:t>	d. </a:t>
                </a:r>
                <a:r>
                  <a:rPr lang="en-US" sz="1970" dirty="0"/>
                  <a:t>4</a:t>
                </a:r>
                <a14:m>
                  <m:oMath xmlns:m="http://schemas.openxmlformats.org/officeDocument/2006/math">
                    <m:f>
                      <m:fPr>
                        <m:ctrlPr>
                          <a:rPr lang="en-US" sz="1970" i="1">
                            <a:latin typeface="Cambria Math" panose="02040503050406030204" pitchFamily="18" charset="0"/>
                            <a:cs typeface="Arial" panose="020B0604020202020204" pitchFamily="34" charset="0"/>
                          </a:rPr>
                        </m:ctrlPr>
                      </m:fPr>
                      <m:num>
                        <m:r>
                          <a:rPr lang="en-US" sz="1970" i="1">
                            <a:latin typeface="Cambria Math" panose="02040503050406030204" pitchFamily="18" charset="0"/>
                            <a:cs typeface="Arial" panose="020B0604020202020204" pitchFamily="34" charset="0"/>
                          </a:rPr>
                          <m:t>1</m:t>
                        </m:r>
                      </m:num>
                      <m:den>
                        <m:r>
                          <a:rPr lang="en-US" sz="1970" i="1">
                            <a:latin typeface="Cambria Math" panose="02040503050406030204" pitchFamily="18" charset="0"/>
                            <a:cs typeface="Arial" panose="020B0604020202020204" pitchFamily="34" charset="0"/>
                          </a:rPr>
                          <m:t>4</m:t>
                        </m:r>
                      </m:den>
                    </m:f>
                    <m:r>
                      <a:rPr lang="en-US" sz="1970" i="1">
                        <a:latin typeface="Cambria Math" panose="02040503050406030204" pitchFamily="18" charset="0"/>
                        <a:cs typeface="Arial" panose="020B0604020202020204" pitchFamily="34" charset="0"/>
                      </a:rPr>
                      <m:t> −</m:t>
                    </m:r>
                    <m:r>
                      <m:rPr>
                        <m:nor/>
                      </m:rPr>
                      <a:rPr lang="en-US" sz="1970" dirty="0"/>
                      <m:t>5</m:t>
                    </m:r>
                    <m:f>
                      <m:fPr>
                        <m:ctrlPr>
                          <a:rPr lang="en-US" sz="1970" i="1">
                            <a:latin typeface="Cambria Math" panose="02040503050406030204" pitchFamily="18" charset="0"/>
                            <a:cs typeface="Arial" panose="020B0604020202020204" pitchFamily="34" charset="0"/>
                          </a:rPr>
                        </m:ctrlPr>
                      </m:fPr>
                      <m:num>
                        <m:r>
                          <a:rPr lang="en-US" sz="1970" i="1">
                            <a:latin typeface="Cambria Math" panose="02040503050406030204" pitchFamily="18" charset="0"/>
                            <a:cs typeface="Arial" panose="020B0604020202020204" pitchFamily="34" charset="0"/>
                          </a:rPr>
                          <m:t>3</m:t>
                        </m:r>
                      </m:num>
                      <m:den>
                        <m:r>
                          <a:rPr lang="en-US" sz="1970" i="1">
                            <a:latin typeface="Cambria Math" panose="02040503050406030204" pitchFamily="18" charset="0"/>
                            <a:cs typeface="Arial" panose="020B0604020202020204" pitchFamily="34" charset="0"/>
                          </a:rPr>
                          <m:t>8</m:t>
                        </m:r>
                      </m:den>
                    </m:f>
                  </m:oMath>
                </a14:m>
                <a:endParaRPr lang="en-US" sz="1970" dirty="0" smtClean="0">
                  <a:latin typeface="Arial" panose="020B0604020202020204" pitchFamily="34" charset="0"/>
                  <a:cs typeface="Arial" panose="020B0604020202020204" pitchFamily="34" charset="0"/>
                </a:endParaRPr>
              </a:p>
              <a:p>
                <a:pPr lvl="1">
                  <a:buClr>
                    <a:srgbClr val="C00000"/>
                  </a:buClr>
                  <a:tabLst>
                    <a:tab pos="1079500" algn="l"/>
                    <a:tab pos="2743200" algn="l"/>
                  </a:tabLst>
                </a:pPr>
                <a:r>
                  <a:rPr lang="en-US" sz="1970" b="1" dirty="0" smtClean="0">
                    <a:solidFill>
                      <a:srgbClr val="FF0000"/>
                    </a:solidFill>
                    <a:latin typeface="Arial" panose="020B0604020202020204" pitchFamily="34" charset="0"/>
                    <a:cs typeface="Arial" panose="020B0604020202020204" pitchFamily="34" charset="0"/>
                  </a:rPr>
                  <a:t>Discussion</a:t>
                </a:r>
                <a:r>
                  <a:rPr lang="en-US" sz="1970" dirty="0" smtClean="0">
                    <a:solidFill>
                      <a:srgbClr val="FF0000"/>
                    </a:solidFill>
                    <a:latin typeface="Arial" panose="020B0604020202020204" pitchFamily="34" charset="0"/>
                    <a:cs typeface="Arial" panose="020B0604020202020204" pitchFamily="34" charset="0"/>
                  </a:rPr>
                  <a:t> </a:t>
                </a:r>
                <a:r>
                  <a:rPr lang="en-US" sz="1970" dirty="0" smtClean="0">
                    <a:latin typeface="Arial" panose="020B0604020202020204" pitchFamily="34" charset="0"/>
                    <a:cs typeface="Arial" panose="020B0604020202020204" pitchFamily="34" charset="0"/>
                  </a:rPr>
                  <a:t>Do you always need to change mixed numbers to improper fractions to subtract?</a:t>
                </a:r>
              </a:p>
              <a:p>
                <a:pPr lvl="1" indent="-457200">
                  <a:buClr>
                    <a:srgbClr val="C00000"/>
                  </a:buClr>
                  <a:buFont typeface="+mj-lt"/>
                  <a:buAutoNum type="arabicPeriod" startAt="15"/>
                  <a:tabLst>
                    <a:tab pos="1079500" algn="l"/>
                    <a:tab pos="2743200" algn="l"/>
                  </a:tabLst>
                </a:pPr>
                <a:r>
                  <a:rPr lang="en-US" sz="1970" b="1" dirty="0">
                    <a:solidFill>
                      <a:srgbClr val="FF0000"/>
                    </a:solidFill>
                    <a:latin typeface="Arial" panose="020B0604020202020204" pitchFamily="34" charset="0"/>
                    <a:cs typeface="Arial" panose="020B0604020202020204" pitchFamily="34" charset="0"/>
                  </a:rPr>
                  <a:t>Problem-solving</a:t>
                </a:r>
                <a:r>
                  <a:rPr lang="en-US" sz="1970" dirty="0">
                    <a:solidFill>
                      <a:srgbClr val="FF0000"/>
                    </a:solidFill>
                    <a:latin typeface="Arial" panose="020B0604020202020204" pitchFamily="34" charset="0"/>
                    <a:cs typeface="Arial" panose="020B0604020202020204" pitchFamily="34" charset="0"/>
                  </a:rPr>
                  <a:t> </a:t>
                </a:r>
                <a:r>
                  <a:rPr lang="en-US" sz="1970" dirty="0">
                    <a:latin typeface="Arial" panose="020B0604020202020204" pitchFamily="34" charset="0"/>
                    <a:cs typeface="Arial" panose="020B0604020202020204" pitchFamily="34" charset="0"/>
                  </a:rPr>
                  <a:t>In an engineering factory, the production line takes up </a:t>
                </a:r>
                <a14:m>
                  <m:oMath xmlns:m="http://schemas.openxmlformats.org/officeDocument/2006/math">
                    <m:f>
                      <m:fPr>
                        <m:ctrlPr>
                          <a:rPr lang="en-US" sz="1970" i="1">
                            <a:latin typeface="Cambria Math" panose="02040503050406030204" pitchFamily="18" charset="0"/>
                            <a:cs typeface="Arial" panose="020B0604020202020204" pitchFamily="34" charset="0"/>
                          </a:rPr>
                        </m:ctrlPr>
                      </m:fPr>
                      <m:num>
                        <m:r>
                          <a:rPr lang="en-US" sz="1970" i="1">
                            <a:latin typeface="Cambria Math" panose="02040503050406030204" pitchFamily="18" charset="0"/>
                            <a:cs typeface="Arial" panose="020B0604020202020204" pitchFamily="34" charset="0"/>
                          </a:rPr>
                          <m:t>2</m:t>
                        </m:r>
                      </m:num>
                      <m:den>
                        <m:r>
                          <a:rPr lang="en-US" sz="1970" b="0" i="1" smtClean="0">
                            <a:latin typeface="Cambria Math" panose="02040503050406030204" pitchFamily="18" charset="0"/>
                            <a:cs typeface="Arial" panose="020B0604020202020204" pitchFamily="34" charset="0"/>
                          </a:rPr>
                          <m:t>3</m:t>
                        </m:r>
                      </m:den>
                    </m:f>
                  </m:oMath>
                </a14:m>
                <a:r>
                  <a:rPr lang="en-US" sz="1970" dirty="0">
                    <a:latin typeface="Arial" panose="020B0604020202020204" pitchFamily="34" charset="0"/>
                    <a:cs typeface="Arial" panose="020B0604020202020204" pitchFamily="34" charset="0"/>
                  </a:rPr>
                  <a:t> of the floor area.</a:t>
                </a:r>
              </a:p>
              <a:p>
                <a:pPr lvl="1">
                  <a:buClr>
                    <a:srgbClr val="C00000"/>
                  </a:buClr>
                  <a:tabLst>
                    <a:tab pos="1079500" algn="l"/>
                    <a:tab pos="2743200" algn="l"/>
                  </a:tabLst>
                </a:pPr>
                <a:r>
                  <a:rPr lang="en-US" sz="1970" dirty="0">
                    <a:latin typeface="Arial" panose="020B0604020202020204" pitchFamily="34" charset="0"/>
                    <a:cs typeface="Arial" panose="020B0604020202020204" pitchFamily="34" charset="0"/>
                  </a:rPr>
                  <a:t>Out of the </a:t>
                </a:r>
                <a:r>
                  <a:rPr lang="en-US" sz="1970" dirty="0" smtClean="0">
                    <a:latin typeface="Arial" panose="020B0604020202020204" pitchFamily="34" charset="0"/>
                    <a:cs typeface="Arial" panose="020B0604020202020204" pitchFamily="34" charset="0"/>
                  </a:rPr>
                  <a:t>remaining </a:t>
                </a:r>
                <a:r>
                  <a:rPr lang="en-US" sz="1970" dirty="0">
                    <a:latin typeface="Arial" panose="020B0604020202020204" pitchFamily="34" charset="0"/>
                    <a:cs typeface="Arial" panose="020B0604020202020204" pitchFamily="34" charset="0"/>
                  </a:rPr>
                  <a:t>floor area, a total of </a:t>
                </a:r>
                <a14:m>
                  <m:oMath xmlns:m="http://schemas.openxmlformats.org/officeDocument/2006/math">
                    <m:f>
                      <m:fPr>
                        <m:ctrlPr>
                          <a:rPr lang="en-US" sz="1970" i="1">
                            <a:latin typeface="Cambria Math" panose="02040503050406030204" pitchFamily="18" charset="0"/>
                            <a:cs typeface="Arial" panose="020B0604020202020204" pitchFamily="34" charset="0"/>
                          </a:rPr>
                        </m:ctrlPr>
                      </m:fPr>
                      <m:num>
                        <m:r>
                          <a:rPr lang="en-US" sz="1970" b="0" i="1" smtClean="0">
                            <a:latin typeface="Cambria Math" panose="02040503050406030204" pitchFamily="18" charset="0"/>
                            <a:cs typeface="Arial" panose="020B0604020202020204" pitchFamily="34" charset="0"/>
                          </a:rPr>
                          <m:t>3</m:t>
                        </m:r>
                      </m:num>
                      <m:den>
                        <m:r>
                          <a:rPr lang="en-US" sz="1970" i="1">
                            <a:latin typeface="Cambria Math" panose="02040503050406030204" pitchFamily="18" charset="0"/>
                            <a:cs typeface="Arial" panose="020B0604020202020204" pitchFamily="34" charset="0"/>
                          </a:rPr>
                          <m:t>5</m:t>
                        </m:r>
                      </m:den>
                    </m:f>
                  </m:oMath>
                </a14:m>
                <a:r>
                  <a:rPr lang="en-US" sz="1970" dirty="0">
                    <a:latin typeface="Arial" panose="020B0604020202020204" pitchFamily="34" charset="0"/>
                    <a:cs typeface="Arial" panose="020B0604020202020204" pitchFamily="34" charset="0"/>
                  </a:rPr>
                  <a:t> is taken up by office space and the canteen. The rest is warehouse space.</a:t>
                </a:r>
              </a:p>
              <a:p>
                <a:pPr lvl="1">
                  <a:buClr>
                    <a:srgbClr val="C00000"/>
                  </a:buClr>
                  <a:tabLst>
                    <a:tab pos="1079500" algn="l"/>
                    <a:tab pos="2743200" algn="l"/>
                  </a:tabLst>
                </a:pPr>
                <a:r>
                  <a:rPr lang="en-US" sz="1970" dirty="0">
                    <a:latin typeface="Arial" panose="020B0604020202020204" pitchFamily="34" charset="0"/>
                    <a:cs typeface="Arial" panose="020B0604020202020204" pitchFamily="34" charset="0"/>
                  </a:rPr>
                  <a:t>The warehouse space occupies </a:t>
                </a:r>
                <a:r>
                  <a:rPr lang="en-US" sz="1970" dirty="0" smtClean="0">
                    <a:latin typeface="Arial" panose="020B0604020202020204" pitchFamily="34" charset="0"/>
                    <a:cs typeface="Arial" panose="020B0604020202020204" pitchFamily="34" charset="0"/>
                  </a:rPr>
                  <a:t>2000 m</a:t>
                </a:r>
                <a:r>
                  <a:rPr lang="en-US" sz="1970" baseline="30000" dirty="0" smtClean="0">
                    <a:latin typeface="Arial" panose="020B0604020202020204" pitchFamily="34" charset="0"/>
                    <a:cs typeface="Arial" panose="020B0604020202020204" pitchFamily="34" charset="0"/>
                  </a:rPr>
                  <a:t>2</a:t>
                </a:r>
                <a:r>
                  <a:rPr lang="en-US" sz="1970" dirty="0">
                    <a:latin typeface="Arial" panose="020B0604020202020204" pitchFamily="34" charset="0"/>
                    <a:cs typeface="Arial" panose="020B0604020202020204" pitchFamily="34" charset="0"/>
                  </a:rPr>
                  <a:t>.</a:t>
                </a:r>
              </a:p>
              <a:p>
                <a:pPr lvl="1">
                  <a:buClr>
                    <a:srgbClr val="C00000"/>
                  </a:buClr>
                  <a:tabLst>
                    <a:tab pos="1079500" algn="l"/>
                    <a:tab pos="2743200" algn="l"/>
                  </a:tabLst>
                </a:pPr>
                <a:r>
                  <a:rPr lang="en-US" sz="1970" dirty="0">
                    <a:latin typeface="Arial" panose="020B0604020202020204" pitchFamily="34" charset="0"/>
                    <a:cs typeface="Arial" panose="020B0604020202020204" pitchFamily="34" charset="0"/>
                  </a:rPr>
                  <a:t>Work out the floor area of the production line.</a:t>
                </a:r>
                <a:endParaRPr lang="en-US" sz="197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49883"/>
                <a:ext cx="5256584" cy="5365187"/>
              </a:xfrm>
              <a:prstGeom prst="rect">
                <a:avLst/>
              </a:prstGeom>
              <a:blipFill rotWithShape="0">
                <a:blip r:embed="rId3"/>
                <a:stretch>
                  <a:fillRect l="-927" t="-455" r="-811" b="-1136"/>
                </a:stretch>
              </a:blipFill>
            </p:spPr>
            <p:txBody>
              <a:bodyPr/>
              <a:lstStyle/>
              <a:p>
                <a:r>
                  <a:rPr lang="en-US">
                    <a:noFill/>
                  </a:rPr>
                  <a:t> </a:t>
                </a:r>
              </a:p>
            </p:txBody>
          </p:sp>
        </mc:Fallback>
      </mc:AlternateContent>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8" name="Round Same Side Corner Rectangle 7">
            <a:hlinkClick r:id="rId5"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100</a:t>
            </a:r>
            <a:endParaRPr lang="en-GB" sz="1300" b="1" dirty="0">
              <a:latin typeface="Calibri" panose="020F0502020204030204" pitchFamily="34" charset="0"/>
            </a:endParaRPr>
          </a:p>
        </p:txBody>
      </p:sp>
    </p:spTree>
    <p:extLst>
      <p:ext uri="{BB962C8B-B14F-4D97-AF65-F5344CB8AC3E}">
        <p14:creationId xmlns:p14="http://schemas.microsoft.com/office/powerpoint/2010/main" val="2818351937"/>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a:t>
            </a:r>
            <a:r>
              <a:rPr lang="en-GB" sz="4000" dirty="0"/>
              <a:t>.1</a:t>
            </a:r>
            <a:r>
              <a:rPr lang="en-GB" sz="4000" dirty="0" smtClean="0"/>
              <a:t> </a:t>
            </a:r>
            <a:r>
              <a:rPr lang="en-GB" sz="4000" dirty="0"/>
              <a:t>- Fractions</a:t>
            </a:r>
            <a:endParaRPr lang="en-GB" sz="40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536516"/>
              </a:xfrm>
              <a:prstGeom prst="rect">
                <a:avLst/>
              </a:prstGeom>
            </p:spPr>
            <p:txBody>
              <a:bodyPr wrap="square">
                <a:spAutoFit/>
              </a:bodyPr>
              <a:lstStyle/>
              <a:p>
                <a:pPr marL="457200" indent="-457200">
                  <a:buClr>
                    <a:srgbClr val="C00000"/>
                  </a:buClr>
                  <a:buFont typeface="+mj-lt"/>
                  <a:buAutoNum type="arabicPeriod" startAt="16"/>
                  <a:tabLst>
                    <a:tab pos="1079500" algn="l"/>
                    <a:tab pos="2743200" algn="l"/>
                  </a:tabLst>
                </a:pPr>
                <a:r>
                  <a:rPr lang="en-US" sz="2100" b="1" dirty="0" smtClean="0">
                    <a:solidFill>
                      <a:srgbClr val="FF0000"/>
                    </a:solidFill>
                    <a:latin typeface="Arial" panose="020B0604020202020204" pitchFamily="34" charset="0"/>
                    <a:cs typeface="Arial" panose="020B0604020202020204" pitchFamily="34" charset="0"/>
                  </a:rPr>
                  <a:t>Problem-solving</a:t>
                </a:r>
                <a:r>
                  <a:rPr lang="en-US" sz="2100" dirty="0">
                    <a:latin typeface="Arial" panose="020B0604020202020204" pitchFamily="34" charset="0"/>
                    <a:cs typeface="Arial" panose="020B0604020202020204" pitchFamily="34" charset="0"/>
                  </a:rPr>
                  <a:t> Alice watched two films at the </a:t>
                </a:r>
                <a:r>
                  <a:rPr lang="en-US" sz="2100" dirty="0" smtClean="0">
                    <a:latin typeface="Arial" panose="020B0604020202020204" pitchFamily="34" charset="0"/>
                    <a:cs typeface="Arial" panose="020B0604020202020204" pitchFamily="34" charset="0"/>
                  </a:rPr>
                  <a:t>cinema.</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first film was </a:t>
                </a:r>
                <a:r>
                  <a:rPr lang="en-US" sz="2100" dirty="0" smtClean="0">
                    <a:latin typeface="Arial" panose="020B0604020202020204" pitchFamily="34" charset="0"/>
                    <a:cs typeface="Arial" panose="020B0604020202020204" pitchFamily="34" charset="0"/>
                  </a:rPr>
                  <a:t>1</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5</m:t>
                        </m:r>
                      </m:num>
                      <m:den>
                        <m:r>
                          <a:rPr lang="en-US" sz="2100" b="0" i="1" smtClean="0">
                            <a:latin typeface="Cambria Math" panose="02040503050406030204" pitchFamily="18" charset="0"/>
                            <a:cs typeface="Arial" panose="020B0604020202020204" pitchFamily="34" charset="0"/>
                          </a:rPr>
                          <m:t>6</m:t>
                        </m:r>
                      </m:den>
                    </m:f>
                  </m:oMath>
                </a14:m>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hours long and the second was </a:t>
                </a:r>
                <a:r>
                  <a:rPr lang="en-US" sz="2100" dirty="0" smtClean="0">
                    <a:latin typeface="Arial" panose="020B0604020202020204" pitchFamily="34" charset="0"/>
                    <a:cs typeface="Arial" panose="020B0604020202020204" pitchFamily="34" charset="0"/>
                  </a:rPr>
                  <a:t>2</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1</m:t>
                        </m:r>
                      </m:num>
                      <m:den>
                        <m:r>
                          <a:rPr lang="en-US" sz="2100" b="0" i="1" smtClean="0">
                            <a:latin typeface="Cambria Math" panose="02040503050406030204" pitchFamily="18" charset="0"/>
                            <a:cs typeface="Arial" panose="020B0604020202020204" pitchFamily="34" charset="0"/>
                          </a:rPr>
                          <m:t>4</m:t>
                        </m:r>
                      </m:den>
                    </m:f>
                  </m:oMath>
                </a14:m>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hours long,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total length of the two films.</a:t>
                </a:r>
              </a:p>
              <a:p>
                <a:pPr lvl="1">
                  <a:buClr>
                    <a:srgbClr val="C00000"/>
                  </a:buClr>
                  <a:tabLst>
                    <a:tab pos="1079500" algn="l"/>
                    <a:tab pos="2743200" algn="l"/>
                  </a:tabLst>
                </a:pPr>
                <a:r>
                  <a:rPr lang="en-US" sz="2100" dirty="0">
                    <a:latin typeface="Arial" panose="020B0604020202020204" pitchFamily="34" charset="0"/>
                    <a:cs typeface="Arial" panose="020B0604020202020204" pitchFamily="34" charset="0"/>
                  </a:rPr>
                  <a:t>Alice drove to the cinema.</a:t>
                </a:r>
              </a:p>
              <a:p>
                <a:pPr lvl="1">
                  <a:buClr>
                    <a:srgbClr val="C00000"/>
                  </a:buClr>
                  <a:tabLst>
                    <a:tab pos="1079500" algn="l"/>
                    <a:tab pos="2743200" algn="l"/>
                  </a:tabLst>
                </a:pPr>
                <a:r>
                  <a:rPr lang="en-US" sz="2100" dirty="0">
                    <a:latin typeface="Arial" panose="020B0604020202020204" pitchFamily="34" charset="0"/>
                    <a:cs typeface="Arial" panose="020B0604020202020204" pitchFamily="34" charset="0"/>
                  </a:rPr>
                  <a:t>She arrived 10 minutes before the first film began and had to wait for half an hour between the two films.</a:t>
                </a:r>
              </a:p>
              <a:p>
                <a:pPr lvl="1">
                  <a:buClr>
                    <a:srgbClr val="C00000"/>
                  </a:buClr>
                  <a:tabLst>
                    <a:tab pos="1079500" algn="l"/>
                    <a:tab pos="2743200" algn="l"/>
                  </a:tabLst>
                </a:pPr>
                <a:r>
                  <a:rPr lang="en-US" sz="2100" dirty="0">
                    <a:latin typeface="Arial" panose="020B0604020202020204" pitchFamily="34" charset="0"/>
                    <a:cs typeface="Arial" panose="020B0604020202020204" pitchFamily="34" charset="0"/>
                  </a:rPr>
                  <a:t>She left immediately after the second film finished.</a:t>
                </a:r>
              </a:p>
              <a:p>
                <a:pPr lvl="1">
                  <a:buClr>
                    <a:srgbClr val="C00000"/>
                  </a:buClr>
                  <a:tabLst>
                    <a:tab pos="1079500" algn="l"/>
                    <a:tab pos="2743200" algn="l"/>
                  </a:tabLst>
                </a:pPr>
                <a:r>
                  <a:rPr lang="en-US" sz="2100" dirty="0">
                    <a:latin typeface="Arial" panose="020B0604020202020204" pitchFamily="34" charset="0"/>
                    <a:cs typeface="Arial" panose="020B0604020202020204" pitchFamily="34" charset="0"/>
                  </a:rPr>
                  <a:t>Car park tickets can be bought in multiples of 1 hour,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1079500" algn="l"/>
                    <a:tab pos="2743200" algn="l"/>
                  </a:tabLst>
                </a:pPr>
                <a:r>
                  <a:rPr lang="en-US" sz="2100" dirty="0" smtClean="0">
                    <a:latin typeface="Arial" panose="020B0604020202020204" pitchFamily="34" charset="0"/>
                    <a:cs typeface="Arial" panose="020B0604020202020204" pitchFamily="34" charset="0"/>
                  </a:rPr>
                  <a:t>How </a:t>
                </a:r>
                <a:r>
                  <a:rPr lang="en-US" sz="2100" dirty="0">
                    <a:latin typeface="Arial" panose="020B0604020202020204" pitchFamily="34" charset="0"/>
                    <a:cs typeface="Arial" panose="020B0604020202020204" pitchFamily="34" charset="0"/>
                  </a:rPr>
                  <a:t>many hours of parking did Alice need to buy?</a:t>
                </a:r>
                <a:endParaRPr lang="en-US" sz="21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536516"/>
              </a:xfrm>
              <a:prstGeom prst="rect">
                <a:avLst/>
              </a:prstGeom>
              <a:blipFill rotWithShape="0">
                <a:blip r:embed="rId3"/>
                <a:stretch>
                  <a:fillRect l="-1159" t="-660" r="-2665" b="-1100"/>
                </a:stretch>
              </a:blipFill>
            </p:spPr>
            <p:txBody>
              <a:bodyPr/>
              <a:lstStyle/>
              <a:p>
                <a:r>
                  <a:rPr lang="en-US">
                    <a:noFill/>
                  </a:rPr>
                  <a:t> </a:t>
                </a:r>
              </a:p>
            </p:txBody>
          </p:sp>
        </mc:Fallback>
      </mc:AlternateContent>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8" name="Round Same Side Corner Rectangle 7">
            <a:hlinkClick r:id="rId5"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100</a:t>
            </a:r>
            <a:endParaRPr lang="en-GB" sz="1300" b="1" dirty="0">
              <a:latin typeface="Calibri" panose="020F0502020204030204" pitchFamily="34" charset="0"/>
            </a:endParaRPr>
          </a:p>
        </p:txBody>
      </p:sp>
    </p:spTree>
    <p:extLst>
      <p:ext uri="{BB962C8B-B14F-4D97-AF65-F5344CB8AC3E}">
        <p14:creationId xmlns:p14="http://schemas.microsoft.com/office/powerpoint/2010/main" val="4077281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4.2 - Ratios</a:t>
            </a:r>
            <a:endParaRPr lang="en-GB" b="1" dirty="0" smtClean="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91045810"/>
                  </p:ext>
                </p:extLst>
              </p:nvPr>
            </p:nvGraphicFramePr>
            <p:xfrm>
              <a:off x="251518" y="1268760"/>
              <a:ext cx="8568952" cy="4603044"/>
            </p:xfrm>
            <a:graphic>
              <a:graphicData uri="http://schemas.openxmlformats.org/drawingml/2006/table">
                <a:tbl>
                  <a:tblPr firstRow="1" bandRow="1">
                    <a:effectLst/>
                    <a:tableStyleId>{5940675A-B579-460E-94D1-54222C63F5DA}</a:tableStyleId>
                  </a:tblPr>
                  <a:tblGrid>
                    <a:gridCol w="2142238"/>
                    <a:gridCol w="3114348"/>
                    <a:gridCol w="3096344"/>
                    <a:gridCol w="216022"/>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308706">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Write ratios in the form 1:</a:t>
                          </a:r>
                          <a:r>
                            <a:rPr lang="en-US" sz="2600" i="1" dirty="0" smtClean="0">
                              <a:latin typeface="Arial" panose="020B0604020202020204" pitchFamily="34" charset="0"/>
                              <a:cs typeface="Arial" panose="020B0604020202020204" pitchFamily="34" charset="0"/>
                            </a:rPr>
                            <a:t>n</a:t>
                          </a:r>
                          <a:r>
                            <a:rPr lang="en-US" sz="2600" dirty="0" smtClean="0">
                              <a:latin typeface="Arial" panose="020B0604020202020204" pitchFamily="34" charset="0"/>
                              <a:cs typeface="Arial" panose="020B0604020202020204" pitchFamily="34" charset="0"/>
                            </a:rPr>
                            <a:t> or </a:t>
                          </a:r>
                          <a:r>
                            <a:rPr lang="en-US" sz="2600" i="1" dirty="0" smtClean="0">
                              <a:latin typeface="Arial" panose="020B0604020202020204" pitchFamily="34" charset="0"/>
                              <a:cs typeface="Arial" panose="020B0604020202020204" pitchFamily="34" charset="0"/>
                            </a:rPr>
                            <a:t>n</a:t>
                          </a:r>
                          <a:r>
                            <a:rPr lang="en-US" sz="2600" dirty="0" smtClean="0">
                              <a:latin typeface="Arial" panose="020B0604020202020204" pitchFamily="34" charset="0"/>
                              <a:cs typeface="Arial" panose="020B0604020202020204" pitchFamily="34" charset="0"/>
                            </a:rPr>
                            <a:t>:1.</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Compare ratios.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Find quantities using ratios.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Solve problems involving ratios.</a:t>
                          </a:r>
                          <a:endParaRPr lang="en-US" sz="26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600" dirty="0" smtClean="0">
                              <a:latin typeface="Arial" panose="020B0604020202020204" pitchFamily="34" charset="0"/>
                              <a:cs typeface="Arial" panose="020B0604020202020204" pitchFamily="34" charset="0"/>
                            </a:rPr>
                            <a:t>Hairdressers use ratios to mix different dyes together to get the correct hair colour.</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1137872">
                    <a:tc gridSpan="4">
                      <a:txBody>
                        <a:bodyPr/>
                        <a:lstStyle/>
                        <a:p>
                          <a:r>
                            <a:rPr lang="en-US" sz="2600" dirty="0" smtClean="0">
                              <a:latin typeface="Arial" panose="020B0604020202020204" pitchFamily="34" charset="0"/>
                              <a:cs typeface="Arial" panose="020B0604020202020204" pitchFamily="34" charset="0"/>
                            </a:rPr>
                            <a:t>Find the missing numbers, </a:t>
                          </a:r>
                        </a:p>
                        <a:p>
                          <a:r>
                            <a:rPr lang="en-US" sz="2600" b="1" dirty="0" smtClean="0">
                              <a:latin typeface="Arial" panose="020B0604020202020204" pitchFamily="34" charset="0"/>
                              <a:cs typeface="Arial" panose="020B0604020202020204" pitchFamily="34" charset="0"/>
                            </a:rPr>
                            <a:t>a.</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5</m:t>
                                  </m:r>
                                </m:num>
                                <m:den>
                                  <m:r>
                                    <a:rPr lang="en-US" sz="2800" b="0" i="1" smtClean="0">
                                      <a:latin typeface="Cambria Math" panose="02040503050406030204" pitchFamily="18" charset="0"/>
                                      <a:cs typeface="Arial" panose="020B0604020202020204" pitchFamily="34" charset="0"/>
                                    </a:rPr>
                                    <m:t>6</m:t>
                                  </m:r>
                                </m:den>
                              </m:f>
                            </m:oMath>
                          </a14:m>
                          <a:r>
                            <a:rPr lang="en-US" sz="2600" dirty="0" smtClean="0">
                              <a:latin typeface="Arial" panose="020B0604020202020204" pitchFamily="34" charset="0"/>
                              <a:cs typeface="Arial" panose="020B0604020202020204" pitchFamily="34" charset="0"/>
                            </a:rPr>
                            <a:t> x </a:t>
                          </a:r>
                          <a:r>
                            <a:rPr lang="en-US" sz="2600" dirty="0" smtClean="0">
                              <a:latin typeface="Arial" panose="020B0604020202020204" pitchFamily="34" charset="0"/>
                              <a:cs typeface="Arial" panose="020B0604020202020204" pitchFamily="34" charset="0"/>
                              <a:sym typeface="Wingdings" panose="05000000000000000000" pitchFamily="2" charset="2"/>
                            </a:rPr>
                            <a:t> = 1      </a:t>
                          </a:r>
                          <a:r>
                            <a:rPr lang="en-US" sz="2600" b="1" dirty="0" smtClean="0">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2</m:t>
                                  </m:r>
                                </m:num>
                                <m:den>
                                  <m:r>
                                    <a:rPr lang="en-US" sz="2800" b="0" i="1" smtClean="0">
                                      <a:latin typeface="Cambria Math" panose="02040503050406030204" pitchFamily="18" charset="0"/>
                                      <a:cs typeface="Arial" panose="020B0604020202020204" pitchFamily="34" charset="0"/>
                                    </a:rPr>
                                    <m:t>3</m:t>
                                  </m:r>
                                </m:den>
                              </m:f>
                            </m:oMath>
                          </a14:m>
                          <a:r>
                            <a:rPr lang="en-US" sz="2600" dirty="0" smtClean="0">
                              <a:latin typeface="Arial" panose="020B0604020202020204" pitchFamily="34" charset="0"/>
                              <a:cs typeface="Arial" panose="020B0604020202020204" pitchFamily="34" charset="0"/>
                            </a:rPr>
                            <a:t> x </a:t>
                          </a:r>
                          <a:r>
                            <a:rPr lang="en-US" sz="2600" dirty="0" smtClean="0">
                              <a:latin typeface="Arial" panose="020B0604020202020204" pitchFamily="34" charset="0"/>
                              <a:cs typeface="Arial" panose="020B0604020202020204" pitchFamily="34" charset="0"/>
                              <a:sym typeface="Wingdings" panose="05000000000000000000" pitchFamily="2" charset="2"/>
                            </a:rPr>
                            <a:t> = 1      </a:t>
                          </a:r>
                          <a:r>
                            <a:rPr lang="en-US" sz="2600" b="1" dirty="0" smtClean="0">
                              <a:latin typeface="Arial" panose="020B0604020202020204" pitchFamily="34" charset="0"/>
                              <a:cs typeface="Arial" panose="020B0604020202020204" pitchFamily="34" charset="0"/>
                            </a:rPr>
                            <a:t>c.</a:t>
                          </a:r>
                          <a:r>
                            <a:rPr lang="en-US" sz="26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sym typeface="Wingdings" panose="05000000000000000000" pitchFamily="2" charset="2"/>
                            </a:rPr>
                            <a:t> x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5</m:t>
                                  </m:r>
                                </m:num>
                                <m:den>
                                  <m:r>
                                    <a:rPr lang="en-US" sz="2400" b="0" i="1" smtClean="0">
                                      <a:latin typeface="Cambria Math" panose="02040503050406030204" pitchFamily="18" charset="0"/>
                                      <a:cs typeface="Arial" panose="020B0604020202020204" pitchFamily="34" charset="0"/>
                                    </a:rPr>
                                    <m:t>9</m:t>
                                  </m:r>
                                </m:den>
                              </m:f>
                            </m:oMath>
                          </a14:m>
                          <a:r>
                            <a:rPr lang="en-US" sz="2600" dirty="0" smtClean="0">
                              <a:latin typeface="Arial" panose="020B0604020202020204" pitchFamily="34" charset="0"/>
                              <a:cs typeface="Arial" panose="020B0604020202020204" pitchFamily="34" charset="0"/>
                              <a:sym typeface="Wingdings" panose="05000000000000000000" pitchFamily="2" charset="2"/>
                            </a:rPr>
                            <a:t>= 1</a:t>
                          </a:r>
                          <a:endParaRPr lang="en-US" sz="26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91045810"/>
                  </p:ext>
                </p:extLst>
              </p:nvPr>
            </p:nvGraphicFramePr>
            <p:xfrm>
              <a:off x="251518" y="1268760"/>
              <a:ext cx="8568952" cy="4603044"/>
            </p:xfrm>
            <a:graphic>
              <a:graphicData uri="http://schemas.openxmlformats.org/drawingml/2006/table">
                <a:tbl>
                  <a:tblPr firstRow="1" bandRow="1">
                    <a:effectLst/>
                    <a:tableStyleId>{5940675A-B579-460E-94D1-54222C63F5DA}</a:tableStyleId>
                  </a:tblPr>
                  <a:tblGrid>
                    <a:gridCol w="2142238"/>
                    <a:gridCol w="3114348"/>
                    <a:gridCol w="3096344"/>
                    <a:gridCol w="216022"/>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308706">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Write ratios in the form 1:</a:t>
                          </a:r>
                          <a:r>
                            <a:rPr lang="en-US" sz="2600" i="1" dirty="0" smtClean="0">
                              <a:latin typeface="Arial" panose="020B0604020202020204" pitchFamily="34" charset="0"/>
                              <a:cs typeface="Arial" panose="020B0604020202020204" pitchFamily="34" charset="0"/>
                            </a:rPr>
                            <a:t>n</a:t>
                          </a:r>
                          <a:r>
                            <a:rPr lang="en-US" sz="2600" dirty="0" smtClean="0">
                              <a:latin typeface="Arial" panose="020B0604020202020204" pitchFamily="34" charset="0"/>
                              <a:cs typeface="Arial" panose="020B0604020202020204" pitchFamily="34" charset="0"/>
                            </a:rPr>
                            <a:t> or </a:t>
                          </a:r>
                          <a:r>
                            <a:rPr lang="en-US" sz="2600" i="1" dirty="0" smtClean="0">
                              <a:latin typeface="Arial" panose="020B0604020202020204" pitchFamily="34" charset="0"/>
                              <a:cs typeface="Arial" panose="020B0604020202020204" pitchFamily="34" charset="0"/>
                            </a:rPr>
                            <a:t>n</a:t>
                          </a:r>
                          <a:r>
                            <a:rPr lang="en-US" sz="2600" dirty="0" smtClean="0">
                              <a:latin typeface="Arial" panose="020B0604020202020204" pitchFamily="34" charset="0"/>
                              <a:cs typeface="Arial" panose="020B0604020202020204" pitchFamily="34" charset="0"/>
                            </a:rPr>
                            <a:t>:1.</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Compare ratios.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Find quantities using ratios.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Solve problems involving ratios.</a:t>
                          </a:r>
                          <a:endParaRPr lang="en-US" sz="26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600" dirty="0" smtClean="0">
                              <a:latin typeface="Arial" panose="020B0604020202020204" pitchFamily="34" charset="0"/>
                              <a:cs typeface="Arial" panose="020B0604020202020204" pitchFamily="34" charset="0"/>
                            </a:rPr>
                            <a:t>Hairdressers use ratios to mix different dyes together to get the correct hair colour.</a:t>
                          </a:r>
                          <a:endParaRPr lang="en-US" sz="26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1137872">
                    <a:tc gridSpan="4">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3"/>
                          <a:stretch>
                            <a:fillRect l="-213" t="-305882" r="-498" b="-3209"/>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mc:Fallback>
      </mc:AlternateContent>
      <p:sp>
        <p:nvSpPr>
          <p:cNvPr id="5" name="Rectangle 4"/>
          <p:cNvSpPr/>
          <p:nvPr/>
        </p:nvSpPr>
        <p:spPr>
          <a:xfrm flipH="1">
            <a:off x="239283" y="6127993"/>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4.2</a:t>
            </a:r>
            <a:endParaRPr lang="en-US" sz="2500" dirty="0">
              <a:solidFill>
                <a:schemeClr val="tx1"/>
              </a:solidFill>
              <a:latin typeface="Arial" panose="020B0604020202020204" pitchFamily="34" charset="0"/>
              <a:cs typeface="Arial" panose="020B0604020202020204" pitchFamily="34" charset="0"/>
            </a:endParaRPr>
          </a:p>
        </p:txBody>
      </p:sp>
      <p:sp>
        <p:nvSpPr>
          <p:cNvPr id="6" name="Round Same Side Corner Rectangle 5">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100</a:t>
            </a:r>
            <a:endParaRPr lang="en-GB" sz="1300" b="1" dirty="0">
              <a:latin typeface="Calibri" panose="020F0502020204030204" pitchFamily="34" charset="0"/>
            </a:endParaRPr>
          </a:p>
        </p:txBody>
      </p:sp>
    </p:spTree>
    <p:extLst>
      <p:ext uri="{BB962C8B-B14F-4D97-AF65-F5344CB8AC3E}">
        <p14:creationId xmlns:p14="http://schemas.microsoft.com/office/powerpoint/2010/main" val="1297482544"/>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7704856" cy="3201069"/>
              </a:xfrm>
              <a:prstGeom prst="rect">
                <a:avLst/>
              </a:prstGeom>
            </p:spPr>
            <p:txBody>
              <a:bodyPr wrap="square">
                <a:spAutoFit/>
              </a:bodyPr>
              <a:lstStyle/>
              <a:p>
                <a:pPr marL="457200" indent="-457200">
                  <a:buClr>
                    <a:srgbClr val="C00000"/>
                  </a:buClr>
                  <a:buFont typeface="+mj-lt"/>
                  <a:buAutoNum type="arabicPeriod"/>
                  <a:tabLst>
                    <a:tab pos="1079500" algn="l"/>
                    <a:tab pos="2743200" algn="l"/>
                  </a:tabLst>
                </a:pPr>
                <a:r>
                  <a:rPr lang="en-US" sz="2400" dirty="0" smtClean="0">
                    <a:latin typeface="Arial" panose="020B0604020202020204" pitchFamily="34" charset="0"/>
                    <a:cs typeface="Arial" panose="020B0604020202020204" pitchFamily="34" charset="0"/>
                  </a:rPr>
                  <a:t>Simplify these ratios, giving your answer without units,</a:t>
                </a:r>
              </a:p>
              <a:p>
                <a:pPr marL="914400" lvl="1" indent="-457200">
                  <a:buClr>
                    <a:srgbClr val="C00000"/>
                  </a:buClr>
                  <a:buFont typeface="+mj-lt"/>
                  <a:buAutoNum type="alphaLcPeriod"/>
                  <a:tabLst>
                    <a:tab pos="2057400" algn="l"/>
                    <a:tab pos="3600450" algn="l"/>
                    <a:tab pos="5314950" algn="l"/>
                  </a:tabLst>
                </a:pPr>
                <a:r>
                  <a:rPr lang="en-US" sz="2400" dirty="0" smtClean="0">
                    <a:latin typeface="Arial" panose="020B0604020202020204" pitchFamily="34" charset="0"/>
                    <a:cs typeface="Arial" panose="020B0604020202020204" pitchFamily="34" charset="0"/>
                  </a:rPr>
                  <a:t>3 : 6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15 : 25 	</a:t>
                </a:r>
                <a:r>
                  <a:rPr lang="en-US" sz="2400" dirty="0" smtClean="0">
                    <a:solidFill>
                      <a:srgbClr val="C00000"/>
                    </a:solidFill>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24 : 42	</a:t>
                </a:r>
                <a:r>
                  <a:rPr lang="en-US" sz="2400" dirty="0" smtClean="0">
                    <a:solidFill>
                      <a:srgbClr val="C00000"/>
                    </a:solidFill>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3cm : 15mm</a:t>
                </a:r>
              </a:p>
              <a:p>
                <a:pPr marL="914400" lvl="1" indent="-457200">
                  <a:buClr>
                    <a:srgbClr val="C00000"/>
                  </a:buClr>
                  <a:buFont typeface="+mj-lt"/>
                  <a:buAutoNum type="alphaLcPeriod" startAt="5"/>
                  <a:tabLst>
                    <a:tab pos="2057400" algn="l"/>
                    <a:tab pos="3600450" algn="l"/>
                  </a:tabLst>
                </a:pPr>
                <a:r>
                  <a:rPr lang="en-US" sz="2400" dirty="0" smtClean="0">
                    <a:latin typeface="Arial" panose="020B0604020202020204" pitchFamily="34" charset="0"/>
                    <a:cs typeface="Arial" panose="020B0604020202020204" pitchFamily="34" charset="0"/>
                  </a:rPr>
                  <a:t>450g : 1.8kg </a:t>
                </a:r>
                <a:r>
                  <a:rPr lang="en-US" sz="2400" dirty="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  1.8 litres : 240ml</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1079500" algn="l"/>
                    <a:tab pos="2743200" algn="l"/>
                  </a:tabLst>
                </a:pPr>
                <a:r>
                  <a:rPr lang="en-US" sz="2400" dirty="0">
                    <a:latin typeface="Arial" panose="020B0604020202020204" pitchFamily="34" charset="0"/>
                    <a:cs typeface="Arial" panose="020B0604020202020204" pitchFamily="34" charset="0"/>
                  </a:rPr>
                  <a:t>Write each ratio in the form </a:t>
                </a:r>
                <a:r>
                  <a:rPr lang="en-US" sz="2400" dirty="0" smtClean="0">
                    <a:latin typeface="Arial" panose="020B0604020202020204" pitchFamily="34" charset="0"/>
                    <a:cs typeface="Arial" panose="020B0604020202020204" pitchFamily="34" charset="0"/>
                  </a:rPr>
                  <a:t>1: </a:t>
                </a:r>
                <a:r>
                  <a:rPr lang="en-US" sz="2400" i="1" dirty="0" smtClean="0">
                    <a:latin typeface="Arial" panose="020B0604020202020204" pitchFamily="34" charset="0"/>
                    <a:cs typeface="Arial" panose="020B0604020202020204" pitchFamily="34" charset="0"/>
                  </a:rPr>
                  <a:t>n</a:t>
                </a:r>
                <a:r>
                  <a:rPr lang="en-US" sz="2400" dirty="0" smtClean="0">
                    <a:latin typeface="Arial" panose="020B0604020202020204" pitchFamily="34" charset="0"/>
                    <a:cs typeface="Arial" panose="020B0604020202020204" pitchFamily="34" charset="0"/>
                  </a:rPr>
                  <a:t> </a:t>
                </a:r>
              </a:p>
              <a:p>
                <a:pPr marL="914400" lvl="1" indent="-457200">
                  <a:buClr>
                    <a:srgbClr val="C00000"/>
                  </a:buClr>
                  <a:buFont typeface="+mj-lt"/>
                  <a:buAutoNum type="alphaLcPeriod"/>
                  <a:tabLst>
                    <a:tab pos="2057400" algn="l"/>
                    <a:tab pos="2743200" algn="l"/>
                  </a:tabLst>
                </a:pPr>
                <a:r>
                  <a:rPr lang="en-US" sz="2400" dirty="0" smtClean="0">
                    <a:latin typeface="Arial" panose="020B0604020202020204" pitchFamily="34" charset="0"/>
                    <a:cs typeface="Arial" panose="020B0604020202020204" pitchFamily="34" charset="0"/>
                  </a:rPr>
                  <a:t>4 : 20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28 : 14 	</a:t>
                </a:r>
                <a:r>
                  <a:rPr lang="en-US" sz="2400" dirty="0" smtClean="0">
                    <a:solidFill>
                      <a:srgbClr val="C00000"/>
                    </a:solidFill>
                    <a:latin typeface="Arial" panose="020B0604020202020204" pitchFamily="34" charset="0"/>
                    <a:cs typeface="Arial" panose="020B0604020202020204" pitchFamily="34" charset="0"/>
                  </a:rPr>
                  <a:t>c. </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3</m:t>
                        </m:r>
                      </m:den>
                    </m:f>
                  </m:oMath>
                </a14:m>
                <a:r>
                  <a:rPr lang="en-US" sz="2400" dirty="0" smtClean="0">
                    <a:latin typeface="Arial" panose="020B0604020202020204" pitchFamily="34" charset="0"/>
                    <a:cs typeface="Arial" panose="020B0604020202020204" pitchFamily="34" charset="0"/>
                  </a:rPr>
                  <a:t> : 2</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7704856" cy="3201069"/>
              </a:xfrm>
              <a:prstGeom prst="rect">
                <a:avLst/>
              </a:prstGeom>
              <a:blipFill rotWithShape="0">
                <a:blip r:embed="rId3"/>
                <a:stretch>
                  <a:fillRect l="-1028" t="-1333" b="-952"/>
                </a:stretch>
              </a:blipFill>
            </p:spPr>
            <p:txBody>
              <a:bodyPr/>
              <a:lstStyle/>
              <a:p>
                <a:r>
                  <a:rPr lang="en-US">
                    <a:noFill/>
                  </a:rPr>
                  <a:t> </a:t>
                </a:r>
              </a:p>
            </p:txBody>
          </p:sp>
        </mc:Fallback>
      </mc:AlternateContent>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968" y="3429000"/>
            <a:ext cx="792088" cy="792088"/>
          </a:xfrm>
          <a:prstGeom prst="rect">
            <a:avLst/>
          </a:prstGeom>
        </p:spPr>
      </p:pic>
      <p:sp>
        <p:nvSpPr>
          <p:cNvPr id="8" name="Round Same Side Corner Rectangle 7">
            <a:hlinkClick r:id="rId5"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101</a:t>
            </a:r>
            <a:endParaRPr lang="en-GB" sz="1300" b="1" dirty="0">
              <a:latin typeface="Calibri" panose="020F0502020204030204" pitchFamily="34" charset="0"/>
            </a:endParaRPr>
          </a:p>
        </p:txBody>
      </p:sp>
      <p:sp>
        <p:nvSpPr>
          <p:cNvPr id="6" name="Rectangle 5"/>
          <p:cNvSpPr/>
          <p:nvPr/>
        </p:nvSpPr>
        <p:spPr>
          <a:xfrm flipH="1">
            <a:off x="251520" y="2823319"/>
            <a:ext cx="7704856"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Give answers for </a:t>
            </a:r>
            <a:r>
              <a:rPr lang="en-US" sz="2400" b="1" dirty="0" smtClean="0">
                <a:solidFill>
                  <a:schemeClr val="tx1"/>
                </a:solidFill>
                <a:latin typeface="Arial" panose="020B0604020202020204" pitchFamily="34" charset="0"/>
                <a:cs typeface="Arial" panose="020B0604020202020204" pitchFamily="34" charset="0"/>
              </a:rPr>
              <a:t>d</a:t>
            </a:r>
            <a:r>
              <a:rPr lang="en-US" sz="2400" dirty="0" smtClean="0">
                <a:solidFill>
                  <a:schemeClr val="tx1"/>
                </a:solidFill>
                <a:latin typeface="Arial" panose="020B0604020202020204" pitchFamily="34" charset="0"/>
                <a:cs typeface="Arial" panose="020B0604020202020204" pitchFamily="34" charset="0"/>
              </a:rPr>
              <a:t> to </a:t>
            </a:r>
            <a:r>
              <a:rPr lang="en-US" sz="2400" b="1" dirty="0" smtClean="0">
                <a:solidFill>
                  <a:schemeClr val="tx1"/>
                </a:solidFill>
                <a:latin typeface="Arial" panose="020B0604020202020204" pitchFamily="34" charset="0"/>
                <a:cs typeface="Arial" panose="020B0604020202020204" pitchFamily="34" charset="0"/>
              </a:rPr>
              <a:t>f</a:t>
            </a:r>
            <a:r>
              <a:rPr lang="en-US" sz="2400" dirty="0" smtClean="0">
                <a:solidFill>
                  <a:schemeClr val="tx1"/>
                </a:solidFill>
                <a:latin typeface="Arial" panose="020B0604020202020204" pitchFamily="34" charset="0"/>
                <a:cs typeface="Arial" panose="020B0604020202020204" pitchFamily="34" charset="0"/>
              </a:rPr>
              <a:t> without units.</a:t>
            </a: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flipH="1">
            <a:off x="251520" y="4404696"/>
            <a:ext cx="7704856" cy="2120648"/>
          </a:xfrm>
          <a:prstGeom prst="rect">
            <a:avLst/>
          </a:prstGeom>
          <a:solidFill>
            <a:srgbClr val="FCF0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The question tells you to make the left side of the ratio equal to 1.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Divide </a:t>
            </a:r>
            <a:r>
              <a:rPr lang="en-US" sz="2400" dirty="0">
                <a:solidFill>
                  <a:schemeClr val="tx1"/>
                </a:solidFill>
                <a:latin typeface="Arial" panose="020B0604020202020204" pitchFamily="34" charset="0"/>
                <a:cs typeface="Arial" panose="020B0604020202020204" pitchFamily="34" charset="0"/>
              </a:rPr>
              <a:t>both sides of the ratio </a:t>
            </a:r>
            <a:r>
              <a:rPr lang="en-US" sz="2400" dirty="0" smtClean="0">
                <a:solidFill>
                  <a:schemeClr val="tx1"/>
                </a:solidFill>
                <a:latin typeface="Arial" panose="020B0604020202020204" pitchFamily="34" charset="0"/>
                <a:cs typeface="Arial" panose="020B0604020202020204" pitchFamily="34" charset="0"/>
              </a:rPr>
              <a:t>by</a:t>
            </a: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the number on the left. </a:t>
            </a:r>
          </a:p>
          <a:p>
            <a:r>
              <a:rPr lang="en-US" sz="2400" dirty="0">
                <a:solidFill>
                  <a:schemeClr val="tx1"/>
                </a:solidFill>
                <a:latin typeface="Arial" panose="020B0604020202020204" pitchFamily="34" charset="0"/>
                <a:cs typeface="Arial" panose="020B0604020202020204" pitchFamily="34" charset="0"/>
              </a:rPr>
              <a:t>The number on the right may not be a whole number.</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58714" y="4941168"/>
            <a:ext cx="2881638" cy="1002310"/>
          </a:xfrm>
          <a:prstGeom prst="rect">
            <a:avLst/>
          </a:prstGeom>
        </p:spPr>
      </p:pic>
      <p:sp>
        <p:nvSpPr>
          <p:cNvPr id="10" name="Flowchart: Delay 9"/>
          <p:cNvSpPr/>
          <p:nvPr/>
        </p:nvSpPr>
        <p:spPr>
          <a:xfrm flipH="1">
            <a:off x="8501051" y="1196752"/>
            <a:ext cx="391429" cy="2128319"/>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600" dirty="0" smtClean="0">
                <a:latin typeface="Arial" panose="020B0604020202020204" pitchFamily="34" charset="0"/>
                <a:cs typeface="Arial" panose="020B0604020202020204" pitchFamily="34" charset="0"/>
              </a:rPr>
              <a:t>Warm Up</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026280"/>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mc:AlternateContent xmlns:mc="http://schemas.openxmlformats.org/markup-compatibility/2006" xmlns:a14="http://schemas.microsoft.com/office/drawing/2010/main">
        <mc:Choice Requires="a14">
          <p:sp>
            <p:nvSpPr>
              <p:cNvPr id="3" name="Rectangle 2"/>
              <p:cNvSpPr/>
              <p:nvPr/>
            </p:nvSpPr>
            <p:spPr>
              <a:xfrm>
                <a:off x="251520" y="2708920"/>
                <a:ext cx="5256584" cy="2921184"/>
              </a:xfrm>
              <a:prstGeom prst="rect">
                <a:avLst/>
              </a:prstGeom>
            </p:spPr>
            <p:txBody>
              <a:bodyPr wrap="square">
                <a:spAutoFit/>
              </a:bodyPr>
              <a:lstStyle/>
              <a:p>
                <a:pPr marL="457200" indent="-457200">
                  <a:buClr>
                    <a:srgbClr val="C00000"/>
                  </a:buClr>
                  <a:buFont typeface="+mj-lt"/>
                  <a:buAutoNum type="arabicPeriod" startAt="3"/>
                  <a:tabLst>
                    <a:tab pos="1079500" algn="l"/>
                    <a:tab pos="2743200" algn="l"/>
                  </a:tabLst>
                </a:pPr>
                <a:r>
                  <a:rPr lang="en-US" sz="2100" dirty="0" smtClean="0">
                    <a:latin typeface="Arial" panose="020B0604020202020204" pitchFamily="34" charset="0"/>
                    <a:cs typeface="Arial" panose="020B0604020202020204" pitchFamily="34" charset="0"/>
                  </a:rPr>
                  <a:t>Write each ratio in the form </a:t>
                </a:r>
                <a:r>
                  <a:rPr lang="en-US" sz="2100" i="1" dirty="0" smtClean="0">
                    <a:latin typeface="Arial" panose="020B0604020202020204" pitchFamily="34" charset="0"/>
                    <a:cs typeface="Arial" panose="020B0604020202020204" pitchFamily="34" charset="0"/>
                  </a:rPr>
                  <a:t>n</a:t>
                </a:r>
                <a:r>
                  <a:rPr lang="en-US" sz="2100" dirty="0" smtClean="0">
                    <a:latin typeface="Arial" panose="020B0604020202020204" pitchFamily="34" charset="0"/>
                    <a:cs typeface="Arial" panose="020B0604020202020204" pitchFamily="34" charset="0"/>
                  </a:rPr>
                  <a:t>:1 </a:t>
                </a:r>
              </a:p>
              <a:p>
                <a:pPr marL="914400" lvl="1" indent="-457200">
                  <a:buClr>
                    <a:srgbClr val="C00000"/>
                  </a:buClr>
                  <a:buFont typeface="+mj-lt"/>
                  <a:buAutoNum type="alphaLcPeriod"/>
                  <a:tabLst>
                    <a:tab pos="2057400" algn="l"/>
                  </a:tabLst>
                </a:pPr>
                <a:r>
                  <a:rPr lang="en-US" sz="2100" dirty="0" smtClean="0">
                    <a:latin typeface="Arial" panose="020B0604020202020204" pitchFamily="34" charset="0"/>
                    <a:cs typeface="Arial" panose="020B0604020202020204" pitchFamily="34" charset="0"/>
                  </a:rPr>
                  <a:t>12 : 4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30 : 45</a:t>
                </a:r>
              </a:p>
              <a:p>
                <a:pPr marL="914400" lvl="1" indent="-457200">
                  <a:buClr>
                    <a:srgbClr val="C00000"/>
                  </a:buClr>
                  <a:buFont typeface="+mj-lt"/>
                  <a:buAutoNum type="alphaLcPeriod" startAt="3"/>
                  <a:tabLst>
                    <a:tab pos="2057400" algn="l"/>
                  </a:tabLst>
                </a:pPr>
                <a:r>
                  <a:rPr lang="en-US" sz="2100" dirty="0" smtClean="0">
                    <a:latin typeface="Arial" panose="020B0604020202020204" pitchFamily="34" charset="0"/>
                    <a:cs typeface="Arial" panose="020B0604020202020204" pitchFamily="34" charset="0"/>
                  </a:rPr>
                  <a:t>3 : 5 	</a:t>
                </a:r>
                <a:r>
                  <a:rPr lang="en-US" sz="2100" dirty="0" smtClean="0">
                    <a:solidFill>
                      <a:srgbClr val="C00000"/>
                    </a:solidFill>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3</m:t>
                        </m:r>
                      </m:num>
                      <m:den>
                        <m:r>
                          <a:rPr lang="en-US" sz="2100" b="0" i="1" smtClean="0">
                            <a:latin typeface="Cambria Math" panose="02040503050406030204" pitchFamily="18" charset="0"/>
                            <a:cs typeface="Arial" panose="020B0604020202020204" pitchFamily="34" charset="0"/>
                          </a:rPr>
                          <m:t>4</m:t>
                        </m:r>
                      </m:den>
                    </m:f>
                  </m:oMath>
                </a14:m>
                <a:r>
                  <a:rPr lang="en-US" sz="2100" dirty="0" smtClean="0">
                    <a:latin typeface="Arial" panose="020B0604020202020204" pitchFamily="34" charset="0"/>
                    <a:cs typeface="Arial" panose="020B0604020202020204" pitchFamily="34" charset="0"/>
                  </a:rPr>
                  <a:t> :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9</m:t>
                        </m:r>
                      </m:num>
                      <m:den>
                        <m:r>
                          <a:rPr lang="en-US" sz="2100" b="0" i="1" smtClean="0">
                            <a:latin typeface="Cambria Math" panose="02040503050406030204" pitchFamily="18" charset="0"/>
                            <a:cs typeface="Arial" panose="020B0604020202020204" pitchFamily="34" charset="0"/>
                          </a:rPr>
                          <m:t>10</m:t>
                        </m:r>
                      </m:den>
                    </m:f>
                  </m:oMath>
                </a14:m>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3"/>
                  <a:tabLst>
                    <a:tab pos="1079500" algn="l"/>
                    <a:tab pos="2743200" algn="l"/>
                  </a:tabLst>
                </a:pPr>
                <a:r>
                  <a:rPr lang="en-US" sz="2100" dirty="0">
                    <a:latin typeface="Arial" panose="020B0604020202020204" pitchFamily="34" charset="0"/>
                    <a:cs typeface="Arial" panose="020B0604020202020204" pitchFamily="34" charset="0"/>
                  </a:rPr>
                  <a:t>Write these ratios in the form 1 :</a:t>
                </a:r>
                <a:r>
                  <a:rPr lang="en-US" sz="2100" i="1" dirty="0" smtClean="0">
                    <a:latin typeface="Arial" panose="020B0604020202020204" pitchFamily="34" charset="0"/>
                    <a:cs typeface="Arial" panose="020B0604020202020204" pitchFamily="34" charset="0"/>
                  </a:rPr>
                  <a:t>n</a:t>
                </a:r>
              </a:p>
              <a:p>
                <a:pPr marL="914400" lvl="1" indent="-457200">
                  <a:buClr>
                    <a:srgbClr val="C00000"/>
                  </a:buClr>
                  <a:buFont typeface="+mj-lt"/>
                  <a:buAutoNum type="alphaLcPeriod"/>
                  <a:tabLst>
                    <a:tab pos="1079500" algn="l"/>
                    <a:tab pos="2514600" algn="l"/>
                  </a:tabLst>
                </a:pPr>
                <a:r>
                  <a:rPr lang="en-US" sz="2100" dirty="0" smtClean="0">
                    <a:latin typeface="Arial" panose="020B0604020202020204" pitchFamily="34" charset="0"/>
                    <a:cs typeface="Arial" panose="020B0604020202020204" pitchFamily="34" charset="0"/>
                  </a:rPr>
                  <a:t>£3 : 60p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5kg : 80g</a:t>
                </a:r>
                <a:endParaRPr lang="en-US" sz="21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1079500" algn="l"/>
                    <a:tab pos="2514600" algn="l"/>
                  </a:tabLst>
                </a:pPr>
                <a:r>
                  <a:rPr lang="en-US" sz="2100" dirty="0" smtClean="0">
                    <a:latin typeface="Arial" panose="020B0604020202020204" pitchFamily="34" charset="0"/>
                    <a:cs typeface="Arial" panose="020B0604020202020204" pitchFamily="34" charset="0"/>
                  </a:rPr>
                  <a:t>2 hours : 45 </a:t>
                </a:r>
                <a:r>
                  <a:rPr lang="en-US" sz="2100" dirty="0">
                    <a:latin typeface="Arial" panose="020B0604020202020204" pitchFamily="34" charset="0"/>
                    <a:cs typeface="Arial" panose="020B0604020202020204" pitchFamily="34" charset="0"/>
                  </a:rPr>
                  <a:t>minutes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1079500" algn="l"/>
                    <a:tab pos="2514600" algn="l"/>
                  </a:tabLst>
                </a:pPr>
                <a:r>
                  <a:rPr lang="en-US" sz="2100" dirty="0" smtClean="0">
                    <a:latin typeface="Arial" panose="020B0604020202020204" pitchFamily="34" charset="0"/>
                    <a:cs typeface="Arial" panose="020B0604020202020204" pitchFamily="34" charset="0"/>
                  </a:rPr>
                  <a:t>20cm : 7.3 </a:t>
                </a:r>
                <a:r>
                  <a:rPr lang="en-US" sz="2100" dirty="0">
                    <a:latin typeface="Arial" panose="020B0604020202020204" pitchFamily="34" charset="0"/>
                    <a:cs typeface="Arial" panose="020B0604020202020204" pitchFamily="34" charset="0"/>
                  </a:rPr>
                  <a:t>m</a:t>
                </a:r>
                <a:endParaRPr lang="en-US" sz="21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2708920"/>
                <a:ext cx="5256584" cy="2921184"/>
              </a:xfrm>
              <a:prstGeom prst="rect">
                <a:avLst/>
              </a:prstGeom>
              <a:blipFill rotWithShape="0">
                <a:blip r:embed="rId3"/>
                <a:stretch>
                  <a:fillRect l="-1159" t="-1250" b="-3125"/>
                </a:stretch>
              </a:blipFill>
            </p:spPr>
            <p:txBody>
              <a:bodyPr/>
              <a:lstStyle/>
              <a:p>
                <a:r>
                  <a:rPr lang="en-US">
                    <a:noFill/>
                  </a:rPr>
                  <a:t> </a:t>
                </a:r>
              </a:p>
            </p:txBody>
          </p:sp>
        </mc:Fallback>
      </mc:AlternateContent>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268760"/>
            <a:ext cx="576064" cy="576064"/>
          </a:xfrm>
          <a:prstGeom prst="rect">
            <a:avLst/>
          </a:prstGeom>
        </p:spPr>
      </p:pic>
      <p:sp>
        <p:nvSpPr>
          <p:cNvPr id="8" name="Round Same Side Corner Rectangle 7">
            <a:hlinkClick r:id="rId5"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101</a:t>
            </a:r>
            <a:endParaRPr lang="en-GB" sz="1300" b="1" dirty="0">
              <a:latin typeface="Calibri" panose="020F0502020204030204" pitchFamily="34" charset="0"/>
            </a:endParaRPr>
          </a:p>
        </p:txBody>
      </p:sp>
      <p:sp>
        <p:nvSpPr>
          <p:cNvPr id="6" name="Rectangle 5"/>
          <p:cNvSpPr/>
          <p:nvPr/>
        </p:nvSpPr>
        <p:spPr>
          <a:xfrm flipH="1">
            <a:off x="3995936" y="3140968"/>
            <a:ext cx="1512168" cy="1061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Q3d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Make the right-hand</a:t>
            </a:r>
          </a:p>
        </p:txBody>
      </p:sp>
      <p:grpSp>
        <p:nvGrpSpPr>
          <p:cNvPr id="11" name="Group 10"/>
          <p:cNvGrpSpPr/>
          <p:nvPr/>
        </p:nvGrpSpPr>
        <p:grpSpPr>
          <a:xfrm>
            <a:off x="251520" y="1240160"/>
            <a:ext cx="5213924" cy="1425351"/>
            <a:chOff x="150164" y="6494199"/>
            <a:chExt cx="5213924" cy="1425351"/>
          </a:xfrm>
        </p:grpSpPr>
        <p:sp>
          <p:nvSpPr>
            <p:cNvPr id="12" name="Rectangle 11"/>
            <p:cNvSpPr/>
            <p:nvPr/>
          </p:nvSpPr>
          <p:spPr>
            <a:xfrm flipH="1">
              <a:off x="150164" y="6673055"/>
              <a:ext cx="5213924" cy="1246495"/>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You can compare ratios by writing them as </a:t>
              </a:r>
              <a:r>
                <a:rPr lang="en-US" sz="2000" b="1" dirty="0" smtClean="0">
                  <a:solidFill>
                    <a:schemeClr val="tx1"/>
                  </a:solidFill>
                  <a:latin typeface="Arial" panose="020B0604020202020204" pitchFamily="34" charset="0"/>
                  <a:cs typeface="Arial" panose="020B0604020202020204" pitchFamily="34" charset="0"/>
                </a:rPr>
                <a:t>unit ratios. </a:t>
              </a:r>
              <a:r>
                <a:rPr lang="en-US" sz="2000" dirty="0" smtClean="0">
                  <a:solidFill>
                    <a:schemeClr val="tx1"/>
                  </a:solidFill>
                  <a:latin typeface="Arial" panose="020B0604020202020204" pitchFamily="34" charset="0"/>
                  <a:cs typeface="Arial" panose="020B0604020202020204" pitchFamily="34" charset="0"/>
                </a:rPr>
                <a:t>In a unit ratio, one of the numbers is 1.</a:t>
              </a:r>
              <a:endParaRPr lang="en-US" sz="2000" b="1" dirty="0">
                <a:solidFill>
                  <a:schemeClr val="tx1"/>
                </a:solidFill>
                <a:latin typeface="Arial" panose="020B0604020202020204" pitchFamily="34" charset="0"/>
                <a:cs typeface="Arial" panose="020B0604020202020204" pitchFamily="34" charset="0"/>
              </a:endParaRP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a:t>
              </a:r>
              <a:r>
                <a:rPr lang="en-US" sz="2000" b="1" dirty="0">
                  <a:latin typeface="Arial" panose="020B0604020202020204" pitchFamily="34" charset="0"/>
                  <a:cs typeface="Arial" panose="020B0604020202020204" pitchFamily="34" charset="0"/>
                </a:rPr>
                <a:t>3</a:t>
              </a:r>
              <a:endParaRPr lang="en-US" b="1" dirty="0">
                <a:latin typeface="Arial" panose="020B0604020202020204" pitchFamily="34" charset="0"/>
                <a:cs typeface="Arial" panose="020B0604020202020204" pitchFamily="34" charset="0"/>
              </a:endParaRPr>
            </a:p>
          </p:txBody>
        </p:sp>
      </p:grpSp>
      <p:sp>
        <p:nvSpPr>
          <p:cNvPr id="14" name="Rectangle 13"/>
          <p:cNvSpPr/>
          <p:nvPr/>
        </p:nvSpPr>
        <p:spPr>
          <a:xfrm flipH="1">
            <a:off x="251520" y="5661248"/>
            <a:ext cx="5213924"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Q4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If the answer is </a:t>
            </a:r>
            <a:r>
              <a:rPr lang="en-US" dirty="0" smtClean="0">
                <a:solidFill>
                  <a:schemeClr val="tx1"/>
                </a:solidFill>
                <a:latin typeface="Arial" panose="020B0604020202020204" pitchFamily="34" charset="0"/>
                <a:cs typeface="Arial" panose="020B0604020202020204" pitchFamily="34" charset="0"/>
              </a:rPr>
              <a:t>not an </a:t>
            </a:r>
            <a:r>
              <a:rPr lang="en-US" dirty="0">
                <a:solidFill>
                  <a:schemeClr val="tx1"/>
                </a:solidFill>
                <a:latin typeface="Arial" panose="020B0604020202020204" pitchFamily="34" charset="0"/>
                <a:cs typeface="Arial" panose="020B0604020202020204" pitchFamily="34" charset="0"/>
              </a:rPr>
              <a:t>integer, you can use fractions or decimals. Choose whichever is most accurate.</a:t>
            </a:r>
          </a:p>
        </p:txBody>
      </p:sp>
    </p:spTree>
    <p:extLst>
      <p:ext uri="{BB962C8B-B14F-4D97-AF65-F5344CB8AC3E}">
        <p14:creationId xmlns:p14="http://schemas.microsoft.com/office/powerpoint/2010/main" val="417451246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p:sp>
        <p:nvSpPr>
          <p:cNvPr id="3" name="Rectangle 2"/>
          <p:cNvSpPr/>
          <p:nvPr/>
        </p:nvSpPr>
        <p:spPr>
          <a:xfrm>
            <a:off x="251520" y="1227896"/>
            <a:ext cx="5256584" cy="4832092"/>
          </a:xfrm>
          <a:prstGeom prst="rect">
            <a:avLst/>
          </a:prstGeom>
        </p:spPr>
        <p:txBody>
          <a:bodyPr wrap="square">
            <a:spAutoFit/>
          </a:bodyPr>
          <a:lstStyle/>
          <a:p>
            <a:pPr marL="457200" indent="-457200">
              <a:buClr>
                <a:srgbClr val="C00000"/>
              </a:buClr>
              <a:buFont typeface="+mj-lt"/>
              <a:buAutoNum type="arabicPeriod" startAt="5"/>
              <a:tabLst>
                <a:tab pos="1079500" algn="l"/>
                <a:tab pos="2743200" algn="l"/>
              </a:tabLst>
            </a:pPr>
            <a:r>
              <a:rPr lang="en-US" sz="2200" b="1" dirty="0">
                <a:solidFill>
                  <a:srgbClr val="FF0000"/>
                </a:solidFill>
                <a:latin typeface="Arial" panose="020B0604020202020204" pitchFamily="34" charset="0"/>
                <a:cs typeface="Arial" panose="020B0604020202020204" pitchFamily="34" charset="0"/>
              </a:rPr>
              <a:t>Reasoning</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 a school there are 52 teachers and 598 students,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1079500" algn="l"/>
                <a:tab pos="2743200" algn="l"/>
              </a:tabLst>
            </a:pP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student : teacher </a:t>
            </a:r>
            <a:r>
              <a:rPr lang="en-US" sz="2200" dirty="0">
                <a:latin typeface="Arial" panose="020B0604020202020204" pitchFamily="34" charset="0"/>
                <a:cs typeface="Arial" panose="020B0604020202020204" pitchFamily="34" charset="0"/>
              </a:rPr>
              <a:t>ratio in the form of </a:t>
            </a:r>
            <a:r>
              <a:rPr lang="en-US" sz="2200" dirty="0" smtClean="0">
                <a:latin typeface="Arial" panose="020B0604020202020204" pitchFamily="34" charset="0"/>
                <a:cs typeface="Arial" panose="020B0604020202020204" pitchFamily="34" charset="0"/>
              </a:rPr>
              <a:t>n:1.</a:t>
            </a:r>
          </a:p>
          <a:p>
            <a:pPr lvl="1">
              <a:buClr>
                <a:srgbClr val="C00000"/>
              </a:buClr>
              <a:tabLst>
                <a:tab pos="1079500" algn="l"/>
                <a:tab pos="2743200" algn="l"/>
              </a:tabLst>
            </a:pPr>
            <a:r>
              <a:rPr lang="en-US" sz="2200" dirty="0" smtClean="0">
                <a:latin typeface="Arial" panose="020B0604020202020204" pitchFamily="34" charset="0"/>
                <a:cs typeface="Arial" panose="020B0604020202020204" pitchFamily="34" charset="0"/>
              </a:rPr>
              <a:t>Another </a:t>
            </a:r>
            <a:r>
              <a:rPr lang="en-US" sz="2200" dirty="0">
                <a:latin typeface="Arial" panose="020B0604020202020204" pitchFamily="34" charset="0"/>
                <a:cs typeface="Arial" panose="020B0604020202020204" pitchFamily="34" charset="0"/>
              </a:rPr>
              <a:t>school has 85 teachers and 1020 students,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1079500" algn="l"/>
                <a:tab pos="2743200" algn="l"/>
              </a:tabLst>
            </a:pPr>
            <a:r>
              <a:rPr lang="en-US" sz="2200" dirty="0" smtClean="0">
                <a:latin typeface="Arial" panose="020B0604020202020204" pitchFamily="34" charset="0"/>
                <a:cs typeface="Arial" panose="020B0604020202020204" pitchFamily="34" charset="0"/>
              </a:rPr>
              <a:t>Which </a:t>
            </a:r>
            <a:r>
              <a:rPr lang="en-US" sz="2200" dirty="0">
                <a:latin typeface="Arial" panose="020B0604020202020204" pitchFamily="34" charset="0"/>
                <a:cs typeface="Arial" panose="020B0604020202020204" pitchFamily="34" charset="0"/>
              </a:rPr>
              <a:t>school has larger number of teachers per student? </a:t>
            </a:r>
            <a:endParaRPr lang="en-US" sz="2200"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5"/>
              <a:tabLst>
                <a:tab pos="1079500" algn="l"/>
                <a:tab pos="2743200" algn="l"/>
              </a:tabLst>
            </a:pPr>
            <a:r>
              <a:rPr lang="en-US" sz="2200" b="1" dirty="0" smtClean="0">
                <a:solidFill>
                  <a:srgbClr val="FF0000"/>
                </a:solidFill>
                <a:latin typeface="Arial" panose="020B0604020202020204" pitchFamily="34" charset="0"/>
                <a:cs typeface="Arial" panose="020B0604020202020204" pitchFamily="34" charset="0"/>
              </a:rPr>
              <a:t>Problem-solving</a:t>
            </a:r>
            <a:r>
              <a:rPr lang="en-US" sz="2200" b="1"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Julie and </a:t>
            </a:r>
            <a:r>
              <a:rPr lang="en-US" sz="2200" dirty="0" err="1">
                <a:latin typeface="Arial" panose="020B0604020202020204" pitchFamily="34" charset="0"/>
                <a:cs typeface="Arial" panose="020B0604020202020204" pitchFamily="34" charset="0"/>
              </a:rPr>
              <a:t>Hammad</a:t>
            </a:r>
            <a:r>
              <a:rPr lang="en-US" sz="2200" dirty="0">
                <a:latin typeface="Arial" panose="020B0604020202020204" pitchFamily="34" charset="0"/>
                <a:cs typeface="Arial" panose="020B0604020202020204" pitchFamily="34" charset="0"/>
              </a:rPr>
              <a:t> each make a glass of orange squash. Julie uses 42 ml of squash and 210 ml of water. </a:t>
            </a:r>
            <a:r>
              <a:rPr lang="en-US" sz="2200" dirty="0" err="1">
                <a:latin typeface="Arial" panose="020B0604020202020204" pitchFamily="34" charset="0"/>
                <a:cs typeface="Arial" panose="020B0604020202020204" pitchFamily="34" charset="0"/>
              </a:rPr>
              <a:t>Hammad</a:t>
            </a:r>
            <a:r>
              <a:rPr lang="en-US" sz="2200" dirty="0">
                <a:latin typeface="Arial" panose="020B0604020202020204" pitchFamily="34" charset="0"/>
                <a:cs typeface="Arial" panose="020B0604020202020204" pitchFamily="34" charset="0"/>
              </a:rPr>
              <a:t> uses 30 ml of squash and 170 ml of </a:t>
            </a:r>
            <a:r>
              <a:rPr lang="en-US" sz="2200" dirty="0" smtClean="0">
                <a:latin typeface="Arial" panose="020B0604020202020204" pitchFamily="34" charset="0"/>
                <a:cs typeface="Arial" panose="020B0604020202020204" pitchFamily="34" charset="0"/>
              </a:rPr>
              <a:t>water.</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Who </a:t>
            </a:r>
            <a:r>
              <a:rPr lang="en-US" sz="2200" dirty="0">
                <a:latin typeface="Arial" panose="020B0604020202020204" pitchFamily="34" charset="0"/>
                <a:cs typeface="Arial" panose="020B0604020202020204" pitchFamily="34" charset="0"/>
              </a:rPr>
              <a:t>has made their drink stronger?</a:t>
            </a:r>
            <a:endParaRPr lang="en-US" sz="22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1268760"/>
            <a:ext cx="576064" cy="576064"/>
          </a:xfrm>
          <a:prstGeom prst="rect">
            <a:avLst/>
          </a:prstGeom>
        </p:spPr>
      </p:pic>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101</a:t>
            </a:r>
            <a:endParaRPr lang="en-GB" sz="1300" b="1" dirty="0">
              <a:latin typeface="Calibri" panose="020F0502020204030204" pitchFamily="34" charset="0"/>
            </a:endParaRPr>
          </a:p>
        </p:txBody>
      </p:sp>
      <p:sp>
        <p:nvSpPr>
          <p:cNvPr id="14" name="Rectangle 13"/>
          <p:cNvSpPr/>
          <p:nvPr/>
        </p:nvSpPr>
        <p:spPr>
          <a:xfrm flipH="1">
            <a:off x="272850" y="6125234"/>
            <a:ext cx="5213924"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Q6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Write the ratios in the form of 1:</a:t>
            </a:r>
            <a:r>
              <a:rPr lang="en-US" sz="2000" i="1" dirty="0" smtClean="0">
                <a:solidFill>
                  <a:schemeClr val="tx1"/>
                </a:solidFill>
                <a:latin typeface="Arial" panose="020B0604020202020204" pitchFamily="34" charset="0"/>
                <a:cs typeface="Arial" panose="020B0604020202020204" pitchFamily="34" charset="0"/>
              </a:rPr>
              <a:t>n</a:t>
            </a:r>
            <a:endParaRPr lang="en-US" sz="2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827995"/>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p:sp>
        <p:nvSpPr>
          <p:cNvPr id="3" name="Rectangle 2"/>
          <p:cNvSpPr/>
          <p:nvPr/>
        </p:nvSpPr>
        <p:spPr>
          <a:xfrm>
            <a:off x="251520" y="1227896"/>
            <a:ext cx="5256584" cy="4293483"/>
          </a:xfrm>
          <a:prstGeom prst="rect">
            <a:avLst/>
          </a:prstGeom>
        </p:spPr>
        <p:txBody>
          <a:bodyPr wrap="square">
            <a:spAutoFit/>
          </a:bodyPr>
          <a:lstStyle/>
          <a:p>
            <a:pPr marL="342900" indent="-342900">
              <a:buClr>
                <a:srgbClr val="C00000"/>
              </a:buClr>
              <a:buFont typeface="+mj-lt"/>
              <a:buAutoNum type="arabicPeriod" startAt="7"/>
              <a:tabLst>
                <a:tab pos="2743200" algn="l"/>
              </a:tabLst>
            </a:pPr>
            <a:r>
              <a:rPr lang="en-US" sz="2100" b="1" dirty="0">
                <a:solidFill>
                  <a:srgbClr val="FF0000"/>
                </a:solidFill>
                <a:latin typeface="Arial" panose="020B0604020202020204" pitchFamily="34" charset="0"/>
                <a:cs typeface="Arial" panose="020B0604020202020204" pitchFamily="34" charset="0"/>
              </a:rPr>
              <a:t>Reasoning</a:t>
            </a:r>
            <a:r>
              <a:rPr lang="en-US" sz="2100" dirty="0">
                <a:solidFill>
                  <a:srgbClr val="FF0000"/>
                </a:solidFill>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Archie </a:t>
            </a:r>
            <a:r>
              <a:rPr lang="en-US" sz="2100" dirty="0">
                <a:latin typeface="Arial" panose="020B0604020202020204" pitchFamily="34" charset="0"/>
                <a:cs typeface="Arial" panose="020B0604020202020204" pitchFamily="34" charset="0"/>
              </a:rPr>
              <a:t>and Ben share some money in the ratio 7:11. Ben gets £132. How much money does Archie get?</a:t>
            </a:r>
          </a:p>
          <a:p>
            <a:pPr marL="342900" indent="-342900">
              <a:buClr>
                <a:srgbClr val="C00000"/>
              </a:buClr>
              <a:buFont typeface="+mj-lt"/>
              <a:buAutoNum type="arabicPeriod" startAt="7"/>
              <a:tabLst>
                <a:tab pos="2743200" algn="l"/>
              </a:tabLst>
            </a:pPr>
            <a:r>
              <a:rPr lang="en-US" sz="2100" dirty="0" smtClean="0">
                <a:latin typeface="Arial" panose="020B0604020202020204" pitchFamily="34" charset="0"/>
                <a:cs typeface="Arial" panose="020B0604020202020204" pitchFamily="34" charset="0"/>
              </a:rPr>
              <a:t>To </a:t>
            </a:r>
            <a:r>
              <a:rPr lang="en-US" sz="2100" dirty="0">
                <a:latin typeface="Arial" panose="020B0604020202020204" pitchFamily="34" charset="0"/>
                <a:cs typeface="Arial" panose="020B0604020202020204" pitchFamily="34" charset="0"/>
              </a:rPr>
              <a:t>make a tough adhesive, Paul mixes 5 parts of resin with 2 parts of hardener, </a:t>
            </a:r>
            <a:endParaRPr lang="en-US" sz="21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down the ratio of resin to hardener.</a:t>
            </a:r>
          </a:p>
          <a:p>
            <a:pPr marL="6858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To </a:t>
            </a:r>
            <a:r>
              <a:rPr lang="en-US" sz="2100" dirty="0">
                <a:latin typeface="Arial" panose="020B0604020202020204" pitchFamily="34" charset="0"/>
                <a:cs typeface="Arial" panose="020B0604020202020204" pitchFamily="34" charset="0"/>
              </a:rPr>
              <a:t>fix a birdbath, Paul uses 9g of hardener. How many grams of resin does he use? </a:t>
            </a:r>
            <a:endParaRPr lang="en-US" sz="21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On </a:t>
            </a:r>
            <a:r>
              <a:rPr lang="en-US" sz="2100" dirty="0">
                <a:latin typeface="Arial" panose="020B0604020202020204" pitchFamily="34" charset="0"/>
                <a:cs typeface="Arial" panose="020B0604020202020204" pitchFamily="34" charset="0"/>
              </a:rPr>
              <a:t>another project, Paul used 12 g of resin. How much hardener did he use?</a:t>
            </a:r>
            <a:endParaRPr lang="en-US" sz="21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276872"/>
            <a:ext cx="576064" cy="576064"/>
          </a:xfrm>
          <a:prstGeom prst="rect">
            <a:avLst/>
          </a:prstGeom>
        </p:spPr>
      </p:pic>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101</a:t>
            </a:r>
            <a:endParaRPr lang="en-GB" sz="1300" b="1" dirty="0">
              <a:latin typeface="Calibri" panose="020F0502020204030204" pitchFamily="34" charset="0"/>
            </a:endParaRPr>
          </a:p>
        </p:txBody>
      </p:sp>
      <p:sp>
        <p:nvSpPr>
          <p:cNvPr id="14" name="Rectangle 13"/>
          <p:cNvSpPr/>
          <p:nvPr/>
        </p:nvSpPr>
        <p:spPr>
          <a:xfrm flipH="1">
            <a:off x="294180" y="5509681"/>
            <a:ext cx="5213924" cy="1015663"/>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b="1" dirty="0" smtClean="0">
                <a:solidFill>
                  <a:srgbClr val="C00000"/>
                </a:solidFill>
                <a:latin typeface="Arial" panose="020B0604020202020204" pitchFamily="34" charset="0"/>
                <a:cs typeface="Arial" panose="020B0604020202020204" pitchFamily="34" charset="0"/>
              </a:rPr>
              <a:t/>
            </a:r>
            <a:br>
              <a:rPr lang="en-US" sz="1400" b="1" dirty="0" smtClean="0">
                <a:solidFill>
                  <a:srgbClr val="C00000"/>
                </a:solidFill>
                <a:latin typeface="Arial" panose="020B0604020202020204" pitchFamily="34" charset="0"/>
                <a:cs typeface="Arial" panose="020B0604020202020204" pitchFamily="34" charset="0"/>
              </a:rPr>
            </a:br>
            <a:r>
              <a:rPr lang="en-US" sz="2400" b="1" dirty="0" smtClean="0">
                <a:solidFill>
                  <a:srgbClr val="C00000"/>
                </a:solidFill>
                <a:latin typeface="Arial" panose="020B0604020202020204" pitchFamily="34" charset="0"/>
                <a:cs typeface="Arial" panose="020B0604020202020204" pitchFamily="34" charset="0"/>
              </a:rPr>
              <a:t>Q7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endParaRPr lang="en-US" sz="2000" i="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67744" y="5572856"/>
            <a:ext cx="3059192" cy="84215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30654405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mc:AlternateContent xmlns:mc="http://schemas.openxmlformats.org/markup-compatibility/2006" xmlns:a14="http://schemas.microsoft.com/office/drawing/2010/main">
        <mc:Choice Requires="a14">
          <p:sp>
            <p:nvSpPr>
              <p:cNvPr id="3" name="Rectangle 2"/>
              <p:cNvSpPr/>
              <p:nvPr/>
            </p:nvSpPr>
            <p:spPr>
              <a:xfrm>
                <a:off x="251520" y="1227896"/>
                <a:ext cx="5256584" cy="5292987"/>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1940" dirty="0" smtClean="0">
                    <a:latin typeface="Arial" panose="020B0604020202020204" pitchFamily="34" charset="0"/>
                    <a:cs typeface="Arial" panose="020B0604020202020204" pitchFamily="34" charset="0"/>
                  </a:rPr>
                  <a:t>A </a:t>
                </a:r>
                <a:r>
                  <a:rPr lang="en-US" sz="1940" dirty="0">
                    <a:latin typeface="Arial" panose="020B0604020202020204" pitchFamily="34" charset="0"/>
                    <a:cs typeface="Arial" panose="020B0604020202020204" pitchFamily="34" charset="0"/>
                  </a:rPr>
                  <a:t>scale model of Tower Bridge in London is 22cm high. The real bridge is 66 m high.</a:t>
                </a:r>
              </a:p>
              <a:p>
                <a:pPr marL="800100" lvl="1" indent="-342900">
                  <a:buClr>
                    <a:srgbClr val="C00000"/>
                  </a:buClr>
                  <a:buFont typeface="+mj-lt"/>
                  <a:buAutoNum type="alphaLcPeriod"/>
                  <a:tabLst>
                    <a:tab pos="2743200" algn="l"/>
                  </a:tabLst>
                </a:pPr>
                <a:r>
                  <a:rPr lang="en-US" sz="1940" dirty="0" smtClean="0">
                    <a:latin typeface="Arial" panose="020B0604020202020204" pitchFamily="34" charset="0"/>
                    <a:cs typeface="Arial" panose="020B0604020202020204" pitchFamily="34" charset="0"/>
                  </a:rPr>
                  <a:t>Work </a:t>
                </a:r>
                <a:r>
                  <a:rPr lang="en-US" sz="1940" dirty="0">
                    <a:latin typeface="Arial" panose="020B0604020202020204" pitchFamily="34" charset="0"/>
                    <a:cs typeface="Arial" panose="020B0604020202020204" pitchFamily="34" charset="0"/>
                  </a:rPr>
                  <a:t>out the scale of the model. Write it as the ratio of real height to model height. The bridge is 243 m long in real life, </a:t>
                </a:r>
                <a:endParaRPr lang="en-US" sz="194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940" dirty="0" smtClean="0">
                    <a:latin typeface="Arial" panose="020B0604020202020204" pitchFamily="34" charset="0"/>
                    <a:cs typeface="Arial" panose="020B0604020202020204" pitchFamily="34" charset="0"/>
                  </a:rPr>
                  <a:t>How </a:t>
                </a:r>
                <a:r>
                  <a:rPr lang="en-US" sz="1940" dirty="0">
                    <a:latin typeface="Arial" panose="020B0604020202020204" pitchFamily="34" charset="0"/>
                    <a:cs typeface="Arial" panose="020B0604020202020204" pitchFamily="34" charset="0"/>
                  </a:rPr>
                  <a:t>long is the model?</a:t>
                </a:r>
              </a:p>
              <a:p>
                <a:pPr marL="457200" indent="-457200">
                  <a:buClr>
                    <a:srgbClr val="C00000"/>
                  </a:buClr>
                  <a:buFont typeface="+mj-lt"/>
                  <a:buAutoNum type="arabicPeriod" startAt="9"/>
                  <a:tabLst>
                    <a:tab pos="2743200" algn="l"/>
                  </a:tabLst>
                </a:pPr>
                <a:r>
                  <a:rPr lang="en-US" sz="1940" dirty="0" smtClean="0">
                    <a:latin typeface="Arial" panose="020B0604020202020204" pitchFamily="34" charset="0"/>
                    <a:cs typeface="Arial" panose="020B0604020202020204" pitchFamily="34" charset="0"/>
                  </a:rPr>
                  <a:t>In </a:t>
                </a:r>
                <a:r>
                  <a:rPr lang="en-US" sz="1940" dirty="0">
                    <a:latin typeface="Arial" panose="020B0604020202020204" pitchFamily="34" charset="0"/>
                    <a:cs typeface="Arial" panose="020B0604020202020204" pitchFamily="34" charset="0"/>
                  </a:rPr>
                  <a:t>a school, the ratio of the number of students to the number of computers is 1:</a:t>
                </a:r>
                <a14:m>
                  <m:oMath xmlns:m="http://schemas.openxmlformats.org/officeDocument/2006/math">
                    <m:f>
                      <m:fPr>
                        <m:ctrlPr>
                          <a:rPr lang="en-US" sz="1940" i="1">
                            <a:latin typeface="Cambria Math" panose="02040503050406030204" pitchFamily="18" charset="0"/>
                            <a:cs typeface="Arial" panose="020B0604020202020204" pitchFamily="34" charset="0"/>
                          </a:rPr>
                        </m:ctrlPr>
                      </m:fPr>
                      <m:num>
                        <m:r>
                          <a:rPr lang="en-US" sz="1940" b="0" i="1" smtClean="0">
                            <a:latin typeface="Cambria Math" panose="02040503050406030204" pitchFamily="18" charset="0"/>
                            <a:cs typeface="Arial" panose="020B0604020202020204" pitchFamily="34" charset="0"/>
                          </a:rPr>
                          <m:t>3</m:t>
                        </m:r>
                      </m:num>
                      <m:den>
                        <m:r>
                          <a:rPr lang="en-US" sz="1940" b="0" i="1" smtClean="0">
                            <a:latin typeface="Cambria Math" panose="02040503050406030204" pitchFamily="18" charset="0"/>
                            <a:cs typeface="Arial" panose="020B0604020202020204" pitchFamily="34" charset="0"/>
                          </a:rPr>
                          <m:t>5</m:t>
                        </m:r>
                      </m:den>
                    </m:f>
                  </m:oMath>
                </a14:m>
                <a:r>
                  <a:rPr lang="en-US" sz="1940" dirty="0">
                    <a:latin typeface="Arial" panose="020B0604020202020204" pitchFamily="34" charset="0"/>
                    <a:cs typeface="Arial" panose="020B0604020202020204" pitchFamily="34" charset="0"/>
                  </a:rPr>
                  <a:t>. There are 210 computers in the school. How many students are there?</a:t>
                </a:r>
              </a:p>
              <a:p>
                <a:pPr marL="457200" indent="-457200">
                  <a:buClr>
                    <a:srgbClr val="C00000"/>
                  </a:buClr>
                  <a:buFont typeface="+mj-lt"/>
                  <a:buAutoNum type="arabicPeriod" startAt="9"/>
                  <a:tabLst>
                    <a:tab pos="2743200" algn="l"/>
                  </a:tabLst>
                </a:pPr>
                <a:r>
                  <a:rPr lang="en-US" sz="1940" dirty="0" smtClean="0">
                    <a:latin typeface="Arial" panose="020B0604020202020204" pitchFamily="34" charset="0"/>
                    <a:cs typeface="Arial" panose="020B0604020202020204" pitchFamily="34" charset="0"/>
                  </a:rPr>
                  <a:t>Sally </a:t>
                </a:r>
                <a:r>
                  <a:rPr lang="en-US" sz="1940" dirty="0">
                    <a:latin typeface="Arial" panose="020B0604020202020204" pitchFamily="34" charset="0"/>
                    <a:cs typeface="Arial" panose="020B0604020202020204" pitchFamily="34" charset="0"/>
                  </a:rPr>
                  <a:t>and David divide £35 in the ratio 3:2. </a:t>
                </a:r>
                <a:endParaRPr lang="en-US" sz="194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940" dirty="0" smtClean="0">
                    <a:latin typeface="Arial" panose="020B0604020202020204" pitchFamily="34" charset="0"/>
                    <a:cs typeface="Arial" panose="020B0604020202020204" pitchFamily="34" charset="0"/>
                  </a:rPr>
                  <a:t>What </a:t>
                </a:r>
                <a:r>
                  <a:rPr lang="en-US" sz="1940" dirty="0">
                    <a:latin typeface="Arial" panose="020B0604020202020204" pitchFamily="34" charset="0"/>
                    <a:cs typeface="Arial" panose="020B0604020202020204" pitchFamily="34" charset="0"/>
                  </a:rPr>
                  <a:t>fraction does Sally get?</a:t>
                </a:r>
              </a:p>
              <a:p>
                <a:pPr marL="800100" lvl="1" indent="-342900">
                  <a:buClr>
                    <a:srgbClr val="C00000"/>
                  </a:buClr>
                  <a:buFont typeface="+mj-lt"/>
                  <a:buAutoNum type="alphaLcPeriod"/>
                  <a:tabLst>
                    <a:tab pos="2743200" algn="l"/>
                  </a:tabLst>
                </a:pPr>
                <a:r>
                  <a:rPr lang="en-US" sz="1940" dirty="0" smtClean="0">
                    <a:latin typeface="Arial" panose="020B0604020202020204" pitchFamily="34" charset="0"/>
                    <a:cs typeface="Arial" panose="020B0604020202020204" pitchFamily="34" charset="0"/>
                  </a:rPr>
                  <a:t>What </a:t>
                </a:r>
                <a:r>
                  <a:rPr lang="en-US" sz="1940" dirty="0">
                    <a:latin typeface="Arial" panose="020B0604020202020204" pitchFamily="34" charset="0"/>
                    <a:cs typeface="Arial" panose="020B0604020202020204" pitchFamily="34" charset="0"/>
                  </a:rPr>
                  <a:t>fraction does David get? </a:t>
                </a:r>
                <a:endParaRPr lang="en-US" sz="194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940" dirty="0" smtClean="0">
                    <a:latin typeface="Arial" panose="020B0604020202020204" pitchFamily="34" charset="0"/>
                    <a:cs typeface="Arial" panose="020B0604020202020204" pitchFamily="34" charset="0"/>
                  </a:rPr>
                  <a:t>How </a:t>
                </a:r>
                <a:r>
                  <a:rPr lang="en-US" sz="1940" dirty="0">
                    <a:latin typeface="Arial" panose="020B0604020202020204" pitchFamily="34" charset="0"/>
                    <a:cs typeface="Arial" panose="020B0604020202020204" pitchFamily="34" charset="0"/>
                  </a:rPr>
                  <a:t>much money does each person get?</a:t>
                </a:r>
                <a:endParaRPr lang="en-US" sz="194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27896"/>
                <a:ext cx="5256584" cy="5292987"/>
              </a:xfrm>
              <a:prstGeom prst="rect">
                <a:avLst/>
              </a:prstGeom>
              <a:blipFill rotWithShape="0">
                <a:blip r:embed="rId3"/>
                <a:stretch>
                  <a:fillRect l="-811" t="-575" r="-1854" b="-921"/>
                </a:stretch>
              </a:blipFill>
            </p:spPr>
            <p:txBody>
              <a:bodyPr/>
              <a:lstStyle/>
              <a:p>
                <a:r>
                  <a:rPr lang="en-US">
                    <a:noFill/>
                  </a:rPr>
                  <a:t> </a:t>
                </a:r>
              </a:p>
            </p:txBody>
          </p:sp>
        </mc:Fallback>
      </mc:AlternateContent>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102</a:t>
            </a:r>
            <a:endParaRPr lang="en-GB" sz="1300" b="1" dirty="0">
              <a:latin typeface="Calibri" panose="020F050202020403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0673329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5" name="Rounded Rectangle 4"/>
          <p:cNvSpPr/>
          <p:nvPr/>
        </p:nvSpPr>
        <p:spPr>
          <a:xfrm>
            <a:off x="179512" y="2204864"/>
            <a:ext cx="2088232" cy="266429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Unit Openers put the maths you are about to learn into a real-life context. Have a go at the question - it uses maths you have already learnt so you should be able to answer it at the start of the unit.</a:t>
            </a:r>
          </a:p>
        </p:txBody>
      </p:sp>
      <p:sp>
        <p:nvSpPr>
          <p:cNvPr id="10" name="Rounded Rectangle 9"/>
          <p:cNvSpPr/>
          <p:nvPr/>
        </p:nvSpPr>
        <p:spPr>
          <a:xfrm>
            <a:off x="6516216" y="2492897"/>
            <a:ext cx="2376264" cy="158417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When you have finished the whole unit, a Unit test helps you see how much progress you are making.</a:t>
            </a:r>
          </a:p>
        </p:txBody>
      </p:sp>
      <p:cxnSp>
        <p:nvCxnSpPr>
          <p:cNvPr id="19" name="Straight Arrow Connector 18"/>
          <p:cNvCxnSpPr/>
          <p:nvPr/>
        </p:nvCxnSpPr>
        <p:spPr>
          <a:xfrm flipH="1" flipV="1">
            <a:off x="4572000" y="6313499"/>
            <a:ext cx="57606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7784" y="1609360"/>
            <a:ext cx="3744416" cy="4915984"/>
          </a:xfrm>
          <a:prstGeom prst="rect">
            <a:avLst/>
          </a:prstGeom>
        </p:spPr>
      </p:pic>
      <p:sp>
        <p:nvSpPr>
          <p:cNvPr id="9" name="Rounded Rectangle 8"/>
          <p:cNvSpPr/>
          <p:nvPr/>
        </p:nvSpPr>
        <p:spPr>
          <a:xfrm>
            <a:off x="215516" y="5027162"/>
            <a:ext cx="4320480" cy="160671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Use the Prior knowledge check to make sure you are ready to start the main lessons in the unit. It checks your knowledge from Key Stage 3 and from earlier in the GCSE course. Your teacher has </a:t>
            </a:r>
            <a:r>
              <a:rPr lang="en-US" sz="1600" dirty="0" smtClean="0">
                <a:solidFill>
                  <a:schemeClr val="tx1"/>
                </a:solidFill>
                <a:latin typeface="Arial" panose="020B0604020202020204" pitchFamily="34" charset="0"/>
                <a:cs typeface="Arial" panose="020B0604020202020204" pitchFamily="34" charset="0"/>
              </a:rPr>
              <a:t>access </a:t>
            </a:r>
            <a:r>
              <a:rPr lang="en-US" sz="1600" dirty="0">
                <a:solidFill>
                  <a:schemeClr val="tx1"/>
                </a:solidFill>
                <a:latin typeface="Arial" panose="020B0604020202020204" pitchFamily="34" charset="0"/>
                <a:cs typeface="Arial" panose="020B0604020202020204" pitchFamily="34" charset="0"/>
              </a:rPr>
              <a:t>to worksheets if you need to recap anything.</a:t>
            </a:r>
          </a:p>
        </p:txBody>
      </p:sp>
      <p:cxnSp>
        <p:nvCxnSpPr>
          <p:cNvPr id="15" name="Straight Arrow Connector 14"/>
          <p:cNvCxnSpPr/>
          <p:nvPr/>
        </p:nvCxnSpPr>
        <p:spPr>
          <a:xfrm flipV="1">
            <a:off x="2267744" y="4345665"/>
            <a:ext cx="720080" cy="681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7744" y="3140968"/>
            <a:ext cx="720080" cy="72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40152" y="1905870"/>
            <a:ext cx="792088" cy="623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148064" y="1127072"/>
            <a:ext cx="3744416" cy="512691"/>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helps you to apply the maths you know to some different situations</a:t>
            </a:r>
            <a:endParaRPr lang="en-US" sz="1600" i="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5292080" y="1641597"/>
            <a:ext cx="618900" cy="26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489406" y="4360512"/>
            <a:ext cx="2376264" cy="227336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Choose only the topics in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a:t>
            </a:r>
            <a:r>
              <a:rPr lang="en-US" sz="1600" dirty="0" err="1" smtClean="0">
                <a:solidFill>
                  <a:schemeClr val="tx1"/>
                </a:solidFill>
                <a:latin typeface="Arial" panose="020B0604020202020204" pitchFamily="34" charset="0"/>
                <a:cs typeface="Arial" panose="020B0604020202020204" pitchFamily="34" charset="0"/>
              </a:rPr>
              <a:t>thay</a:t>
            </a:r>
            <a:r>
              <a:rPr lang="en-US" sz="1600" dirty="0" smtClean="0">
                <a:solidFill>
                  <a:schemeClr val="tx1"/>
                </a:solidFill>
                <a:latin typeface="Arial" panose="020B0604020202020204" pitchFamily="34" charset="0"/>
                <a:cs typeface="Arial" panose="020B0604020202020204" pitchFamily="34" charset="0"/>
              </a:rPr>
              <a:t> you need a bit more practice with. You’ll find more hints here to lead you through specific questions. Then move on to </a:t>
            </a:r>
            <a:r>
              <a:rPr lang="en-US" sz="1600" i="1" dirty="0" smtClean="0">
                <a:solidFill>
                  <a:schemeClr val="tx1"/>
                </a:solidFill>
                <a:latin typeface="Arial" panose="020B0604020202020204" pitchFamily="34" charset="0"/>
                <a:cs typeface="Arial" panose="020B0604020202020204" pitchFamily="34" charset="0"/>
              </a:rPr>
              <a:t>Extend</a:t>
            </a:r>
            <a:endParaRPr lang="en-US" sz="1600" dirty="0">
              <a:solidFill>
                <a:schemeClr val="tx1"/>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flipV="1">
            <a:off x="4932040" y="1905870"/>
            <a:ext cx="1800200" cy="2454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79512" y="1124744"/>
            <a:ext cx="3240360" cy="1008112"/>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At the end of the Master lessons, take a </a:t>
            </a:r>
            <a:r>
              <a:rPr lang="en-US" sz="1600" i="1" dirty="0" smtClean="0">
                <a:solidFill>
                  <a:schemeClr val="tx1"/>
                </a:solidFill>
                <a:latin typeface="Arial" panose="020B0604020202020204" pitchFamily="34" charset="0"/>
                <a:cs typeface="Arial" panose="020B0604020202020204" pitchFamily="34" charset="0"/>
              </a:rPr>
              <a:t>check-up</a:t>
            </a:r>
            <a:r>
              <a:rPr lang="en-US" sz="1600" dirty="0" smtClean="0">
                <a:solidFill>
                  <a:schemeClr val="tx1"/>
                </a:solidFill>
                <a:latin typeface="Arial" panose="020B0604020202020204" pitchFamily="34" charset="0"/>
                <a:cs typeface="Arial" panose="020B0604020202020204" pitchFamily="34" charset="0"/>
              </a:rPr>
              <a:t> test to help you to decide whether to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or </a:t>
            </a:r>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our learning</a:t>
            </a:r>
            <a:endParaRPr lang="en-US" sz="1600" dirty="0">
              <a:solidFill>
                <a:schemeClr val="tx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3419872" y="1609360"/>
            <a:ext cx="1008112" cy="2965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8656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102</a:t>
            </a:r>
            <a:endParaRPr lang="en-GB" sz="1300" b="1" dirty="0">
              <a:latin typeface="Calibri" panose="020F0502020204030204" pitchFamily="34" charset="0"/>
            </a:endParaRPr>
          </a:p>
        </p:txBody>
      </p:sp>
      <p:grpSp>
        <p:nvGrpSpPr>
          <p:cNvPr id="6" name="Group 5"/>
          <p:cNvGrpSpPr/>
          <p:nvPr/>
        </p:nvGrpSpPr>
        <p:grpSpPr>
          <a:xfrm>
            <a:off x="294179" y="1281828"/>
            <a:ext cx="8457945" cy="5261891"/>
            <a:chOff x="150163" y="6494199"/>
            <a:chExt cx="8457945" cy="5261891"/>
          </a:xfrm>
        </p:grpSpPr>
        <p:sp>
          <p:nvSpPr>
            <p:cNvPr id="7" name="Rectangle 6"/>
            <p:cNvSpPr/>
            <p:nvPr/>
          </p:nvSpPr>
          <p:spPr>
            <a:xfrm flipH="1">
              <a:off x="150163" y="6723943"/>
              <a:ext cx="8457945" cy="5032147"/>
            </a:xfrm>
            <a:prstGeom prst="rect">
              <a:avLst/>
            </a:prstGeom>
            <a:solidFill>
              <a:srgbClr val="FFFFFF"/>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pPr>
                <a:tabLst>
                  <a:tab pos="1314450" algn="l"/>
                </a:tabLst>
              </a:pPr>
              <a:r>
                <a:rPr lang="en-US" sz="3600" dirty="0" smtClean="0">
                  <a:solidFill>
                    <a:schemeClr val="tx1"/>
                  </a:solidFill>
                  <a:latin typeface="Arial" panose="020B0604020202020204" pitchFamily="34" charset="0"/>
                  <a:cs typeface="Arial" panose="020B0604020202020204" pitchFamily="34" charset="0"/>
                </a:rPr>
                <a:t>Share £126 between Lu </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and Katie in the ratio of 2:5.</a:t>
              </a:r>
            </a:p>
            <a:p>
              <a:pPr>
                <a:tabLst>
                  <a:tab pos="1314450" algn="l"/>
                </a:tabLst>
              </a:pPr>
              <a:endParaRPr lang="en-US" sz="5400" dirty="0" smtClean="0">
                <a:solidFill>
                  <a:schemeClr val="tx1"/>
                </a:solidFill>
                <a:latin typeface="Comic Sans MS" panose="030F0702030302020204" pitchFamily="66" charset="0"/>
                <a:cs typeface="Arial" panose="020B0604020202020204" pitchFamily="34" charset="0"/>
              </a:endParaRPr>
            </a:p>
            <a:p>
              <a:pPr>
                <a:tabLst>
                  <a:tab pos="1314450" algn="l"/>
                </a:tabLst>
              </a:pPr>
              <a:r>
                <a:rPr lang="en-US" sz="3600" dirty="0" smtClean="0">
                  <a:solidFill>
                    <a:srgbClr val="FF0000"/>
                  </a:solidFill>
                  <a:latin typeface="Comic Sans MS" panose="030F0702030302020204" pitchFamily="66" charset="0"/>
                  <a:cs typeface="Arial" panose="020B0604020202020204" pitchFamily="34" charset="0"/>
                </a:rPr>
                <a:t>2 + 5 = 7 parts</a:t>
              </a:r>
            </a:p>
            <a:p>
              <a:pPr>
                <a:tabLst>
                  <a:tab pos="1314450" algn="l"/>
                </a:tabLst>
              </a:pPr>
              <a:r>
                <a:rPr lang="en-US" sz="3600" dirty="0" smtClean="0">
                  <a:solidFill>
                    <a:srgbClr val="FF0000"/>
                  </a:solidFill>
                  <a:latin typeface="Comic Sans MS" panose="030F0702030302020204" pitchFamily="66" charset="0"/>
                  <a:cs typeface="Arial" panose="020B0604020202020204" pitchFamily="34" charset="0"/>
                </a:rPr>
                <a:t>1 part = </a:t>
              </a:r>
              <a:r>
                <a:rPr lang="en-US" sz="3600" dirty="0">
                  <a:solidFill>
                    <a:srgbClr val="FF0000"/>
                  </a:solidFill>
                  <a:latin typeface="Comic Sans MS" panose="030F0702030302020204" pitchFamily="66" charset="0"/>
                  <a:cs typeface="Arial" panose="020B0604020202020204" pitchFamily="34" charset="0"/>
                </a:rPr>
                <a:t>£</a:t>
              </a:r>
              <a:r>
                <a:rPr lang="en-US" sz="3600" dirty="0" smtClean="0">
                  <a:solidFill>
                    <a:srgbClr val="FF0000"/>
                  </a:solidFill>
                  <a:latin typeface="Comic Sans MS" panose="030F0702030302020204" pitchFamily="66" charset="0"/>
                  <a:cs typeface="Arial" panose="020B0604020202020204" pitchFamily="34" charset="0"/>
                </a:rPr>
                <a:t>126 ÷ 7 = £18</a:t>
              </a:r>
            </a:p>
            <a:p>
              <a:pPr>
                <a:tabLst>
                  <a:tab pos="1314450" algn="l"/>
                </a:tabLst>
              </a:pPr>
              <a:r>
                <a:rPr lang="en-US" sz="3600" dirty="0" smtClean="0">
                  <a:solidFill>
                    <a:srgbClr val="FF0000"/>
                  </a:solidFill>
                  <a:latin typeface="Comic Sans MS" panose="030F0702030302020204" pitchFamily="66" charset="0"/>
                  <a:cs typeface="Arial" panose="020B0604020202020204" pitchFamily="34" charset="0"/>
                </a:rPr>
                <a:t>Lu: 2 </a:t>
              </a:r>
              <a:r>
                <a:rPr lang="en-US" sz="3600" dirty="0">
                  <a:solidFill>
                    <a:srgbClr val="FF0000"/>
                  </a:solidFill>
                  <a:latin typeface="Comic Sans MS" panose="030F0702030302020204" pitchFamily="66" charset="0"/>
                  <a:cs typeface="Arial" panose="020B0604020202020204" pitchFamily="34" charset="0"/>
                </a:rPr>
                <a:t>x </a:t>
              </a:r>
              <a:r>
                <a:rPr lang="en-US" sz="3600" dirty="0" smtClean="0">
                  <a:solidFill>
                    <a:srgbClr val="FF0000"/>
                  </a:solidFill>
                  <a:latin typeface="Comic Sans MS" panose="030F0702030302020204" pitchFamily="66" charset="0"/>
                  <a:cs typeface="Arial" panose="020B0604020202020204" pitchFamily="34" charset="0"/>
                </a:rPr>
                <a:t>£18 = £36</a:t>
              </a:r>
            </a:p>
            <a:p>
              <a:pPr>
                <a:tabLst>
                  <a:tab pos="1314450" algn="l"/>
                </a:tabLst>
              </a:pPr>
              <a:r>
                <a:rPr lang="en-US" sz="3600" dirty="0">
                  <a:solidFill>
                    <a:srgbClr val="FF0000"/>
                  </a:solidFill>
                  <a:latin typeface="Comic Sans MS" panose="030F0702030302020204" pitchFamily="66" charset="0"/>
                  <a:cs typeface="Arial" panose="020B0604020202020204" pitchFamily="34" charset="0"/>
                </a:rPr>
                <a:t>Katie: 5 = </a:t>
              </a:r>
              <a:r>
                <a:rPr lang="en-US" sz="3600" dirty="0" smtClean="0">
                  <a:solidFill>
                    <a:srgbClr val="FF0000"/>
                  </a:solidFill>
                  <a:latin typeface="Comic Sans MS" panose="030F0702030302020204" pitchFamily="66" charset="0"/>
                  <a:cs typeface="Arial" panose="020B0604020202020204" pitchFamily="34" charset="0"/>
                </a:rPr>
                <a:t>£18 = £90</a:t>
              </a:r>
            </a:p>
            <a:p>
              <a:pPr>
                <a:tabLst>
                  <a:tab pos="1314450" algn="l"/>
                </a:tabLst>
              </a:pPr>
              <a:r>
                <a:rPr lang="en-US" sz="3600" dirty="0">
                  <a:solidFill>
                    <a:srgbClr val="FF0000"/>
                  </a:solidFill>
                  <a:latin typeface="Comic Sans MS" panose="030F0702030302020204" pitchFamily="66" charset="0"/>
                  <a:cs typeface="Arial" panose="020B0604020202020204" pitchFamily="34" charset="0"/>
                </a:rPr>
                <a:t>Check: </a:t>
              </a:r>
              <a:r>
                <a:rPr lang="en-US" sz="3600" dirty="0" smtClean="0">
                  <a:solidFill>
                    <a:srgbClr val="FF0000"/>
                  </a:solidFill>
                  <a:latin typeface="Comic Sans MS" panose="030F0702030302020204" pitchFamily="66" charset="0"/>
                  <a:cs typeface="Arial" panose="020B0604020202020204" pitchFamily="34" charset="0"/>
                </a:rPr>
                <a:t>£36 + £90 = £126</a:t>
              </a:r>
              <a:r>
                <a:rPr lang="en-US" sz="3600" b="1" dirty="0" smtClean="0">
                  <a:solidFill>
                    <a:srgbClr val="FF0000"/>
                  </a:solidFill>
                  <a:latin typeface="Comic Sans MS" panose="030F0702030302020204" pitchFamily="66" charset="0"/>
                  <a:cs typeface="Arial" panose="020B0604020202020204" pitchFamily="34" charset="0"/>
                  <a:sym typeface="Wingdings" panose="05000000000000000000" pitchFamily="2" charset="2"/>
                </a:rPr>
                <a:t></a:t>
              </a:r>
              <a:endParaRPr lang="en-US" sz="3600" b="1" dirty="0">
                <a:solidFill>
                  <a:srgbClr val="FF0000"/>
                </a:solidFill>
                <a:latin typeface="Comic Sans MS" panose="030F0702030302020204" pitchFamily="66" charset="0"/>
                <a:cs typeface="Arial" panose="020B0604020202020204" pitchFamily="34" charset="0"/>
              </a:endParaRPr>
            </a:p>
          </p:txBody>
        </p:sp>
        <p:sp>
          <p:nvSpPr>
            <p:cNvPr id="10" name="Pentagon 9"/>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smtClean="0">
                  <a:latin typeface="Arial" panose="020B0604020202020204" pitchFamily="34" charset="0"/>
                  <a:cs typeface="Arial" panose="020B0604020202020204" pitchFamily="34" charset="0"/>
                </a:rPr>
                <a:t>Example 2</a:t>
              </a:r>
              <a:endParaRPr lang="en-US" sz="2100" b="1" dirty="0">
                <a:latin typeface="Arial" panose="020B0604020202020204" pitchFamily="34" charset="0"/>
                <a:cs typeface="Arial" panose="020B0604020202020204" pitchFamily="34" charset="0"/>
              </a:endParaRPr>
            </a:p>
          </p:txBody>
        </p:sp>
      </p:grpSp>
      <p:sp>
        <p:nvSpPr>
          <p:cNvPr id="11" name="Rectangle 10"/>
          <p:cNvSpPr/>
          <p:nvPr/>
        </p:nvSpPr>
        <p:spPr>
          <a:xfrm flipH="1">
            <a:off x="6372200" y="1628800"/>
            <a:ext cx="2296452" cy="1815882"/>
          </a:xfrm>
          <a:prstGeom prst="rect">
            <a:avLst/>
          </a:prstGeom>
          <a:solidFill>
            <a:srgbClr val="FCD5B5"/>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dirty="0" smtClean="0">
                <a:solidFill>
                  <a:schemeClr val="tx1"/>
                </a:solidFill>
                <a:latin typeface="Arial" panose="020B0604020202020204" pitchFamily="34" charset="0"/>
                <a:cs typeface="Arial" panose="020B0604020202020204" pitchFamily="34" charset="0"/>
              </a:rPr>
              <a:t>Find out how many parts there are in total.</a:t>
            </a:r>
            <a:endParaRPr lang="en-US" sz="28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flipH="1">
            <a:off x="6372654" y="3717032"/>
            <a:ext cx="2303801" cy="1384995"/>
          </a:xfrm>
          <a:prstGeom prst="rect">
            <a:avLst/>
          </a:prstGeom>
          <a:solidFill>
            <a:srgbClr val="FCD5B5"/>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dirty="0" smtClean="0">
                <a:solidFill>
                  <a:schemeClr val="tx1"/>
                </a:solidFill>
                <a:latin typeface="Arial" panose="020B0604020202020204" pitchFamily="34" charset="0"/>
                <a:cs typeface="Arial" panose="020B0604020202020204" pitchFamily="34" charset="0"/>
              </a:rPr>
              <a:t>Find out how much one part is worth.</a:t>
            </a:r>
            <a:endParaRPr lang="en-US" sz="28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flipH="1">
            <a:off x="6372200" y="5396443"/>
            <a:ext cx="2296452" cy="954107"/>
          </a:xfrm>
          <a:prstGeom prst="rect">
            <a:avLst/>
          </a:prstGeom>
          <a:solidFill>
            <a:srgbClr val="FCD5B5"/>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dirty="0" smtClean="0">
                <a:solidFill>
                  <a:schemeClr val="tx1"/>
                </a:solidFill>
                <a:latin typeface="Arial" panose="020B0604020202020204" pitchFamily="34" charset="0"/>
                <a:cs typeface="Arial" panose="020B0604020202020204" pitchFamily="34" charset="0"/>
              </a:rPr>
              <a:t>Find 2 parts and 5 parts.</a:t>
            </a:r>
            <a:endParaRPr lang="en-US" sz="2800" dirty="0">
              <a:solidFill>
                <a:schemeClr val="tx1"/>
              </a:solidFill>
              <a:latin typeface="Arial" panose="020B0604020202020204" pitchFamily="34" charset="0"/>
              <a:cs typeface="Arial" panose="020B0604020202020204" pitchFamily="34" charset="0"/>
            </a:endParaRPr>
          </a:p>
        </p:txBody>
      </p:sp>
      <p:cxnSp>
        <p:nvCxnSpPr>
          <p:cNvPr id="14" name="Straight Arrow Connector 13"/>
          <p:cNvCxnSpPr>
            <a:stCxn id="11" idx="3"/>
          </p:cNvCxnSpPr>
          <p:nvPr/>
        </p:nvCxnSpPr>
        <p:spPr>
          <a:xfrm flipH="1">
            <a:off x="3923928" y="2536741"/>
            <a:ext cx="2448272" cy="118029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H="1">
            <a:off x="5724128" y="4409530"/>
            <a:ext cx="648526" cy="275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660429" y="5102027"/>
            <a:ext cx="1711772" cy="7752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64918"/>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p:sp>
        <p:nvSpPr>
          <p:cNvPr id="3" name="Rectangle 2"/>
          <p:cNvSpPr/>
          <p:nvPr/>
        </p:nvSpPr>
        <p:spPr>
          <a:xfrm>
            <a:off x="251520" y="1227896"/>
            <a:ext cx="5256584" cy="5246052"/>
          </a:xfrm>
          <a:prstGeom prst="rect">
            <a:avLst/>
          </a:prstGeom>
        </p:spPr>
        <p:txBody>
          <a:bodyPr wrap="square">
            <a:spAutoFit/>
          </a:bodyPr>
          <a:lstStyle/>
          <a:p>
            <a:pPr marL="457200" indent="-457200">
              <a:buClr>
                <a:srgbClr val="C00000"/>
              </a:buClr>
              <a:buFont typeface="+mj-lt"/>
              <a:buAutoNum type="arabicPeriod" startAt="12"/>
              <a:tabLst>
                <a:tab pos="2743200" algn="l"/>
              </a:tabLst>
            </a:pPr>
            <a:r>
              <a:rPr lang="en-US" sz="1980" dirty="0">
                <a:latin typeface="Arial" panose="020B0604020202020204" pitchFamily="34" charset="0"/>
                <a:cs typeface="Arial" panose="020B0604020202020204" pitchFamily="34" charset="0"/>
              </a:rPr>
              <a:t>Share 465 building blocks between </a:t>
            </a:r>
            <a:r>
              <a:rPr lang="en-US" sz="1980" dirty="0" err="1">
                <a:latin typeface="Arial" panose="020B0604020202020204" pitchFamily="34" charset="0"/>
                <a:cs typeface="Arial" panose="020B0604020202020204" pitchFamily="34" charset="0"/>
              </a:rPr>
              <a:t>Benji</a:t>
            </a:r>
            <a:r>
              <a:rPr lang="en-US" sz="1980" dirty="0">
                <a:latin typeface="Arial" panose="020B0604020202020204" pitchFamily="34" charset="0"/>
                <a:cs typeface="Arial" panose="020B0604020202020204" pitchFamily="34" charset="0"/>
              </a:rPr>
              <a:t> and Freddie in the ratio </a:t>
            </a:r>
            <a:r>
              <a:rPr lang="en-US" sz="1980" dirty="0" smtClean="0">
                <a:latin typeface="Arial" panose="020B0604020202020204" pitchFamily="34" charset="0"/>
                <a:cs typeface="Arial" panose="020B0604020202020204" pitchFamily="34" charset="0"/>
              </a:rPr>
              <a:t>7 : 8.</a:t>
            </a:r>
            <a:br>
              <a:rPr lang="en-US" sz="1980" dirty="0" smtClean="0">
                <a:latin typeface="Arial" panose="020B0604020202020204" pitchFamily="34" charset="0"/>
                <a:cs typeface="Arial" panose="020B0604020202020204" pitchFamily="34" charset="0"/>
              </a:rPr>
            </a:br>
            <a:r>
              <a:rPr lang="en-US" sz="1980" dirty="0" smtClean="0">
                <a:latin typeface="Arial" panose="020B0604020202020204" pitchFamily="34" charset="0"/>
                <a:cs typeface="Arial" panose="020B0604020202020204" pitchFamily="34" charset="0"/>
              </a:rPr>
              <a:t>How </a:t>
            </a:r>
            <a:r>
              <a:rPr lang="en-US" sz="1980" dirty="0">
                <a:latin typeface="Arial" panose="020B0604020202020204" pitchFamily="34" charset="0"/>
                <a:cs typeface="Arial" panose="020B0604020202020204" pitchFamily="34" charset="0"/>
              </a:rPr>
              <a:t>many blocks does each person </a:t>
            </a:r>
            <a:r>
              <a:rPr lang="en-US" sz="1980" dirty="0" smtClean="0">
                <a:latin typeface="Arial" panose="020B0604020202020204" pitchFamily="34" charset="0"/>
                <a:cs typeface="Arial" panose="020B0604020202020204" pitchFamily="34" charset="0"/>
              </a:rPr>
              <a:t>get?</a:t>
            </a:r>
            <a:br>
              <a:rPr lang="en-US" sz="1980" dirty="0" smtClean="0">
                <a:latin typeface="Arial" panose="020B0604020202020204" pitchFamily="34" charset="0"/>
                <a:cs typeface="Arial" panose="020B0604020202020204" pitchFamily="34" charset="0"/>
              </a:rPr>
            </a:br>
            <a:r>
              <a:rPr lang="en-US" sz="1980" b="1" dirty="0" smtClean="0">
                <a:solidFill>
                  <a:srgbClr val="FF0000"/>
                </a:solidFill>
                <a:latin typeface="Arial" panose="020B0604020202020204" pitchFamily="34" charset="0"/>
                <a:cs typeface="Arial" panose="020B0604020202020204" pitchFamily="34" charset="0"/>
              </a:rPr>
              <a:t>Discussion </a:t>
            </a:r>
            <a:r>
              <a:rPr lang="en-US" sz="1980" dirty="0">
                <a:latin typeface="Arial" panose="020B0604020202020204" pitchFamily="34" charset="0"/>
                <a:cs typeface="Arial" panose="020B0604020202020204" pitchFamily="34" charset="0"/>
              </a:rPr>
              <a:t>Which is easier, working out fractions first (like in </a:t>
            </a:r>
            <a:r>
              <a:rPr lang="en-US" sz="1980" b="1" dirty="0" smtClean="0">
                <a:latin typeface="Arial" panose="020B0604020202020204" pitchFamily="34" charset="0"/>
                <a:cs typeface="Arial" panose="020B0604020202020204" pitchFamily="34" charset="0"/>
              </a:rPr>
              <a:t>Q11</a:t>
            </a:r>
            <a:r>
              <a:rPr lang="en-US" sz="1980" dirty="0" smtClean="0">
                <a:latin typeface="Arial" panose="020B0604020202020204" pitchFamily="34" charset="0"/>
                <a:cs typeface="Arial" panose="020B0604020202020204" pitchFamily="34" charset="0"/>
              </a:rPr>
              <a:t>) </a:t>
            </a:r>
            <a:r>
              <a:rPr lang="en-US" sz="1980" dirty="0">
                <a:latin typeface="Arial" panose="020B0604020202020204" pitchFamily="34" charset="0"/>
                <a:cs typeface="Arial" panose="020B0604020202020204" pitchFamily="34" charset="0"/>
              </a:rPr>
              <a:t>or using the method in the worked example? Why?</a:t>
            </a:r>
          </a:p>
          <a:p>
            <a:pPr marL="457200" indent="-457200">
              <a:buClr>
                <a:srgbClr val="C00000"/>
              </a:buClr>
              <a:buFont typeface="+mj-lt"/>
              <a:buAutoNum type="arabicPeriod" startAt="12"/>
              <a:tabLst>
                <a:tab pos="2743200" algn="l"/>
              </a:tabLst>
            </a:pPr>
            <a:r>
              <a:rPr lang="en-US" sz="1980" dirty="0" smtClean="0">
                <a:latin typeface="Arial" panose="020B0604020202020204" pitchFamily="34" charset="0"/>
                <a:cs typeface="Arial" panose="020B0604020202020204" pitchFamily="34" charset="0"/>
              </a:rPr>
              <a:t>James </a:t>
            </a:r>
            <a:r>
              <a:rPr lang="en-US" sz="1980" dirty="0">
                <a:latin typeface="Arial" panose="020B0604020202020204" pitchFamily="34" charset="0"/>
                <a:cs typeface="Arial" panose="020B0604020202020204" pitchFamily="34" charset="0"/>
              </a:rPr>
              <a:t>and Freya share a piece of fabric 20.4 m long in the ratio </a:t>
            </a:r>
            <a:r>
              <a:rPr lang="en-US" sz="1980" dirty="0" smtClean="0">
                <a:latin typeface="Arial" panose="020B0604020202020204" pitchFamily="34" charset="0"/>
                <a:cs typeface="Arial" panose="020B0604020202020204" pitchFamily="34" charset="0"/>
              </a:rPr>
              <a:t>3:2.</a:t>
            </a:r>
            <a:br>
              <a:rPr lang="en-US" sz="1980" dirty="0" smtClean="0">
                <a:latin typeface="Arial" panose="020B0604020202020204" pitchFamily="34" charset="0"/>
                <a:cs typeface="Arial" panose="020B0604020202020204" pitchFamily="34" charset="0"/>
              </a:rPr>
            </a:br>
            <a:r>
              <a:rPr lang="en-US" sz="1980" dirty="0" smtClean="0">
                <a:latin typeface="Arial" panose="020B0604020202020204" pitchFamily="34" charset="0"/>
                <a:cs typeface="Arial" panose="020B0604020202020204" pitchFamily="34" charset="0"/>
              </a:rPr>
              <a:t>What </a:t>
            </a:r>
            <a:r>
              <a:rPr lang="en-US" sz="1980" dirty="0">
                <a:latin typeface="Arial" panose="020B0604020202020204" pitchFamily="34" charset="0"/>
                <a:cs typeface="Arial" panose="020B0604020202020204" pitchFamily="34" charset="0"/>
              </a:rPr>
              <a:t>length of fabric does Freya get?</a:t>
            </a:r>
          </a:p>
          <a:p>
            <a:pPr marL="457200" indent="-457200">
              <a:buClr>
                <a:srgbClr val="C00000"/>
              </a:buClr>
              <a:buFont typeface="+mj-lt"/>
              <a:buAutoNum type="arabicPeriod" startAt="12"/>
              <a:tabLst>
                <a:tab pos="2743200" algn="l"/>
              </a:tabLst>
            </a:pPr>
            <a:r>
              <a:rPr lang="en-US" sz="1980" dirty="0" smtClean="0">
                <a:latin typeface="Arial" panose="020B0604020202020204" pitchFamily="34" charset="0"/>
                <a:cs typeface="Arial" panose="020B0604020202020204" pitchFamily="34" charset="0"/>
              </a:rPr>
              <a:t>Share </a:t>
            </a:r>
            <a:r>
              <a:rPr lang="en-US" sz="1980" dirty="0">
                <a:latin typeface="Arial" panose="020B0604020202020204" pitchFamily="34" charset="0"/>
                <a:cs typeface="Arial" panose="020B0604020202020204" pitchFamily="34" charset="0"/>
              </a:rPr>
              <a:t>each quantity in the given ratio.</a:t>
            </a:r>
          </a:p>
          <a:p>
            <a:pPr marL="914400" lvl="1" indent="-457200">
              <a:buClr>
                <a:srgbClr val="C00000"/>
              </a:buClr>
              <a:buFont typeface="+mj-lt"/>
              <a:buAutoNum type="alphaLcPeriod"/>
              <a:tabLst>
                <a:tab pos="2743200" algn="l"/>
              </a:tabLst>
            </a:pPr>
            <a:r>
              <a:rPr lang="en-US" sz="1980" dirty="0" smtClean="0">
                <a:latin typeface="Arial" panose="020B0604020202020204" pitchFamily="34" charset="0"/>
                <a:cs typeface="Arial" panose="020B0604020202020204" pitchFamily="34" charset="0"/>
              </a:rPr>
              <a:t>£</a:t>
            </a:r>
            <a:r>
              <a:rPr lang="en-US" sz="1980" dirty="0">
                <a:latin typeface="Arial" panose="020B0604020202020204" pitchFamily="34" charset="0"/>
                <a:cs typeface="Arial" panose="020B0604020202020204" pitchFamily="34" charset="0"/>
              </a:rPr>
              <a:t>374 in the ratio </a:t>
            </a:r>
            <a:r>
              <a:rPr lang="en-US" sz="1980" dirty="0" smtClean="0">
                <a:latin typeface="Arial" panose="020B0604020202020204" pitchFamily="34" charset="0"/>
                <a:cs typeface="Arial" panose="020B0604020202020204" pitchFamily="34" charset="0"/>
              </a:rPr>
              <a:t>2 : 4 : 5 </a:t>
            </a:r>
          </a:p>
          <a:p>
            <a:pPr marL="914400" lvl="1" indent="-457200">
              <a:buClr>
                <a:srgbClr val="C00000"/>
              </a:buClr>
              <a:buFont typeface="+mj-lt"/>
              <a:buAutoNum type="alphaLcPeriod"/>
              <a:tabLst>
                <a:tab pos="2743200" algn="l"/>
              </a:tabLst>
            </a:pPr>
            <a:r>
              <a:rPr lang="en-US" sz="1980" dirty="0" smtClean="0">
                <a:latin typeface="Arial" panose="020B0604020202020204" pitchFamily="34" charset="0"/>
                <a:cs typeface="Arial" panose="020B0604020202020204" pitchFamily="34" charset="0"/>
              </a:rPr>
              <a:t>£</a:t>
            </a:r>
            <a:r>
              <a:rPr lang="en-US" sz="1980" dirty="0">
                <a:latin typeface="Arial" panose="020B0604020202020204" pitchFamily="34" charset="0"/>
                <a:cs typeface="Arial" panose="020B0604020202020204" pitchFamily="34" charset="0"/>
              </a:rPr>
              <a:t>46.70 in the ratio </a:t>
            </a:r>
            <a:r>
              <a:rPr lang="en-US" sz="1980" dirty="0" smtClean="0">
                <a:latin typeface="Arial" panose="020B0604020202020204" pitchFamily="34" charset="0"/>
                <a:cs typeface="Arial" panose="020B0604020202020204" pitchFamily="34" charset="0"/>
              </a:rPr>
              <a:t>1 : 3 : 4</a:t>
            </a:r>
            <a:endParaRPr lang="en-US" sz="198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1980" dirty="0" smtClean="0">
                <a:latin typeface="Arial" panose="020B0604020202020204" pitchFamily="34" charset="0"/>
                <a:cs typeface="Arial" panose="020B0604020202020204" pitchFamily="34" charset="0"/>
              </a:rPr>
              <a:t>87m </a:t>
            </a:r>
            <a:r>
              <a:rPr lang="en-US" sz="1980" dirty="0">
                <a:latin typeface="Arial" panose="020B0604020202020204" pitchFamily="34" charset="0"/>
                <a:cs typeface="Arial" panose="020B0604020202020204" pitchFamily="34" charset="0"/>
              </a:rPr>
              <a:t>in the ratio </a:t>
            </a:r>
            <a:r>
              <a:rPr lang="en-US" sz="1980" dirty="0" smtClean="0">
                <a:latin typeface="Arial" panose="020B0604020202020204" pitchFamily="34" charset="0"/>
                <a:cs typeface="Arial" panose="020B0604020202020204" pitchFamily="34" charset="0"/>
              </a:rPr>
              <a:t>3 : 1 : 6 </a:t>
            </a:r>
          </a:p>
          <a:p>
            <a:pPr marL="914400" lvl="1" indent="-457200">
              <a:buClr>
                <a:srgbClr val="C00000"/>
              </a:buClr>
              <a:buFont typeface="+mj-lt"/>
              <a:buAutoNum type="alphaLcPeriod"/>
              <a:tabLst>
                <a:tab pos="2743200" algn="l"/>
              </a:tabLst>
            </a:pPr>
            <a:r>
              <a:rPr lang="en-US" sz="1980" dirty="0" smtClean="0">
                <a:latin typeface="Arial" panose="020B0604020202020204" pitchFamily="34" charset="0"/>
                <a:cs typeface="Arial" panose="020B0604020202020204" pitchFamily="34" charset="0"/>
              </a:rPr>
              <a:t>774kg </a:t>
            </a:r>
            <a:r>
              <a:rPr lang="en-US" sz="1980" dirty="0">
                <a:latin typeface="Arial" panose="020B0604020202020204" pitchFamily="34" charset="0"/>
                <a:cs typeface="Arial" panose="020B0604020202020204" pitchFamily="34" charset="0"/>
              </a:rPr>
              <a:t>in the ratio </a:t>
            </a:r>
            <a:r>
              <a:rPr lang="en-US" sz="1980" dirty="0" smtClean="0">
                <a:latin typeface="Arial" panose="020B0604020202020204" pitchFamily="34" charset="0"/>
                <a:cs typeface="Arial" panose="020B0604020202020204" pitchFamily="34" charset="0"/>
              </a:rPr>
              <a:t>2 : 7 : 3</a:t>
            </a:r>
          </a:p>
          <a:p>
            <a:pPr lvl="1">
              <a:buClr>
                <a:srgbClr val="C00000"/>
              </a:buClr>
              <a:tabLst>
                <a:tab pos="2743200" algn="l"/>
              </a:tabLst>
            </a:pPr>
            <a:r>
              <a:rPr lang="en-US" sz="1980" b="1" dirty="0" smtClean="0">
                <a:solidFill>
                  <a:srgbClr val="FF0000"/>
                </a:solidFill>
                <a:latin typeface="Arial" panose="020B0604020202020204" pitchFamily="34" charset="0"/>
                <a:cs typeface="Arial" panose="020B0604020202020204" pitchFamily="34" charset="0"/>
              </a:rPr>
              <a:t>Discussion </a:t>
            </a:r>
            <a:r>
              <a:rPr lang="en-US" sz="1980" dirty="0">
                <a:latin typeface="Arial" panose="020B0604020202020204" pitchFamily="34" charset="0"/>
                <a:cs typeface="Arial" panose="020B0604020202020204" pitchFamily="34" charset="0"/>
              </a:rPr>
              <a:t>How should you round your answer when working with money? What about with kg?</a:t>
            </a:r>
            <a:endParaRPr lang="en-US" sz="198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102</a:t>
            </a:r>
            <a:endParaRPr lang="en-GB" sz="1300" b="1" dirty="0">
              <a:latin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4032488"/>
            <a:ext cx="548640" cy="548640"/>
          </a:xfrm>
          <a:prstGeom prst="rect">
            <a:avLst/>
          </a:prstGeom>
        </p:spPr>
      </p:pic>
    </p:spTree>
    <p:extLst>
      <p:ext uri="{BB962C8B-B14F-4D97-AF65-F5344CB8AC3E}">
        <p14:creationId xmlns:p14="http://schemas.microsoft.com/office/powerpoint/2010/main" val="612260866"/>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102</a:t>
            </a:r>
            <a:endParaRPr lang="en-GB" sz="1300" b="1"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7" name="Group 6"/>
          <p:cNvGrpSpPr/>
          <p:nvPr/>
        </p:nvGrpSpPr>
        <p:grpSpPr>
          <a:xfrm>
            <a:off x="305905" y="1268760"/>
            <a:ext cx="5130191" cy="3885818"/>
            <a:chOff x="3483872" y="1089031"/>
            <a:chExt cx="5264592" cy="3885818"/>
          </a:xfrm>
        </p:grpSpPr>
        <p:sp>
          <p:nvSpPr>
            <p:cNvPr id="10" name="Round Diagonal Corner Rectangle 9"/>
            <p:cNvSpPr/>
            <p:nvPr/>
          </p:nvSpPr>
          <p:spPr>
            <a:xfrm>
              <a:off x="3491880" y="1089031"/>
              <a:ext cx="5256584" cy="388581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15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63889" y="1666250"/>
              <a:ext cx="5095139" cy="3308598"/>
            </a:xfrm>
            <a:prstGeom prst="rect">
              <a:avLst/>
            </a:prstGeom>
          </p:spPr>
          <p:txBody>
            <a:bodyPr wrap="square">
              <a:spAutoFit/>
            </a:bodyPr>
            <a:lstStyle/>
            <a:p>
              <a:pPr>
                <a:spcAft>
                  <a:spcPts val="0"/>
                </a:spcAft>
                <a:tabLst>
                  <a:tab pos="4972050" algn="r"/>
                </a:tabLst>
              </a:pPr>
              <a:r>
                <a:rPr lang="en-US" sz="1900" dirty="0"/>
                <a:t>Talil is going lo make some concrete mix.</a:t>
              </a:r>
            </a:p>
            <a:p>
              <a:pPr>
                <a:spcAft>
                  <a:spcPts val="0"/>
                </a:spcAft>
                <a:tabLst>
                  <a:tab pos="4972050" algn="r"/>
                </a:tabLst>
              </a:pPr>
              <a:r>
                <a:rPr lang="en-US" sz="1900" dirty="0"/>
                <a:t>He needs to mix cement, sand and gravel in the ratio </a:t>
              </a:r>
              <a:r>
                <a:rPr lang="en-US" sz="1900" dirty="0" smtClean="0"/>
                <a:t>1 : 3 : 5 </a:t>
              </a:r>
              <a:r>
                <a:rPr lang="en-US" sz="1900" dirty="0"/>
                <a:t>by weight.</a:t>
              </a:r>
            </a:p>
            <a:p>
              <a:pPr>
                <a:spcAft>
                  <a:spcPts val="0"/>
                </a:spcAft>
                <a:tabLst>
                  <a:tab pos="4972050" algn="r"/>
                </a:tabLst>
              </a:pPr>
              <a:r>
                <a:rPr lang="en-US" sz="1900" dirty="0"/>
                <a:t>Talil wants to make 180 kg of concrete </a:t>
              </a:r>
              <a:r>
                <a:rPr lang="en-US" sz="1900" dirty="0" smtClean="0"/>
                <a:t>mix. Talil </a:t>
              </a:r>
              <a:r>
                <a:rPr lang="en-US" sz="1900" dirty="0"/>
                <a:t>has</a:t>
              </a:r>
            </a:p>
            <a:p>
              <a:pPr lvl="1">
                <a:spcAft>
                  <a:spcPts val="0"/>
                </a:spcAft>
                <a:tabLst>
                  <a:tab pos="2743200" algn="l"/>
                  <a:tab pos="4972050" algn="r"/>
                </a:tabLst>
              </a:pPr>
              <a:r>
                <a:rPr lang="en-US" sz="1900" dirty="0"/>
                <a:t>15 kg of cement 	</a:t>
              </a:r>
              <a:r>
                <a:rPr lang="en-US" sz="1900" dirty="0" smtClean="0"/>
                <a:t>85 </a:t>
              </a:r>
              <a:r>
                <a:rPr lang="en-US" sz="1900" dirty="0"/>
                <a:t>kg of sand </a:t>
              </a:r>
              <a:endParaRPr lang="en-US" sz="1900" dirty="0" smtClean="0"/>
            </a:p>
            <a:p>
              <a:pPr lvl="1">
                <a:spcAft>
                  <a:spcPts val="0"/>
                </a:spcAft>
                <a:tabLst>
                  <a:tab pos="4972050" algn="r"/>
                </a:tabLst>
              </a:pPr>
              <a:r>
                <a:rPr lang="en-US" sz="1900" dirty="0" smtClean="0"/>
                <a:t>100 </a:t>
              </a:r>
              <a:r>
                <a:rPr lang="en-US" sz="1900" dirty="0"/>
                <a:t>kg of gravel.</a:t>
              </a:r>
            </a:p>
            <a:p>
              <a:pPr>
                <a:spcAft>
                  <a:spcPts val="0"/>
                </a:spcAft>
                <a:tabLst>
                  <a:tab pos="4972050" algn="r"/>
                </a:tabLst>
              </a:pPr>
              <a:r>
                <a:rPr lang="en-US" sz="1900" dirty="0"/>
                <a:t>Does Talil have enough cement, sand and gravel to make the concrete mix? </a:t>
              </a:r>
              <a:endParaRPr lang="en-US" sz="1900" dirty="0" smtClean="0"/>
            </a:p>
            <a:p>
              <a:pPr>
                <a:spcAft>
                  <a:spcPts val="0"/>
                </a:spcAft>
                <a:tabLst>
                  <a:tab pos="4972050" algn="r"/>
                </a:tabLst>
              </a:pPr>
              <a:r>
                <a:rPr lang="en-US" sz="1900" dirty="0"/>
                <a:t>	</a:t>
              </a:r>
              <a:r>
                <a:rPr lang="en-US" sz="1900" b="1" dirty="0" smtClean="0"/>
                <a:t>(</a:t>
              </a:r>
              <a:r>
                <a:rPr lang="en-US" sz="1900" b="1" dirty="0"/>
                <a:t>4 marks)</a:t>
              </a:r>
            </a:p>
            <a:p>
              <a:pPr algn="r">
                <a:spcAft>
                  <a:spcPts val="0"/>
                </a:spcAft>
                <a:tabLst>
                  <a:tab pos="4972050" algn="r"/>
                </a:tabLst>
              </a:pPr>
              <a:r>
                <a:rPr lang="en-US" sz="1900" i="1" dirty="0" smtClean="0"/>
                <a:t>Nov 2012</a:t>
              </a:r>
              <a:r>
                <a:rPr lang="en-US" sz="1900" i="1" dirty="0"/>
                <a:t>, Q13, </a:t>
              </a:r>
              <a:r>
                <a:rPr lang="en-US" sz="1900" i="1" dirty="0" smtClean="0"/>
                <a:t>1MA0/1H</a:t>
              </a:r>
              <a:endParaRPr lang="en-US" sz="1900" b="1" i="1" dirty="0"/>
            </a:p>
          </p:txBody>
        </p:sp>
      </p:grpSp>
      <p:sp>
        <p:nvSpPr>
          <p:cNvPr id="13" name="Rectangle 12"/>
          <p:cNvSpPr/>
          <p:nvPr/>
        </p:nvSpPr>
        <p:spPr>
          <a:xfrm flipH="1">
            <a:off x="223753" y="5325015"/>
            <a:ext cx="5204539" cy="120032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b="1" dirty="0" smtClean="0">
                <a:solidFill>
                  <a:schemeClr val="tx1"/>
                </a:solidFill>
                <a:latin typeface="Arial" panose="020B0604020202020204" pitchFamily="34" charset="0"/>
                <a:cs typeface="Arial" panose="020B0604020202020204" pitchFamily="34" charset="0"/>
              </a:rPr>
              <a:t>Exam </a:t>
            </a:r>
            <a:r>
              <a:rPr lang="en-US" b="1" dirty="0">
                <a:solidFill>
                  <a:schemeClr val="tx1"/>
                </a:solidFill>
                <a:latin typeface="Arial" panose="020B0604020202020204" pitchFamily="34" charset="0"/>
                <a:cs typeface="Arial" panose="020B0604020202020204" pitchFamily="34" charset="0"/>
              </a:rPr>
              <a:t>hint</a:t>
            </a:r>
          </a:p>
          <a:p>
            <a:r>
              <a:rPr lang="en-US" dirty="0">
                <a:solidFill>
                  <a:schemeClr val="tx1"/>
                </a:solidFill>
                <a:latin typeface="Arial" panose="020B0604020202020204" pitchFamily="34" charset="0"/>
                <a:cs typeface="Arial" panose="020B0604020202020204" pitchFamily="34" charset="0"/>
              </a:rPr>
              <a:t>Work out how much of each ingredient is needed for ISO kg of concrete mix and comment on each ingredient to say if there is enough.</a:t>
            </a:r>
          </a:p>
        </p:txBody>
      </p:sp>
    </p:spTree>
    <p:extLst>
      <p:ext uri="{BB962C8B-B14F-4D97-AF65-F5344CB8AC3E}">
        <p14:creationId xmlns:p14="http://schemas.microsoft.com/office/powerpoint/2010/main" val="1274818752"/>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p:sp>
        <p:nvSpPr>
          <p:cNvPr id="3" name="Rectangle 2"/>
          <p:cNvSpPr/>
          <p:nvPr/>
        </p:nvSpPr>
        <p:spPr>
          <a:xfrm>
            <a:off x="251520" y="1227896"/>
            <a:ext cx="5256584" cy="2092881"/>
          </a:xfrm>
          <a:prstGeom prst="rect">
            <a:avLst/>
          </a:prstGeom>
        </p:spPr>
        <p:txBody>
          <a:bodyPr wrap="square">
            <a:spAutoFit/>
          </a:bodyPr>
          <a:lstStyle/>
          <a:p>
            <a:pPr marL="514350" indent="-514350">
              <a:buClr>
                <a:srgbClr val="C00000"/>
              </a:buClr>
              <a:buFont typeface="+mj-lt"/>
              <a:buAutoNum type="arabicPeriod" startAt="16"/>
              <a:tabLst>
                <a:tab pos="2743200" algn="l"/>
              </a:tabLst>
            </a:pPr>
            <a:r>
              <a:rPr lang="en-US" sz="2600" dirty="0">
                <a:latin typeface="Arial" panose="020B0604020202020204" pitchFamily="34" charset="0"/>
                <a:cs typeface="Arial" panose="020B0604020202020204" pitchFamily="34" charset="0"/>
              </a:rPr>
              <a:t>Write each ratio as a whole number ratio in its simplest </a:t>
            </a:r>
            <a:r>
              <a:rPr lang="en-US" sz="2600" dirty="0" smtClean="0">
                <a:latin typeface="Arial" panose="020B0604020202020204" pitchFamily="34" charset="0"/>
                <a:cs typeface="Arial" panose="020B0604020202020204" pitchFamily="34" charset="0"/>
              </a:rPr>
              <a:t>form,</a:t>
            </a:r>
          </a:p>
          <a:p>
            <a:pPr marL="914400" lvl="1" indent="-400050">
              <a:buClr>
                <a:srgbClr val="C00000"/>
              </a:buClr>
              <a:buFont typeface="+mj-lt"/>
              <a:buAutoNum type="alphaLcPeriod"/>
              <a:tabLst>
                <a:tab pos="2743200" algn="l"/>
              </a:tabLst>
            </a:pPr>
            <a:r>
              <a:rPr lang="en-US" sz="2600" dirty="0" smtClean="0">
                <a:latin typeface="Arial" panose="020B0604020202020204" pitchFamily="34" charset="0"/>
                <a:cs typeface="Arial" panose="020B0604020202020204" pitchFamily="34" charset="0"/>
              </a:rPr>
              <a:t>20 : 36.5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71 : 120.5 </a:t>
            </a:r>
          </a:p>
          <a:p>
            <a:pPr marL="971550" lvl="1" indent="-457200">
              <a:buClr>
                <a:srgbClr val="C00000"/>
              </a:buClr>
              <a:buFont typeface="+mj-lt"/>
              <a:buAutoNum type="alphaLcPeriod" startAt="3"/>
              <a:tabLst>
                <a:tab pos="2743200" algn="l"/>
              </a:tabLst>
            </a:pPr>
            <a:r>
              <a:rPr lang="en-US" sz="2600" dirty="0" smtClean="0">
                <a:latin typeface="Arial" panose="020B0604020202020204" pitchFamily="34" charset="0"/>
                <a:cs typeface="Arial" panose="020B0604020202020204" pitchFamily="34" charset="0"/>
              </a:rPr>
              <a:t>20.1 : 46.9 	</a:t>
            </a:r>
            <a:r>
              <a:rPr lang="en-US" sz="2600" dirty="0" smtClean="0">
                <a:solidFill>
                  <a:srgbClr val="C00000"/>
                </a:solidFill>
                <a:latin typeface="Arial" panose="020B0604020202020204" pitchFamily="34" charset="0"/>
                <a:cs typeface="Arial" panose="020B0604020202020204" pitchFamily="34" charset="0"/>
              </a:rPr>
              <a:t>d.</a:t>
            </a:r>
            <a:r>
              <a:rPr lang="en-US" sz="2600" dirty="0" smtClean="0">
                <a:latin typeface="Arial" panose="020B0604020202020204" pitchFamily="34" charset="0"/>
                <a:cs typeface="Arial" panose="020B0604020202020204" pitchFamily="34" charset="0"/>
              </a:rPr>
              <a:t>  90.3 : 6.02</a:t>
            </a: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103</a:t>
            </a:r>
            <a:endParaRPr lang="en-GB" sz="1300" b="1" dirty="0">
              <a:latin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1268759"/>
            <a:ext cx="651733" cy="651733"/>
          </a:xfrm>
          <a:prstGeom prst="rect">
            <a:avLst/>
          </a:prstGeom>
        </p:spPr>
      </p:pic>
      <p:sp>
        <p:nvSpPr>
          <p:cNvPr id="7" name="Rectangle 6"/>
          <p:cNvSpPr/>
          <p:nvPr/>
        </p:nvSpPr>
        <p:spPr>
          <a:xfrm flipH="1">
            <a:off x="272850" y="3478356"/>
            <a:ext cx="5213924" cy="3046988"/>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a:solidFill>
                  <a:srgbClr val="C00000"/>
                </a:solidFill>
                <a:latin typeface="Arial" panose="020B0604020202020204" pitchFamily="34" charset="0"/>
                <a:cs typeface="Arial" panose="020B0604020202020204" pitchFamily="34" charset="0"/>
              </a:rPr>
              <a:t>Q16a hint - </a:t>
            </a:r>
            <a:r>
              <a:rPr lang="en-US" sz="2400" dirty="0">
                <a:solidFill>
                  <a:schemeClr val="tx1"/>
                </a:solidFill>
                <a:latin typeface="Arial" panose="020B0604020202020204" pitchFamily="34" charset="0"/>
                <a:cs typeface="Arial" panose="020B0604020202020204" pitchFamily="34" charset="0"/>
              </a:rPr>
              <a:t>Multiply first by powers of ten to make both sides of the ratio whole numbers, then simplify.</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endParaRPr lang="en-US" i="1"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9682" y="4662316"/>
            <a:ext cx="5040261" cy="1811345"/>
          </a:xfrm>
          <a:prstGeom prst="rect">
            <a:avLst/>
          </a:prstGeom>
        </p:spPr>
      </p:pic>
    </p:spTree>
    <p:extLst>
      <p:ext uri="{BB962C8B-B14F-4D97-AF65-F5344CB8AC3E}">
        <p14:creationId xmlns:p14="http://schemas.microsoft.com/office/powerpoint/2010/main" val="622042072"/>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4.2 - Ratios</a:t>
            </a:r>
            <a:endParaRPr lang="en-GB" sz="4000" b="1" dirty="0" smtClean="0"/>
          </a:p>
        </p:txBody>
      </p:sp>
      <p:sp>
        <p:nvSpPr>
          <p:cNvPr id="3" name="Rectangle 2"/>
          <p:cNvSpPr/>
          <p:nvPr/>
        </p:nvSpPr>
        <p:spPr>
          <a:xfrm>
            <a:off x="251520" y="1227896"/>
            <a:ext cx="5256584" cy="2429896"/>
          </a:xfrm>
          <a:prstGeom prst="rect">
            <a:avLst/>
          </a:prstGeom>
        </p:spPr>
        <p:txBody>
          <a:bodyPr wrap="square">
            <a:spAutoFit/>
          </a:bodyPr>
          <a:lstStyle/>
          <a:p>
            <a:pPr marL="514350" indent="-514350">
              <a:buClr>
                <a:srgbClr val="C00000"/>
              </a:buClr>
              <a:buFont typeface="+mj-lt"/>
              <a:buAutoNum type="arabicPeriod" startAt="17"/>
              <a:tabLst>
                <a:tab pos="2743200" algn="l"/>
              </a:tabLst>
            </a:pPr>
            <a:r>
              <a:rPr lang="en-US" sz="2170" b="1" dirty="0">
                <a:solidFill>
                  <a:srgbClr val="FF0000"/>
                </a:solidFill>
                <a:latin typeface="Arial" panose="020B0604020202020204" pitchFamily="34" charset="0"/>
                <a:cs typeface="Arial" panose="020B0604020202020204" pitchFamily="34" charset="0"/>
              </a:rPr>
              <a:t>Real / Reasoning </a:t>
            </a:r>
            <a:r>
              <a:rPr lang="en-US" sz="2170" dirty="0">
                <a:latin typeface="Arial" panose="020B0604020202020204" pitchFamily="34" charset="0"/>
                <a:cs typeface="Arial" panose="020B0604020202020204" pitchFamily="34" charset="0"/>
              </a:rPr>
              <a:t>Ben wants to make some turquoise paint. He is going to mix blue, green and yellow paint in the ratio </a:t>
            </a:r>
            <a:r>
              <a:rPr lang="en-US" sz="2170" dirty="0" smtClean="0">
                <a:latin typeface="Arial" panose="020B0604020202020204" pitchFamily="34" charset="0"/>
                <a:cs typeface="Arial" panose="020B0604020202020204" pitchFamily="34" charset="0"/>
              </a:rPr>
              <a:t>2.4 : 1.5 : 0.1.</a:t>
            </a:r>
            <a:br>
              <a:rPr lang="en-US" sz="2170" dirty="0" smtClean="0">
                <a:latin typeface="Arial" panose="020B0604020202020204" pitchFamily="34" charset="0"/>
                <a:cs typeface="Arial" panose="020B0604020202020204" pitchFamily="34" charset="0"/>
              </a:rPr>
            </a:br>
            <a:r>
              <a:rPr lang="en-US" sz="2170" dirty="0" smtClean="0">
                <a:latin typeface="Arial" panose="020B0604020202020204" pitchFamily="34" charset="0"/>
                <a:cs typeface="Arial" panose="020B0604020202020204" pitchFamily="34" charset="0"/>
              </a:rPr>
              <a:t>Copy </a:t>
            </a:r>
            <a:r>
              <a:rPr lang="en-US" sz="2170" dirty="0">
                <a:latin typeface="Arial" panose="020B0604020202020204" pitchFamily="34" charset="0"/>
                <a:cs typeface="Arial" panose="020B0604020202020204" pitchFamily="34" charset="0"/>
              </a:rPr>
              <a:t>and complete the table to show how much of each colour Ben needs to make the paint quantities shown.</a:t>
            </a:r>
            <a:endParaRPr lang="en-US" sz="217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103</a:t>
            </a:r>
            <a:endParaRPr lang="en-GB" sz="1300" b="1"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539973911"/>
              </p:ext>
            </p:extLst>
          </p:nvPr>
        </p:nvGraphicFramePr>
        <p:xfrm>
          <a:off x="323528" y="3645024"/>
          <a:ext cx="5184576" cy="1584960"/>
        </p:xfrm>
        <a:graphic>
          <a:graphicData uri="http://schemas.openxmlformats.org/drawingml/2006/table">
            <a:tbl>
              <a:tblPr firstRow="1" bandRow="1">
                <a:tableStyleId>{5940675A-B579-460E-94D1-54222C63F5DA}</a:tableStyleId>
              </a:tblPr>
              <a:tblGrid>
                <a:gridCol w="1820671"/>
                <a:gridCol w="971025"/>
                <a:gridCol w="1196440"/>
                <a:gridCol w="1196440"/>
              </a:tblGrid>
              <a:tr h="313628">
                <a:tc>
                  <a:txBody>
                    <a:bodyPr/>
                    <a:lstStyle/>
                    <a:p>
                      <a:pPr algn="l"/>
                      <a:r>
                        <a:rPr lang="en-US" sz="2000" b="1" i="0" dirty="0" smtClean="0">
                          <a:latin typeface="Arial" panose="020B0604020202020204" pitchFamily="34" charset="0"/>
                          <a:cs typeface="Arial" panose="020B0604020202020204" pitchFamily="34" charset="0"/>
                        </a:rPr>
                        <a:t>Size</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Blue</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Green</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Yellow</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l"/>
                      <a:r>
                        <a:rPr lang="en-US" sz="2000" dirty="0" smtClean="0">
                          <a:latin typeface="Arial" panose="020B0604020202020204" pitchFamily="34" charset="0"/>
                          <a:cs typeface="Arial" panose="020B0604020202020204" pitchFamily="34" charset="0"/>
                        </a:rPr>
                        <a:t>1 litre</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2000" dirty="0" smtClean="0">
                          <a:latin typeface="Arial" panose="020B0604020202020204" pitchFamily="34" charset="0"/>
                          <a:cs typeface="Arial" panose="020B0604020202020204" pitchFamily="34" charset="0"/>
                        </a:rPr>
                        <a:t>2.5 litres</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2000" dirty="0" smtClean="0">
                          <a:latin typeface="Arial" panose="020B0604020202020204" pitchFamily="34" charset="0"/>
                          <a:cs typeface="Arial" panose="020B0604020202020204" pitchFamily="34" charset="0"/>
                        </a:rPr>
                        <a:t>5.5</a:t>
                      </a:r>
                      <a:r>
                        <a:rPr lang="en-US" sz="2000" baseline="0" dirty="0" smtClean="0">
                          <a:latin typeface="Arial" panose="020B0604020202020204" pitchFamily="34" charset="0"/>
                          <a:cs typeface="Arial" panose="020B0604020202020204" pitchFamily="34" charset="0"/>
                        </a:rPr>
                        <a:t> Litres</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tangle 10"/>
          <p:cNvSpPr/>
          <p:nvPr/>
        </p:nvSpPr>
        <p:spPr>
          <a:xfrm flipH="1">
            <a:off x="223753" y="5373216"/>
            <a:ext cx="5204539"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Q17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Write the ratio in whole numbers first, then share the amount of </a:t>
            </a:r>
            <a:r>
              <a:rPr lang="en-US" sz="2200" dirty="0" smtClean="0">
                <a:solidFill>
                  <a:schemeClr val="tx1"/>
                </a:solidFill>
                <a:latin typeface="Arial" panose="020B0604020202020204" pitchFamily="34" charset="0"/>
                <a:cs typeface="Arial" panose="020B0604020202020204" pitchFamily="34" charset="0"/>
              </a:rPr>
              <a:t>paint </a:t>
            </a:r>
            <a:r>
              <a:rPr lang="en-US" sz="2200" dirty="0">
                <a:solidFill>
                  <a:schemeClr val="tx1"/>
                </a:solidFill>
                <a:latin typeface="Arial" panose="020B0604020202020204" pitchFamily="34" charset="0"/>
                <a:cs typeface="Arial" panose="020B0604020202020204" pitchFamily="34" charset="0"/>
              </a:rPr>
              <a:t>in the new ratio.</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636350644"/>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4.3 – Ratio and Proportion</a:t>
            </a:r>
            <a:endParaRPr lang="en-GB" b="1" dirty="0" smtClean="0"/>
          </a:p>
        </p:txBody>
      </p:sp>
      <p:graphicFrame>
        <p:nvGraphicFramePr>
          <p:cNvPr id="7" name="Table 6"/>
          <p:cNvGraphicFramePr>
            <a:graphicFrameLocks noGrp="1"/>
          </p:cNvGraphicFramePr>
          <p:nvPr>
            <p:extLst>
              <p:ext uri="{D42A27DB-BD31-4B8C-83A1-F6EECF244321}">
                <p14:modId xmlns:p14="http://schemas.microsoft.com/office/powerpoint/2010/main" val="2943210878"/>
              </p:ext>
            </p:extLst>
          </p:nvPr>
        </p:nvGraphicFramePr>
        <p:xfrm>
          <a:off x="251518" y="1268760"/>
          <a:ext cx="8568952" cy="4763218"/>
        </p:xfrm>
        <a:graphic>
          <a:graphicData uri="http://schemas.openxmlformats.org/drawingml/2006/table">
            <a:tbl>
              <a:tblPr firstRow="1" bandRow="1">
                <a:effectLst/>
                <a:tableStyleId>{5940675A-B579-460E-94D1-54222C63F5DA}</a:tableStyleId>
              </a:tblPr>
              <a:tblGrid>
                <a:gridCol w="2142238"/>
                <a:gridCol w="2682300"/>
                <a:gridCol w="3528392"/>
                <a:gridCol w="216022"/>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308706">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Convert between currencies and measures.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Recognise and use direct proportion.</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Solve problems involving ratios and proportion.</a:t>
                      </a:r>
                      <a:endParaRPr lang="en-US" sz="26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600" dirty="0" smtClean="0">
                          <a:latin typeface="Arial" panose="020B0604020202020204" pitchFamily="34" charset="0"/>
                          <a:cs typeface="Arial" panose="020B0604020202020204" pitchFamily="34" charset="0"/>
                        </a:rPr>
                        <a:t>When you are on holiday, it is useful to be able to convert between currencies, to work out the price you would pay for an item back home.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1137872">
                <a:tc gridSpan="4">
                  <a:txBody>
                    <a:bodyPr/>
                    <a:lstStyle/>
                    <a:p>
                      <a:r>
                        <a:rPr lang="en-US" sz="2600" dirty="0" smtClean="0">
                          <a:latin typeface="Arial" panose="020B0604020202020204" pitchFamily="34" charset="0"/>
                          <a:cs typeface="Arial" panose="020B0604020202020204" pitchFamily="34" charset="0"/>
                        </a:rPr>
                        <a:t>A wildlife sanctuary has 7 adult tigers and 2 tiger cubs. What proportion of the tigers are cubs?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p:sp>
        <p:nvSpPr>
          <p:cNvPr id="5" name="Rectangle 4"/>
          <p:cNvSpPr/>
          <p:nvPr/>
        </p:nvSpPr>
        <p:spPr>
          <a:xfrm flipH="1">
            <a:off x="239283" y="6127993"/>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4.3</a:t>
            </a:r>
            <a:endParaRPr lang="en-US" sz="2500" dirty="0">
              <a:solidFill>
                <a:schemeClr val="tx1"/>
              </a:solidFill>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103</a:t>
            </a:r>
            <a:endParaRPr lang="en-GB" sz="1300" b="1" dirty="0">
              <a:latin typeface="Calibri" panose="020F0502020204030204" pitchFamily="34" charset="0"/>
            </a:endParaRPr>
          </a:p>
        </p:txBody>
      </p:sp>
    </p:spTree>
    <p:extLst>
      <p:ext uri="{BB962C8B-B14F-4D97-AF65-F5344CB8AC3E}">
        <p14:creationId xmlns:p14="http://schemas.microsoft.com/office/powerpoint/2010/main" val="3322994574"/>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4.3 – Ratio and Proportion</a:t>
            </a:r>
            <a:endParaRPr lang="en-GB" sz="4000" b="1" dirty="0" smtClean="0"/>
          </a:p>
        </p:txBody>
      </p:sp>
      <p:sp>
        <p:nvSpPr>
          <p:cNvPr id="3" name="Rectangle 2"/>
          <p:cNvSpPr/>
          <p:nvPr/>
        </p:nvSpPr>
        <p:spPr>
          <a:xfrm>
            <a:off x="251520" y="1227896"/>
            <a:ext cx="5256584" cy="5170646"/>
          </a:xfrm>
          <a:prstGeom prst="rect">
            <a:avLst/>
          </a:prstGeom>
        </p:spPr>
        <p:txBody>
          <a:bodyPr wrap="square">
            <a:spAutoFit/>
          </a:bodyPr>
          <a:lstStyle/>
          <a:p>
            <a:pPr marL="400050" indent="-400050">
              <a:buClr>
                <a:srgbClr val="C00000"/>
              </a:buClr>
              <a:buFont typeface="+mj-lt"/>
              <a:buAutoNum type="arabicPeriod"/>
              <a:tabLst>
                <a:tab pos="2743200" algn="l"/>
              </a:tabLst>
            </a:pPr>
            <a:r>
              <a:rPr lang="en-US" sz="2200" dirty="0" smtClean="0">
                <a:latin typeface="Arial" panose="020B0604020202020204" pitchFamily="34" charset="0"/>
                <a:cs typeface="Arial" panose="020B0604020202020204" pitchFamily="34" charset="0"/>
              </a:rPr>
              <a:t>Which </a:t>
            </a:r>
            <a:r>
              <a:rPr lang="en-US" sz="2200" dirty="0">
                <a:latin typeface="Arial" panose="020B0604020202020204" pitchFamily="34" charset="0"/>
                <a:cs typeface="Arial" panose="020B0604020202020204" pitchFamily="34" charset="0"/>
              </a:rPr>
              <a:t>of these ratios are equivalent</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400050" indent="-400050">
              <a:buClr>
                <a:srgbClr val="C00000"/>
              </a:buClr>
              <a:buFont typeface="+mj-lt"/>
              <a:buAutoNum type="arabicPeriod"/>
              <a:tabLst>
                <a:tab pos="27432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exchange rate between pounds and Australian dollars (AUD) is £1 = $1.80.</a:t>
            </a:r>
          </a:p>
          <a:p>
            <a:pPr marL="800100" lvl="1" indent="-40005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Convert </a:t>
            </a:r>
            <a:r>
              <a:rPr lang="en-US" sz="2200" dirty="0">
                <a:latin typeface="Arial" panose="020B0604020202020204" pitchFamily="34" charset="0"/>
                <a:cs typeface="Arial" panose="020B0604020202020204" pitchFamily="34" charset="0"/>
              </a:rPr>
              <a:t>£200 to dollars. </a:t>
            </a:r>
            <a:endParaRPr lang="en-US" sz="2200" dirty="0" smtClean="0">
              <a:latin typeface="Arial" panose="020B0604020202020204" pitchFamily="34" charset="0"/>
              <a:cs typeface="Arial" panose="020B0604020202020204" pitchFamily="34" charset="0"/>
            </a:endParaRPr>
          </a:p>
          <a:p>
            <a:pPr marL="800100" lvl="1" indent="-40005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Convert </a:t>
            </a:r>
            <a:r>
              <a:rPr lang="en-US" sz="2200" dirty="0">
                <a:latin typeface="Arial" panose="020B0604020202020204" pitchFamily="34" charset="0"/>
                <a:cs typeface="Arial" panose="020B0604020202020204" pitchFamily="34" charset="0"/>
              </a:rPr>
              <a:t>$756 to pounds.</a:t>
            </a:r>
          </a:p>
          <a:p>
            <a:pPr marL="400050" indent="-400050">
              <a:buClr>
                <a:srgbClr val="C00000"/>
              </a:buClr>
              <a:buFont typeface="+mj-lt"/>
              <a:buAutoNum type="arabicPeriod"/>
              <a:tabLst>
                <a:tab pos="2743200" algn="l"/>
              </a:tabLst>
            </a:pPr>
            <a:r>
              <a:rPr lang="en-US" sz="2200" dirty="0" smtClean="0">
                <a:latin typeface="Arial" panose="020B0604020202020204" pitchFamily="34" charset="0"/>
                <a:cs typeface="Arial" panose="020B0604020202020204" pitchFamily="34" charset="0"/>
              </a:rPr>
              <a:t>Problem-solving </a:t>
            </a:r>
            <a:r>
              <a:rPr lang="en-US" sz="2200" dirty="0">
                <a:latin typeface="Arial" panose="020B0604020202020204" pitchFamily="34" charset="0"/>
                <a:cs typeface="Arial" panose="020B0604020202020204" pitchFamily="34" charset="0"/>
              </a:rPr>
              <a:t>Kirsty buys a pair of jeans in England for £</a:t>
            </a:r>
            <a:r>
              <a:rPr lang="en-US" sz="2200" dirty="0" smtClean="0">
                <a:latin typeface="Arial" panose="020B0604020202020204" pitchFamily="34" charset="0"/>
                <a:cs typeface="Arial" panose="020B0604020202020204" pitchFamily="34" charset="0"/>
              </a:rPr>
              <a:t>52.</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On </a:t>
            </a:r>
            <a:r>
              <a:rPr lang="en-US" sz="2200" dirty="0">
                <a:latin typeface="Arial" panose="020B0604020202020204" pitchFamily="34" charset="0"/>
                <a:cs typeface="Arial" panose="020B0604020202020204" pitchFamily="34" charset="0"/>
              </a:rPr>
              <a:t>holiday in Hong Kong, she sees the same jeans on sale for HK$620. The exchange rate is £1 = </a:t>
            </a:r>
            <a:r>
              <a:rPr lang="en-US" sz="2200" dirty="0" smtClean="0">
                <a:latin typeface="Arial" panose="020B0604020202020204" pitchFamily="34" charset="0"/>
                <a:cs typeface="Arial" panose="020B0604020202020204" pitchFamily="34" charset="0"/>
              </a:rPr>
              <a:t>HK$12.40.</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Where </a:t>
            </a:r>
            <a:r>
              <a:rPr lang="en-US" sz="2200" dirty="0">
                <a:latin typeface="Arial" panose="020B0604020202020204" pitchFamily="34" charset="0"/>
                <a:cs typeface="Arial" panose="020B0604020202020204" pitchFamily="34" charset="0"/>
              </a:rPr>
              <a:t>are the jeans cheaper?</a:t>
            </a:r>
            <a:endParaRPr lang="en-US" sz="220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103</a:t>
            </a:r>
            <a:endParaRPr lang="en-GB" sz="1300" b="1" dirty="0">
              <a:latin typeface="Calibri" panose="020F0502020204030204" pitchFamily="34" charset="0"/>
            </a:endParaRPr>
          </a:p>
        </p:txBody>
      </p:sp>
      <p:sp>
        <p:nvSpPr>
          <p:cNvPr id="2" name="Cloud 1"/>
          <p:cNvSpPr/>
          <p:nvPr/>
        </p:nvSpPr>
        <p:spPr>
          <a:xfrm>
            <a:off x="683568" y="1700808"/>
            <a:ext cx="4392488" cy="7920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omic Sans MS" panose="030F0702030302020204" pitchFamily="66" charset="0"/>
                <a:cs typeface="Arial" panose="020B0604020202020204" pitchFamily="34" charset="0"/>
              </a:rPr>
              <a:t>1:3    2:5     4:7   </a:t>
            </a:r>
            <a:br>
              <a:rPr lang="en-US" b="1" dirty="0" smtClean="0">
                <a:latin typeface="Comic Sans MS" panose="030F0702030302020204" pitchFamily="66" charset="0"/>
                <a:cs typeface="Arial" panose="020B0604020202020204" pitchFamily="34" charset="0"/>
              </a:rPr>
            </a:br>
            <a:r>
              <a:rPr lang="en-US" b="1" dirty="0" smtClean="0">
                <a:latin typeface="Comic Sans MS" panose="030F0702030302020204" pitchFamily="66" charset="0"/>
                <a:cs typeface="Arial" panose="020B0604020202020204" pitchFamily="34" charset="0"/>
              </a:rPr>
              <a:t> 6:15    5:7.5   </a:t>
            </a:r>
            <a:endParaRPr lang="en-US" b="1" dirty="0">
              <a:latin typeface="Comic Sans MS" panose="030F0702030302020204" pitchFamily="66" charset="0"/>
              <a:cs typeface="Arial" panose="020B0604020202020204" pitchFamily="34" charset="0"/>
            </a:endParaRPr>
          </a:p>
        </p:txBody>
      </p:sp>
      <p:sp>
        <p:nvSpPr>
          <p:cNvPr id="9" name="Flowchart: Delay 8"/>
          <p:cNvSpPr/>
          <p:nvPr/>
        </p:nvSpPr>
        <p:spPr>
          <a:xfrm flipH="1">
            <a:off x="5215019" y="1196752"/>
            <a:ext cx="365093" cy="1443787"/>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smtClean="0">
                <a:latin typeface="Arial" panose="020B0604020202020204" pitchFamily="34" charset="0"/>
                <a:cs typeface="Arial" panose="020B0604020202020204" pitchFamily="34" charset="0"/>
              </a:rPr>
              <a:t>Warm Up</a:t>
            </a:r>
            <a:endParaRPr lang="en-US" sz="16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2592328"/>
            <a:ext cx="548640" cy="548640"/>
          </a:xfrm>
          <a:prstGeom prst="rect">
            <a:avLst/>
          </a:prstGeom>
        </p:spPr>
      </p:pic>
    </p:spTree>
    <p:extLst>
      <p:ext uri="{BB962C8B-B14F-4D97-AF65-F5344CB8AC3E}">
        <p14:creationId xmlns:p14="http://schemas.microsoft.com/office/powerpoint/2010/main" val="129873617"/>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4.3 – Ratio and Proportion</a:t>
            </a:r>
            <a:endParaRPr lang="en-GB" sz="4000" b="1" dirty="0" smtClean="0"/>
          </a:p>
        </p:txBody>
      </p:sp>
      <p:sp>
        <p:nvSpPr>
          <p:cNvPr id="3" name="Rectangle 2"/>
          <p:cNvSpPr/>
          <p:nvPr/>
        </p:nvSpPr>
        <p:spPr>
          <a:xfrm>
            <a:off x="251520" y="1227896"/>
            <a:ext cx="5256584" cy="5509200"/>
          </a:xfrm>
          <a:prstGeom prst="rect">
            <a:avLst/>
          </a:prstGeom>
        </p:spPr>
        <p:txBody>
          <a:bodyPr wrap="square">
            <a:spAutoFit/>
          </a:bodyPr>
          <a:lstStyle/>
          <a:p>
            <a:pPr marL="457200" indent="-457200">
              <a:buClr>
                <a:srgbClr val="C00000"/>
              </a:buClr>
              <a:buFont typeface="+mj-lt"/>
              <a:buAutoNum type="arabicPeriod" startAt="4"/>
              <a:tabLst>
                <a:tab pos="2743200" algn="l"/>
              </a:tabLst>
            </a:pPr>
            <a:r>
              <a:rPr lang="en-US" sz="2200" b="1" dirty="0">
                <a:solidFill>
                  <a:srgbClr val="FF0000"/>
                </a:solidFill>
                <a:latin typeface="Arial" panose="020B0604020202020204" pitchFamily="34" charset="0"/>
                <a:cs typeface="Arial" panose="020B0604020202020204" pitchFamily="34" charset="0"/>
              </a:rPr>
              <a:t>Reasoning </a:t>
            </a:r>
            <a:r>
              <a:rPr lang="en-US" sz="2200" dirty="0">
                <a:latin typeface="Arial" panose="020B0604020202020204" pitchFamily="34" charset="0"/>
                <a:cs typeface="Arial" panose="020B0604020202020204" pitchFamily="34" charset="0"/>
              </a:rPr>
              <a:t>Ned and Adrian both go out for a bicycle ride one day. Ned rides for 23.5 miles. Adrian rides for 41 km. 5 miles = 8 km.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the ratio of miles to </a:t>
            </a:r>
            <a:r>
              <a:rPr lang="en-US" sz="2200" dirty="0" err="1">
                <a:latin typeface="Arial" panose="020B0604020202020204" pitchFamily="34" charset="0"/>
                <a:cs typeface="Arial" panose="020B0604020202020204" pitchFamily="34" charset="0"/>
              </a:rPr>
              <a:t>kilometres</a:t>
            </a:r>
            <a:r>
              <a:rPr lang="en-US" sz="2200" dirty="0">
                <a:latin typeface="Arial" panose="020B0604020202020204" pitchFamily="34" charset="0"/>
                <a:cs typeface="Arial" panose="020B0604020202020204" pitchFamily="34" charset="0"/>
              </a:rPr>
              <a:t> in the form 1: </a:t>
            </a:r>
            <a:r>
              <a:rPr lang="en-US" sz="2200" i="1" dirty="0">
                <a:latin typeface="Arial" panose="020B0604020202020204" pitchFamily="34" charset="0"/>
                <a:cs typeface="Arial" panose="020B0604020202020204" pitchFamily="34" charset="0"/>
              </a:rPr>
              <a:t>n</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who has ridden further and by how much.</a:t>
            </a:r>
          </a:p>
          <a:p>
            <a:pPr marL="400050" indent="-400050">
              <a:buClr>
                <a:srgbClr val="C00000"/>
              </a:buClr>
              <a:buFont typeface="+mj-lt"/>
              <a:buAutoNum type="arabicPeriod" startAt="4"/>
              <a:tabLst>
                <a:tab pos="2743200" algn="l"/>
              </a:tabLst>
            </a:pPr>
            <a:r>
              <a:rPr lang="en-US" sz="2200" b="1" dirty="0" smtClean="0">
                <a:solidFill>
                  <a:srgbClr val="FF0000"/>
                </a:solidFill>
                <a:latin typeface="Arial" panose="020B0604020202020204" pitchFamily="34" charset="0"/>
                <a:cs typeface="Arial" panose="020B0604020202020204" pitchFamily="34" charset="0"/>
              </a:rPr>
              <a:t>Reasoning </a:t>
            </a:r>
            <a:r>
              <a:rPr lang="en-US" sz="2200" dirty="0">
                <a:latin typeface="Arial" panose="020B0604020202020204" pitchFamily="34" charset="0"/>
                <a:cs typeface="Arial" panose="020B0604020202020204" pitchFamily="34" charset="0"/>
              </a:rPr>
              <a:t>Craig is painting his room </a:t>
            </a:r>
            <a:r>
              <a:rPr lang="en-US" sz="2200" dirty="0" smtClean="0">
                <a:latin typeface="Arial" panose="020B0604020202020204" pitchFamily="34" charset="0"/>
                <a:cs typeface="Arial" panose="020B0604020202020204" pitchFamily="34" charset="0"/>
              </a:rPr>
              <a:t>orange.</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He </a:t>
            </a:r>
            <a:r>
              <a:rPr lang="en-US" sz="2200" dirty="0">
                <a:latin typeface="Arial" panose="020B0604020202020204" pitchFamily="34" charset="0"/>
                <a:cs typeface="Arial" panose="020B0604020202020204" pitchFamily="34" charset="0"/>
              </a:rPr>
              <a:t>buys a tin of paint with red and yellow in the ratio 5:4. Another tin of paint has yellow and red in the ratio 16:20. Are the two tins of paint the same shade of orange?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Explain </a:t>
            </a:r>
            <a:r>
              <a:rPr lang="en-US" sz="2200" dirty="0">
                <a:latin typeface="Arial" panose="020B0604020202020204" pitchFamily="34" charset="0"/>
                <a:cs typeface="Arial" panose="020B0604020202020204" pitchFamily="34" charset="0"/>
              </a:rPr>
              <a:t>your answer.</a:t>
            </a:r>
            <a:endParaRPr lang="en-US" sz="220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103</a:t>
            </a:r>
            <a:endParaRPr lang="en-GB" sz="1300" b="1"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
        <p:nvSpPr>
          <p:cNvPr id="10" name="Rectangle 9"/>
          <p:cNvSpPr/>
          <p:nvPr/>
        </p:nvSpPr>
        <p:spPr>
          <a:xfrm flipH="1">
            <a:off x="5564161" y="5273913"/>
            <a:ext cx="3222069" cy="132343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Q5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Are the proportions of red and yellow paint the same in both tins?</a:t>
            </a:r>
          </a:p>
        </p:txBody>
      </p:sp>
    </p:spTree>
    <p:extLst>
      <p:ext uri="{BB962C8B-B14F-4D97-AF65-F5344CB8AC3E}">
        <p14:creationId xmlns:p14="http://schemas.microsoft.com/office/powerpoint/2010/main" val="3279268824"/>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4.3 – Ratio and Proportion</a:t>
            </a:r>
            <a:endParaRPr lang="en-GB" sz="4000" b="1" dirty="0" smtClean="0"/>
          </a:p>
        </p:txBody>
      </p:sp>
      <p:sp>
        <p:nvSpPr>
          <p:cNvPr id="3" name="Rectangle 2"/>
          <p:cNvSpPr/>
          <p:nvPr/>
        </p:nvSpPr>
        <p:spPr>
          <a:xfrm>
            <a:off x="251520" y="1227896"/>
            <a:ext cx="5256584" cy="3524042"/>
          </a:xfrm>
          <a:prstGeom prst="rect">
            <a:avLst/>
          </a:prstGeom>
        </p:spPr>
        <p:txBody>
          <a:bodyPr wrap="square">
            <a:spAutoFit/>
          </a:bodyPr>
          <a:lstStyle/>
          <a:p>
            <a:pPr marL="457200" indent="-457200">
              <a:buClr>
                <a:srgbClr val="C00000"/>
              </a:buClr>
              <a:buFont typeface="+mj-lt"/>
              <a:buAutoNum type="arabicPeriod" startAt="6"/>
              <a:tabLst>
                <a:tab pos="2743200" algn="l"/>
              </a:tabLst>
            </a:pPr>
            <a:r>
              <a:rPr lang="en-US" sz="2250" b="1" dirty="0" smtClean="0">
                <a:solidFill>
                  <a:srgbClr val="FF0000"/>
                </a:solidFill>
                <a:latin typeface="Arial" panose="020B0604020202020204" pitchFamily="34" charset="0"/>
                <a:cs typeface="Arial" panose="020B0604020202020204" pitchFamily="34" charset="0"/>
              </a:rPr>
              <a:t>Problem-solving</a:t>
            </a:r>
            <a:r>
              <a:rPr lang="en-US" sz="2250" dirty="0" smtClean="0">
                <a:latin typeface="Arial" panose="020B0604020202020204" pitchFamily="34" charset="0"/>
                <a:cs typeface="Arial" panose="020B0604020202020204" pitchFamily="34" charset="0"/>
              </a:rPr>
              <a:t> </a:t>
            </a:r>
            <a:r>
              <a:rPr lang="en-US" sz="2250" dirty="0">
                <a:latin typeface="Arial" panose="020B0604020202020204" pitchFamily="34" charset="0"/>
                <a:cs typeface="Arial" panose="020B0604020202020204" pitchFamily="34" charset="0"/>
              </a:rPr>
              <a:t>Joe is paid £63 for 12 hours’ work in a supermarket, </a:t>
            </a:r>
            <a:endParaRPr lang="en-US" sz="225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What </a:t>
            </a:r>
            <a:r>
              <a:rPr lang="en-US" sz="2250" dirty="0">
                <a:latin typeface="Arial" panose="020B0604020202020204" pitchFamily="34" charset="0"/>
                <a:cs typeface="Arial" panose="020B0604020202020204" pitchFamily="34" charset="0"/>
              </a:rPr>
              <a:t>fraction of this is Joe paid for 7 hours' work? </a:t>
            </a:r>
            <a:endParaRPr lang="en-US" sz="225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Work </a:t>
            </a:r>
            <a:r>
              <a:rPr lang="en-US" sz="2250" dirty="0">
                <a:latin typeface="Arial" panose="020B0604020202020204" pitchFamily="34" charset="0"/>
                <a:cs typeface="Arial" panose="020B0604020202020204" pitchFamily="34" charset="0"/>
              </a:rPr>
              <a:t>out how much is he paid for 7 hours' work.</a:t>
            </a:r>
          </a:p>
          <a:p>
            <a:pPr lvl="1">
              <a:buClr>
                <a:srgbClr val="C00000"/>
              </a:buClr>
              <a:tabLst>
                <a:tab pos="2743200" algn="l"/>
              </a:tabLst>
            </a:pPr>
            <a:r>
              <a:rPr lang="en-US" sz="2250" dirty="0">
                <a:latin typeface="Arial" panose="020B0604020202020204" pitchFamily="34" charset="0"/>
                <a:cs typeface="Arial" panose="020B0604020202020204" pitchFamily="34" charset="0"/>
              </a:rPr>
              <a:t>Joe is paid more than the minimum wage for his age. </a:t>
            </a:r>
            <a:endParaRPr lang="en-US" sz="225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startAt="3"/>
              <a:tabLst>
                <a:tab pos="2743200" algn="l"/>
              </a:tabLst>
            </a:pPr>
            <a:r>
              <a:rPr lang="en-US" sz="2250" dirty="0" smtClean="0">
                <a:latin typeface="Arial" panose="020B0604020202020204" pitchFamily="34" charset="0"/>
                <a:cs typeface="Arial" panose="020B0604020202020204" pitchFamily="34" charset="0"/>
              </a:rPr>
              <a:t>How </a:t>
            </a:r>
            <a:r>
              <a:rPr lang="en-US" sz="2250" dirty="0">
                <a:latin typeface="Arial" panose="020B0604020202020204" pitchFamily="34" charset="0"/>
                <a:cs typeface="Arial" panose="020B0604020202020204" pitchFamily="34" charset="0"/>
              </a:rPr>
              <a:t>old is he? How specific can you be?</a:t>
            </a:r>
            <a:endParaRPr lang="en-US" sz="225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104</a:t>
            </a:r>
            <a:endParaRPr lang="en-GB" sz="1300" b="1"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0126803"/>
              </p:ext>
            </p:extLst>
          </p:nvPr>
        </p:nvGraphicFramePr>
        <p:xfrm>
          <a:off x="251519" y="4898856"/>
          <a:ext cx="5256584" cy="1554480"/>
        </p:xfrm>
        <a:graphic>
          <a:graphicData uri="http://schemas.openxmlformats.org/drawingml/2006/table">
            <a:tbl>
              <a:tblPr firstRow="1" bandRow="1">
                <a:tableStyleId>{5940675A-B579-460E-94D1-54222C63F5DA}</a:tableStyleId>
              </a:tblPr>
              <a:tblGrid>
                <a:gridCol w="1512169"/>
                <a:gridCol w="864096"/>
                <a:gridCol w="864096"/>
                <a:gridCol w="864096"/>
                <a:gridCol w="1152127"/>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Age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21 &amp; over</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18 to 20</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Under 18</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Apprentice</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800" b="1" dirty="0" smtClean="0">
                          <a:latin typeface="Arial" panose="020B0604020202020204" pitchFamily="34" charset="0"/>
                          <a:cs typeface="Arial" panose="020B0604020202020204" pitchFamily="34" charset="0"/>
                        </a:rPr>
                        <a:t>Current minimum wage (2014)</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£6.50</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£5.13</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£3.79</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£2.73</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0455366"/>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4.3 – Ratio and Proportion</a:t>
            </a:r>
            <a:endParaRPr lang="en-GB" sz="4000" b="1" dirty="0" smtClean="0"/>
          </a:p>
        </p:txBody>
      </p:sp>
      <p:sp>
        <p:nvSpPr>
          <p:cNvPr id="3" name="Rectangle 2"/>
          <p:cNvSpPr/>
          <p:nvPr/>
        </p:nvSpPr>
        <p:spPr>
          <a:xfrm>
            <a:off x="251520" y="1227896"/>
            <a:ext cx="5256584" cy="5262979"/>
          </a:xfrm>
          <a:prstGeom prst="rect">
            <a:avLst/>
          </a:prstGeom>
        </p:spPr>
        <p:txBody>
          <a:bodyPr wrap="square">
            <a:spAutoFit/>
          </a:bodyPr>
          <a:lstStyle/>
          <a:p>
            <a:pPr marL="457200" indent="-457200">
              <a:buClr>
                <a:srgbClr val="C00000"/>
              </a:buClr>
              <a:buFont typeface="+mj-lt"/>
              <a:buAutoNum type="arabicPeriod" startAt="7"/>
              <a:tabLst>
                <a:tab pos="2743200" algn="l"/>
              </a:tabLst>
            </a:pPr>
            <a:r>
              <a:rPr lang="en-US" sz="2100" dirty="0" smtClean="0">
                <a:latin typeface="Arial" panose="020B0604020202020204" pitchFamily="34" charset="0"/>
                <a:cs typeface="Arial" panose="020B0604020202020204" pitchFamily="34" charset="0"/>
              </a:rPr>
              <a:t>In </a:t>
            </a:r>
            <a:r>
              <a:rPr lang="en-US" sz="2100" dirty="0">
                <a:latin typeface="Arial" panose="020B0604020202020204" pitchFamily="34" charset="0"/>
                <a:cs typeface="Arial" panose="020B0604020202020204" pitchFamily="34" charset="0"/>
              </a:rPr>
              <a:t>a cake, the ratio of butter, </a:t>
            </a:r>
            <a:r>
              <a:rPr lang="en-US" sz="2100" i="1" dirty="0">
                <a:latin typeface="Arial" panose="020B0604020202020204" pitchFamily="34" charset="0"/>
                <a:cs typeface="Arial" panose="020B0604020202020204" pitchFamily="34" charset="0"/>
              </a:rPr>
              <a:t>b</a:t>
            </a:r>
            <a:r>
              <a:rPr lang="en-US" sz="2100" dirty="0">
                <a:latin typeface="Arial" panose="020B0604020202020204" pitchFamily="34" charset="0"/>
                <a:cs typeface="Arial" panose="020B0604020202020204" pitchFamily="34" charset="0"/>
              </a:rPr>
              <a:t>, to sugar, </a:t>
            </a:r>
            <a:r>
              <a:rPr lang="en-US" sz="2100" i="1" dirty="0">
                <a:latin typeface="Arial" panose="020B0604020202020204" pitchFamily="34" charset="0"/>
                <a:cs typeface="Arial" panose="020B0604020202020204" pitchFamily="34" charset="0"/>
              </a:rPr>
              <a:t>s</a:t>
            </a:r>
            <a:r>
              <a:rPr lang="en-US" sz="2100" dirty="0">
                <a:latin typeface="Arial" panose="020B0604020202020204" pitchFamily="34" charset="0"/>
                <a:cs typeface="Arial" panose="020B0604020202020204" pitchFamily="34" charset="0"/>
              </a:rPr>
              <a:t>, is </a:t>
            </a:r>
            <a:r>
              <a:rPr lang="en-US" sz="2100" dirty="0" smtClean="0">
                <a:latin typeface="Arial" panose="020B0604020202020204" pitchFamily="34" charset="0"/>
                <a:cs typeface="Arial" panose="020B0604020202020204" pitchFamily="34" charset="0"/>
              </a:rPr>
              <a:t>3:4 Copy </a:t>
            </a:r>
            <a:r>
              <a:rPr lang="en-US" sz="2100" dirty="0">
                <a:latin typeface="Arial" panose="020B0604020202020204" pitchFamily="34" charset="0"/>
                <a:cs typeface="Arial" panose="020B0604020202020204" pitchFamily="34" charset="0"/>
              </a:rPr>
              <a:t>and </a:t>
            </a:r>
            <a:r>
              <a:rPr lang="en-US" sz="2100" dirty="0" smtClean="0">
                <a:latin typeface="Arial" panose="020B0604020202020204" pitchFamily="34" charset="0"/>
                <a:cs typeface="Arial" panose="020B0604020202020204" pitchFamily="34" charset="0"/>
              </a:rPr>
              <a:t>complete.</a:t>
            </a:r>
            <a:br>
              <a:rPr lang="en-US" sz="2100" dirty="0" smtClean="0">
                <a:latin typeface="Arial" panose="020B0604020202020204" pitchFamily="34" charset="0"/>
                <a:cs typeface="Arial" panose="020B0604020202020204" pitchFamily="34" charset="0"/>
              </a:rPr>
            </a:br>
            <a:r>
              <a:rPr lang="en-US" sz="2100" b="1" i="1" dirty="0" smtClean="0">
                <a:solidFill>
                  <a:srgbClr val="0070C0"/>
                </a:solidFill>
                <a:latin typeface="Arial" panose="020B0604020202020204" pitchFamily="34" charset="0"/>
                <a:cs typeface="Arial" panose="020B0604020202020204" pitchFamily="34" charset="0"/>
              </a:rPr>
              <a:t>s</a:t>
            </a:r>
            <a:r>
              <a:rPr lang="en-US" sz="2100" b="1" dirty="0" smtClean="0">
                <a:solidFill>
                  <a:srgbClr val="0070C0"/>
                </a:solidFill>
                <a:latin typeface="Arial" panose="020B0604020202020204" pitchFamily="34" charset="0"/>
                <a:cs typeface="Arial" panose="020B0604020202020204" pitchFamily="34" charset="0"/>
              </a:rPr>
              <a:t> </a:t>
            </a:r>
            <a:r>
              <a:rPr lang="en-US" sz="2100" b="1" dirty="0">
                <a:solidFill>
                  <a:srgbClr val="0070C0"/>
                </a:solidFill>
                <a:latin typeface="Arial" panose="020B0604020202020204" pitchFamily="34" charset="0"/>
                <a:cs typeface="Arial" panose="020B0604020202020204" pitchFamily="34" charset="0"/>
              </a:rPr>
              <a:t>= </a:t>
            </a:r>
            <a:r>
              <a:rPr lang="en-US" sz="2100" b="1" i="1" dirty="0" smtClean="0">
                <a:solidFill>
                  <a:srgbClr val="0070C0"/>
                </a:solidFill>
                <a:latin typeface="Arial" panose="020B0604020202020204" pitchFamily="34" charset="0"/>
                <a:cs typeface="Arial" panose="020B0604020202020204" pitchFamily="34" charset="0"/>
              </a:rPr>
              <a:t>b</a:t>
            </a:r>
            <a:r>
              <a:rPr lang="en-US" sz="2100" b="1" dirty="0" smtClean="0">
                <a:solidFill>
                  <a:srgbClr val="0070C0"/>
                </a:solidFill>
                <a:latin typeface="Arial" panose="020B0604020202020204" pitchFamily="34" charset="0"/>
                <a:cs typeface="Arial" panose="020B0604020202020204" pitchFamily="34" charset="0"/>
              </a:rPr>
              <a:t> x </a:t>
            </a:r>
            <a:r>
              <a:rPr lang="en-US" sz="2100" b="1" dirty="0" smtClean="0">
                <a:solidFill>
                  <a:srgbClr val="0070C0"/>
                </a:solidFill>
                <a:latin typeface="Arial" panose="020B0604020202020204" pitchFamily="34" charset="0"/>
                <a:cs typeface="Arial" panose="020B0604020202020204" pitchFamily="34" charset="0"/>
                <a:sym typeface="Wingdings" panose="05000000000000000000" pitchFamily="2" charset="2"/>
              </a:rPr>
              <a:t></a:t>
            </a:r>
            <a:r>
              <a:rPr lang="en-US" sz="2100" b="1" dirty="0" smtClean="0">
                <a:solidFill>
                  <a:srgbClr val="0070C0"/>
                </a:solidFill>
                <a:latin typeface="Arial" panose="020B0604020202020204" pitchFamily="34" charset="0"/>
                <a:cs typeface="Arial" panose="020B0604020202020204" pitchFamily="34" charset="0"/>
              </a:rPr>
              <a:t> </a:t>
            </a:r>
            <a:r>
              <a:rPr lang="en-US" sz="2100" b="1" dirty="0">
                <a:solidFill>
                  <a:srgbClr val="0070C0"/>
                </a:solidFill>
                <a:latin typeface="Arial" panose="020B0604020202020204" pitchFamily="34" charset="0"/>
                <a:cs typeface="Arial" panose="020B0604020202020204" pitchFamily="34" charset="0"/>
              </a:rPr>
              <a:t>= </a:t>
            </a:r>
            <a:r>
              <a:rPr lang="en-US" sz="2100" b="1" dirty="0" smtClean="0">
                <a:solidFill>
                  <a:srgbClr val="0070C0"/>
                </a:solidFill>
                <a:latin typeface="Arial" panose="020B0604020202020204" pitchFamily="34" charset="0"/>
                <a:cs typeface="Arial" panose="020B0604020202020204" pitchFamily="34" charset="0"/>
                <a:sym typeface="Wingdings" panose="05000000000000000000" pitchFamily="2" charset="2"/>
              </a:rPr>
              <a:t></a:t>
            </a:r>
            <a:r>
              <a:rPr lang="en-US" sz="2100" b="1" i="1" dirty="0" smtClean="0">
                <a:solidFill>
                  <a:srgbClr val="0070C0"/>
                </a:solidFill>
                <a:latin typeface="Arial" panose="020B0604020202020204" pitchFamily="34" charset="0"/>
                <a:cs typeface="Arial" panose="020B0604020202020204" pitchFamily="34" charset="0"/>
              </a:rPr>
              <a:t>b</a:t>
            </a:r>
            <a:r>
              <a:rPr lang="en-US" sz="2100" b="1" dirty="0" smtClean="0">
                <a:solidFill>
                  <a:srgbClr val="0070C0"/>
                </a:solidFill>
                <a:latin typeface="Arial" panose="020B0604020202020204" pitchFamily="34" charset="0"/>
                <a:cs typeface="Arial" panose="020B0604020202020204" pitchFamily="34" charset="0"/>
              </a:rPr>
              <a:t> 	</a:t>
            </a:r>
            <a:r>
              <a:rPr lang="en-US" sz="2100" b="1" i="1" dirty="0" smtClean="0">
                <a:solidFill>
                  <a:srgbClr val="0070C0"/>
                </a:solidFill>
                <a:latin typeface="Arial" panose="020B0604020202020204" pitchFamily="34" charset="0"/>
                <a:cs typeface="Arial" panose="020B0604020202020204" pitchFamily="34" charset="0"/>
              </a:rPr>
              <a:t>b </a:t>
            </a:r>
            <a:r>
              <a:rPr lang="en-US" sz="2100" b="1" dirty="0" smtClean="0">
                <a:solidFill>
                  <a:srgbClr val="0070C0"/>
                </a:solidFill>
                <a:latin typeface="Arial" panose="020B0604020202020204" pitchFamily="34" charset="0"/>
                <a:cs typeface="Arial" panose="020B0604020202020204" pitchFamily="34" charset="0"/>
              </a:rPr>
              <a:t>= </a:t>
            </a:r>
            <a:r>
              <a:rPr lang="en-US" sz="2100" b="1" i="1" dirty="0" smtClean="0">
                <a:solidFill>
                  <a:srgbClr val="0070C0"/>
                </a:solidFill>
                <a:latin typeface="Arial" panose="020B0604020202020204" pitchFamily="34" charset="0"/>
                <a:cs typeface="Arial" panose="020B0604020202020204" pitchFamily="34" charset="0"/>
              </a:rPr>
              <a:t>s</a:t>
            </a:r>
            <a:r>
              <a:rPr lang="en-US" sz="2100" b="1" dirty="0" smtClean="0">
                <a:solidFill>
                  <a:srgbClr val="0070C0"/>
                </a:solidFill>
                <a:latin typeface="Arial" panose="020B0604020202020204" pitchFamily="34" charset="0"/>
                <a:cs typeface="Arial" panose="020B0604020202020204" pitchFamily="34" charset="0"/>
              </a:rPr>
              <a:t> x </a:t>
            </a:r>
            <a:r>
              <a:rPr lang="en-US" sz="21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100" b="1" dirty="0" smtClean="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100" b="1" dirty="0" smtClean="0">
                <a:solidFill>
                  <a:srgbClr val="0070C0"/>
                </a:solidFill>
                <a:latin typeface="Arial" panose="020B0604020202020204" pitchFamily="34" charset="0"/>
                <a:cs typeface="Arial" panose="020B0604020202020204" pitchFamily="34" charset="0"/>
              </a:rPr>
              <a:t>= </a:t>
            </a:r>
            <a:r>
              <a:rPr lang="en-US" sz="2100" b="1" dirty="0" smtClean="0">
                <a:solidFill>
                  <a:srgbClr val="0070C0"/>
                </a:solidFill>
                <a:latin typeface="Arial" panose="020B0604020202020204" pitchFamily="34" charset="0"/>
                <a:cs typeface="Arial" panose="020B0604020202020204" pitchFamily="34" charset="0"/>
                <a:sym typeface="Wingdings" panose="05000000000000000000" pitchFamily="2" charset="2"/>
              </a:rPr>
              <a:t></a:t>
            </a:r>
            <a:r>
              <a:rPr lang="en-US" sz="2100" b="1" i="1" dirty="0" smtClean="0">
                <a:solidFill>
                  <a:srgbClr val="0070C0"/>
                </a:solidFill>
                <a:latin typeface="Arial" panose="020B0604020202020204" pitchFamily="34" charset="0"/>
                <a:cs typeface="Arial" panose="020B0604020202020204" pitchFamily="34" charset="0"/>
              </a:rPr>
              <a:t>s</a:t>
            </a:r>
            <a:endParaRPr lang="en-US" sz="2100" b="1" i="1" dirty="0">
              <a:solidFill>
                <a:srgbClr val="0070C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startAt="7"/>
              <a:tabLst>
                <a:tab pos="2743200" algn="l"/>
              </a:tabLst>
            </a:pPr>
            <a:r>
              <a:rPr lang="en-US" sz="2100" b="1" dirty="0" smtClean="0">
                <a:solidFill>
                  <a:srgbClr val="FF0000"/>
                </a:solidFill>
                <a:latin typeface="Arial" panose="020B0604020202020204" pitchFamily="34" charset="0"/>
                <a:cs typeface="Arial" panose="020B0604020202020204" pitchFamily="34" charset="0"/>
              </a:rPr>
              <a:t>Reasoning </a:t>
            </a:r>
            <a:r>
              <a:rPr lang="en-US" sz="2100" dirty="0">
                <a:latin typeface="Arial" panose="020B0604020202020204" pitchFamily="34" charset="0"/>
                <a:cs typeface="Arial" panose="020B0604020202020204" pitchFamily="34" charset="0"/>
              </a:rPr>
              <a:t>Caroline makes spicy beetroot </a:t>
            </a:r>
            <a:r>
              <a:rPr lang="en-US" sz="2100" dirty="0" smtClean="0">
                <a:latin typeface="Arial" panose="020B0604020202020204" pitchFamily="34" charset="0"/>
                <a:cs typeface="Arial" panose="020B0604020202020204" pitchFamily="34" charset="0"/>
              </a:rPr>
              <a:t>chutney.</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For </a:t>
            </a:r>
            <a:r>
              <a:rPr lang="en-US" sz="2100" dirty="0">
                <a:latin typeface="Arial" panose="020B0604020202020204" pitchFamily="34" charset="0"/>
                <a:cs typeface="Arial" panose="020B0604020202020204" pitchFamily="34" charset="0"/>
              </a:rPr>
              <a:t>every 500g of beetroot, she uses 2 hot </a:t>
            </a:r>
            <a:r>
              <a:rPr lang="en-US" sz="2100" dirty="0" err="1">
                <a:latin typeface="Arial" panose="020B0604020202020204" pitchFamily="34" charset="0"/>
                <a:cs typeface="Arial" panose="020B0604020202020204" pitchFamily="34" charset="0"/>
              </a:rPr>
              <a:t>chillies</a:t>
            </a:r>
            <a:r>
              <a:rPr lang="en-US" sz="2100" dirty="0">
                <a:latin typeface="Arial" panose="020B0604020202020204" pitchFamily="34" charset="0"/>
                <a:cs typeface="Arial" panose="020B0604020202020204" pitchFamily="34" charset="0"/>
              </a:rPr>
              <a:t>,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a formula for </a:t>
            </a:r>
            <a:r>
              <a:rPr lang="en-US" sz="2100" i="1" dirty="0">
                <a:latin typeface="Arial" panose="020B0604020202020204" pitchFamily="34" charset="0"/>
                <a:cs typeface="Arial" panose="020B0604020202020204" pitchFamily="34" charset="0"/>
              </a:rPr>
              <a:t>c</a:t>
            </a:r>
            <a:r>
              <a:rPr lang="en-US" sz="2100" dirty="0">
                <a:latin typeface="Arial" panose="020B0604020202020204" pitchFamily="34" charset="0"/>
                <a:cs typeface="Arial" panose="020B0604020202020204" pitchFamily="34" charset="0"/>
              </a:rPr>
              <a:t>, the number of </a:t>
            </a:r>
            <a:r>
              <a:rPr lang="en-US" sz="2100" dirty="0" err="1">
                <a:latin typeface="Arial" panose="020B0604020202020204" pitchFamily="34" charset="0"/>
                <a:cs typeface="Arial" panose="020B0604020202020204" pitchFamily="34" charset="0"/>
              </a:rPr>
              <a:t>chillies</a:t>
            </a:r>
            <a:r>
              <a:rPr lang="en-US" sz="2100" dirty="0">
                <a:latin typeface="Arial" panose="020B0604020202020204" pitchFamily="34" charset="0"/>
                <a:cs typeface="Arial" panose="020B0604020202020204" pitchFamily="34" charset="0"/>
              </a:rPr>
              <a:t> used with </a:t>
            </a:r>
            <a:r>
              <a:rPr lang="en-US" sz="2100" i="1" dirty="0">
                <a:latin typeface="Arial" panose="020B0604020202020204" pitchFamily="34" charset="0"/>
                <a:cs typeface="Arial" panose="020B0604020202020204" pitchFamily="34" charset="0"/>
              </a:rPr>
              <a:t>n</a:t>
            </a:r>
            <a:r>
              <a:rPr lang="en-US" sz="2100" dirty="0">
                <a:latin typeface="Arial" panose="020B0604020202020204" pitchFamily="34" charset="0"/>
                <a:cs typeface="Arial" panose="020B0604020202020204" pitchFamily="34" charset="0"/>
              </a:rPr>
              <a:t> grams of beetroot,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Caroline </a:t>
            </a:r>
            <a:r>
              <a:rPr lang="en-US" sz="2100" dirty="0">
                <a:latin typeface="Arial" panose="020B0604020202020204" pitchFamily="34" charset="0"/>
                <a:cs typeface="Arial" panose="020B0604020202020204" pitchFamily="34" charset="0"/>
              </a:rPr>
              <a:t>has 2.75 kg of beetroot. How many </a:t>
            </a:r>
            <a:r>
              <a:rPr lang="en-US" sz="2100" dirty="0" err="1">
                <a:latin typeface="Arial" panose="020B0604020202020204" pitchFamily="34" charset="0"/>
                <a:cs typeface="Arial" panose="020B0604020202020204" pitchFamily="34" charset="0"/>
              </a:rPr>
              <a:t>chillies</a:t>
            </a:r>
            <a:r>
              <a:rPr lang="en-US" sz="2100" dirty="0">
                <a:latin typeface="Arial" panose="020B0604020202020204" pitchFamily="34" charset="0"/>
                <a:cs typeface="Arial" panose="020B0604020202020204" pitchFamily="34" charset="0"/>
              </a:rPr>
              <a:t> does she </a:t>
            </a:r>
            <a:r>
              <a:rPr lang="en-US" sz="2100" dirty="0" smtClean="0">
                <a:latin typeface="Arial" panose="020B0604020202020204" pitchFamily="34" charset="0"/>
                <a:cs typeface="Arial" panose="020B0604020202020204" pitchFamily="34" charset="0"/>
              </a:rPr>
              <a:t>need?</a:t>
            </a:r>
          </a:p>
          <a:p>
            <a:pPr lvl="1">
              <a:buClr>
                <a:srgbClr val="C00000"/>
              </a:buClr>
              <a:tabLst>
                <a:tab pos="2743200" algn="l"/>
              </a:tabLst>
            </a:pPr>
            <a:r>
              <a:rPr lang="en-US" sz="2100" dirty="0" smtClean="0">
                <a:latin typeface="Arial" panose="020B0604020202020204" pitchFamily="34" charset="0"/>
                <a:cs typeface="Arial" panose="020B0604020202020204" pitchFamily="34" charset="0"/>
              </a:rPr>
              <a:t>Caroline </a:t>
            </a:r>
            <a:r>
              <a:rPr lang="en-US" sz="2100" dirty="0">
                <a:latin typeface="Arial" panose="020B0604020202020204" pitchFamily="34" charset="0"/>
                <a:cs typeface="Arial" panose="020B0604020202020204" pitchFamily="34" charset="0"/>
              </a:rPr>
              <a:t>wants to make the chutney much spicier, so she doubles the number of </a:t>
            </a:r>
            <a:r>
              <a:rPr lang="en-US" sz="2100" dirty="0" err="1">
                <a:latin typeface="Arial" panose="020B0604020202020204" pitchFamily="34" charset="0"/>
                <a:cs typeface="Arial" panose="020B0604020202020204" pitchFamily="34" charset="0"/>
              </a:rPr>
              <a:t>chillies</a:t>
            </a:r>
            <a:r>
              <a:rPr lang="en-US" sz="2100" dirty="0">
                <a:latin typeface="Arial" panose="020B0604020202020204" pitchFamily="34" charset="0"/>
                <a:cs typeface="Arial" panose="020B0604020202020204" pitchFamily="34" charset="0"/>
              </a:rPr>
              <a:t>, </a:t>
            </a:r>
          </a:p>
          <a:p>
            <a:pPr marL="914400" lvl="1" indent="-457200">
              <a:buClr>
                <a:srgbClr val="C00000"/>
              </a:buClr>
              <a:buFont typeface="+mj-lt"/>
              <a:buAutoNum type="alphaLcPeriod" startAt="3"/>
              <a:tabLst>
                <a:tab pos="2743200"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a formula for the new recipe.</a:t>
            </a:r>
            <a:endParaRPr lang="en-US" sz="210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104</a:t>
            </a:r>
            <a:endParaRPr lang="en-GB" sz="1300" b="1"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874" y="1268760"/>
            <a:ext cx="651590" cy="651590"/>
          </a:xfrm>
          <a:prstGeom prst="rect">
            <a:avLst/>
          </a:prstGeom>
        </p:spPr>
      </p:pic>
      <p:grpSp>
        <p:nvGrpSpPr>
          <p:cNvPr id="4" name="Group 3"/>
          <p:cNvGrpSpPr/>
          <p:nvPr/>
        </p:nvGrpSpPr>
        <p:grpSpPr>
          <a:xfrm>
            <a:off x="5652120" y="1294309"/>
            <a:ext cx="2300738" cy="1846659"/>
            <a:chOff x="2415278" y="6624935"/>
            <a:chExt cx="2300738" cy="1846659"/>
          </a:xfrm>
        </p:grpSpPr>
        <p:sp>
          <p:nvSpPr>
            <p:cNvPr id="9" name="Rectangle 8"/>
            <p:cNvSpPr/>
            <p:nvPr/>
          </p:nvSpPr>
          <p:spPr>
            <a:xfrm flipH="1">
              <a:off x="2415278" y="6624935"/>
              <a:ext cx="2300738" cy="184665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Q7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p>
            <a:p>
              <a:pPr>
                <a:tabLst>
                  <a:tab pos="1257300" algn="l"/>
                </a:tabLst>
              </a:pPr>
              <a:r>
                <a:rPr lang="en-US" sz="2400" i="1" dirty="0" smtClean="0">
                  <a:solidFill>
                    <a:schemeClr val="tx1"/>
                  </a:solidFill>
                  <a:latin typeface="Arial" panose="020B0604020202020204" pitchFamily="34" charset="0"/>
                  <a:cs typeface="Arial" panose="020B0604020202020204" pitchFamily="34" charset="0"/>
                </a:rPr>
                <a:t>b </a:t>
              </a:r>
              <a:r>
                <a:rPr lang="en-US" sz="2400" dirty="0" smtClean="0">
                  <a:solidFill>
                    <a:schemeClr val="tx1"/>
                  </a:solidFill>
                  <a:latin typeface="Arial" panose="020B0604020202020204" pitchFamily="34" charset="0"/>
                  <a:cs typeface="Arial" panose="020B0604020202020204" pitchFamily="34" charset="0"/>
                </a:rPr>
                <a:t>: </a:t>
              </a:r>
              <a:r>
                <a:rPr lang="en-US" sz="2400" i="1" dirty="0" smtClean="0">
                  <a:solidFill>
                    <a:schemeClr val="tx1"/>
                  </a:solidFill>
                  <a:latin typeface="Arial" panose="020B0604020202020204" pitchFamily="34" charset="0"/>
                  <a:cs typeface="Arial" panose="020B0604020202020204" pitchFamily="34" charset="0"/>
                </a:rPr>
                <a:t>s	s</a:t>
              </a:r>
              <a:r>
                <a:rPr lang="en-US" sz="2400" dirty="0" smtClean="0">
                  <a:solidFill>
                    <a:schemeClr val="tx1"/>
                  </a:solidFill>
                  <a:latin typeface="Arial" panose="020B0604020202020204" pitchFamily="34" charset="0"/>
                  <a:cs typeface="Arial" panose="020B0604020202020204" pitchFamily="34" charset="0"/>
                </a:rPr>
                <a:t> : </a:t>
              </a:r>
              <a:r>
                <a:rPr lang="en-US" sz="2400" i="1" dirty="0" smtClean="0">
                  <a:solidFill>
                    <a:schemeClr val="tx1"/>
                  </a:solidFill>
                  <a:latin typeface="Arial" panose="020B0604020202020204" pitchFamily="34" charset="0"/>
                  <a:cs typeface="Arial" panose="020B0604020202020204" pitchFamily="34" charset="0"/>
                </a:rPr>
                <a:t>b</a:t>
              </a:r>
            </a:p>
            <a:p>
              <a:pPr>
                <a:tabLst>
                  <a:tab pos="1257300" algn="l"/>
                </a:tabLst>
              </a:pPr>
              <a:r>
                <a:rPr lang="en-US" sz="2400" dirty="0" smtClean="0">
                  <a:solidFill>
                    <a:schemeClr val="tx1"/>
                  </a:solidFill>
                  <a:latin typeface="Arial" panose="020B0604020202020204" pitchFamily="34" charset="0"/>
                  <a:cs typeface="Arial" panose="020B0604020202020204" pitchFamily="34" charset="0"/>
                </a:rPr>
                <a:t>3 : 4	4 : 3</a:t>
              </a:r>
            </a:p>
            <a:p>
              <a:pPr>
                <a:tabLst>
                  <a:tab pos="1257300" algn="l"/>
                </a:tabLst>
              </a:pPr>
              <a:r>
                <a:rPr lang="en-US" sz="2400" dirty="0" smtClean="0">
                  <a:solidFill>
                    <a:schemeClr val="tx1"/>
                  </a:solidFill>
                  <a:latin typeface="Arial" panose="020B0604020202020204" pitchFamily="34" charset="0"/>
                  <a:cs typeface="Arial" panose="020B0604020202020204" pitchFamily="34" charset="0"/>
                </a:rPr>
                <a:t>1 : </a:t>
              </a:r>
              <a:r>
                <a:rPr lang="en-US" sz="24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400" dirty="0" smtClean="0">
                  <a:solidFill>
                    <a:schemeClr val="tx1"/>
                  </a:solidFill>
                  <a:latin typeface="Arial" panose="020B0604020202020204" pitchFamily="34" charset="0"/>
                  <a:cs typeface="Arial" panose="020B0604020202020204" pitchFamily="34" charset="0"/>
                </a:rPr>
                <a:t>1 </a:t>
              </a:r>
              <a:r>
                <a:rPr lang="en-US" sz="2400" dirty="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p>
            <a:p>
              <a:pPr>
                <a:tabLst>
                  <a:tab pos="1257300" algn="l"/>
                </a:tabLst>
              </a:pPr>
              <a:endParaRPr lang="en-US" b="1" dirty="0">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sp>
          <p:nvSpPr>
            <p:cNvPr id="2" name="Curved Up Arrow 1"/>
            <p:cNvSpPr/>
            <p:nvPr/>
          </p:nvSpPr>
          <p:spPr>
            <a:xfrm>
              <a:off x="2555776" y="8109520"/>
              <a:ext cx="504056" cy="216024"/>
            </a:xfrm>
            <a:prstGeom prst="curvedUp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Curved Up Arrow 9"/>
            <p:cNvSpPr/>
            <p:nvPr/>
          </p:nvSpPr>
          <p:spPr>
            <a:xfrm>
              <a:off x="3851920" y="8109520"/>
              <a:ext cx="504056" cy="216024"/>
            </a:xfrm>
            <a:prstGeom prst="curvedUp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2226212166"/>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775" t="18155" r="12988" b="155"/>
          <a:stretch/>
        </p:blipFill>
        <p:spPr>
          <a:xfrm>
            <a:off x="179512" y="1118106"/>
            <a:ext cx="8760738" cy="5557891"/>
          </a:xfrm>
          <a:prstGeom prst="rect">
            <a:avLst/>
          </a:prstGeom>
        </p:spPr>
      </p:pic>
    </p:spTree>
    <p:extLst>
      <p:ext uri="{BB962C8B-B14F-4D97-AF65-F5344CB8AC3E}">
        <p14:creationId xmlns:p14="http://schemas.microsoft.com/office/powerpoint/2010/main" val="4175066597"/>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4.3 – Ratio and Proportion</a:t>
            </a:r>
            <a:endParaRPr lang="en-GB" sz="4000" b="1" dirty="0" smtClean="0"/>
          </a:p>
        </p:txBody>
      </p:sp>
      <p:sp>
        <p:nvSpPr>
          <p:cNvPr id="3" name="Rectangle 2"/>
          <p:cNvSpPr/>
          <p:nvPr/>
        </p:nvSpPr>
        <p:spPr>
          <a:xfrm>
            <a:off x="251520" y="3057922"/>
            <a:ext cx="5256584" cy="3539430"/>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2800" dirty="0">
                <a:latin typeface="Arial" panose="020B0604020202020204" pitchFamily="34" charset="0"/>
                <a:cs typeface="Arial" panose="020B0604020202020204" pitchFamily="34" charset="0"/>
              </a:rPr>
              <a:t>Are these pairs of quantities in direct proportion? </a:t>
            </a:r>
            <a:endParaRPr lang="en-US" sz="28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800" dirty="0" smtClean="0">
                <a:latin typeface="Arial" panose="020B0604020202020204" pitchFamily="34" charset="0"/>
                <a:cs typeface="Arial" panose="020B0604020202020204" pitchFamily="34" charset="0"/>
              </a:rPr>
              <a:t>10 </a:t>
            </a:r>
            <a:r>
              <a:rPr lang="en-US" sz="2800" dirty="0">
                <a:latin typeface="Arial" panose="020B0604020202020204" pitchFamily="34" charset="0"/>
                <a:cs typeface="Arial" panose="020B0604020202020204" pitchFamily="34" charset="0"/>
              </a:rPr>
              <a:t>bread rolls cost £1.60,15 rolls cost £2.24 </a:t>
            </a:r>
            <a:endParaRPr lang="en-US" sz="28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800" dirty="0" smtClean="0">
                <a:latin typeface="Arial" panose="020B0604020202020204" pitchFamily="34" charset="0"/>
                <a:cs typeface="Arial" panose="020B0604020202020204" pitchFamily="34" charset="0"/>
              </a:rPr>
              <a:t>3 </a:t>
            </a:r>
            <a:r>
              <a:rPr lang="en-US" sz="2800" dirty="0">
                <a:latin typeface="Arial" panose="020B0604020202020204" pitchFamily="34" charset="0"/>
                <a:cs typeface="Arial" panose="020B0604020202020204" pitchFamily="34" charset="0"/>
              </a:rPr>
              <a:t>bitcoins cost £10.80, 7 bitcoins cost £25.20 </a:t>
            </a:r>
            <a:endParaRPr lang="en-US" sz="28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800" dirty="0" smtClean="0">
                <a:latin typeface="Arial" panose="020B0604020202020204" pitchFamily="34" charset="0"/>
                <a:cs typeface="Arial" panose="020B0604020202020204" pitchFamily="34" charset="0"/>
              </a:rPr>
              <a:t>5 </a:t>
            </a:r>
            <a:r>
              <a:rPr lang="en-US" sz="2800" dirty="0">
                <a:latin typeface="Arial" panose="020B0604020202020204" pitchFamily="34" charset="0"/>
                <a:cs typeface="Arial" panose="020B0604020202020204" pitchFamily="34" charset="0"/>
              </a:rPr>
              <a:t>people weigh 391 kg, 9 people weigh 767 kg.</a:t>
            </a:r>
            <a:endParaRPr lang="en-US" sz="280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104</a:t>
            </a:r>
            <a:endParaRPr lang="en-GB" sz="1300" b="1"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874" y="1268760"/>
            <a:ext cx="651590" cy="651590"/>
          </a:xfrm>
          <a:prstGeom prst="rect">
            <a:avLst/>
          </a:prstGeom>
        </p:spPr>
      </p:pic>
      <p:grpSp>
        <p:nvGrpSpPr>
          <p:cNvPr id="11" name="Group 10"/>
          <p:cNvGrpSpPr/>
          <p:nvPr/>
        </p:nvGrpSpPr>
        <p:grpSpPr>
          <a:xfrm>
            <a:off x="294180" y="1281828"/>
            <a:ext cx="5213924" cy="1610017"/>
            <a:chOff x="150164" y="6494199"/>
            <a:chExt cx="5213924" cy="1610017"/>
          </a:xfrm>
        </p:grpSpPr>
        <p:sp>
          <p:nvSpPr>
            <p:cNvPr id="12" name="Rectangle 11"/>
            <p:cNvSpPr/>
            <p:nvPr/>
          </p:nvSpPr>
          <p:spPr>
            <a:xfrm flipH="1">
              <a:off x="150164" y="6673055"/>
              <a:ext cx="5213924"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When two quantities are in </a:t>
              </a:r>
              <a:r>
                <a:rPr lang="en-US" sz="2400" b="1" dirty="0" smtClean="0">
                  <a:solidFill>
                    <a:schemeClr val="tx1"/>
                  </a:solidFill>
                  <a:latin typeface="Arial" panose="020B0604020202020204" pitchFamily="34" charset="0"/>
                  <a:cs typeface="Arial" panose="020B0604020202020204" pitchFamily="34" charset="0"/>
                </a:rPr>
                <a:t>direct proportion</a:t>
              </a:r>
              <a:r>
                <a:rPr lang="en-US" sz="2400" dirty="0" smtClean="0">
                  <a:solidFill>
                    <a:schemeClr val="tx1"/>
                  </a:solidFill>
                  <a:latin typeface="Arial" panose="020B0604020202020204" pitchFamily="34" charset="0"/>
                  <a:cs typeface="Arial" panose="020B0604020202020204" pitchFamily="34" charset="0"/>
                </a:rPr>
                <a:t>, as one is multiplied by a number, </a:t>
              </a:r>
              <a:r>
                <a:rPr lang="en-US" sz="2400" i="1" dirty="0" smtClean="0">
                  <a:solidFill>
                    <a:schemeClr val="tx1"/>
                  </a:solidFill>
                  <a:latin typeface="Arial" panose="020B0604020202020204" pitchFamily="34" charset="0"/>
                  <a:cs typeface="Arial" panose="020B0604020202020204" pitchFamily="34" charset="0"/>
                </a:rPr>
                <a:t>n</a:t>
              </a:r>
              <a:r>
                <a:rPr lang="en-US" sz="2400" dirty="0" smtClean="0">
                  <a:solidFill>
                    <a:schemeClr val="tx1"/>
                  </a:solidFill>
                  <a:latin typeface="Arial" panose="020B0604020202020204" pitchFamily="34" charset="0"/>
                  <a:cs typeface="Arial" panose="020B0604020202020204" pitchFamily="34" charset="0"/>
                </a:rPr>
                <a:t>, so is the other.</a:t>
              </a:r>
              <a:endParaRPr lang="en-US" sz="2400" dirty="0">
                <a:solidFill>
                  <a:schemeClr val="tx1"/>
                </a:solidFill>
                <a:latin typeface="Arial" panose="020B0604020202020204" pitchFamily="34" charset="0"/>
                <a:cs typeface="Arial" panose="020B0604020202020204" pitchFamily="34" charset="0"/>
              </a:endParaRPr>
            </a:p>
          </p:txBody>
        </p:sp>
        <p:sp>
          <p:nvSpPr>
            <p:cNvPr id="14" name="Pentagon 13"/>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4</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30205221"/>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4.3 – Ratio and Proportion</a:t>
            </a:r>
            <a:endParaRPr lang="en-GB" sz="4000" b="1" dirty="0" smtClean="0"/>
          </a:p>
        </p:txBody>
      </p:sp>
      <p:sp>
        <p:nvSpPr>
          <p:cNvPr id="3" name="Rectangle 2"/>
          <p:cNvSpPr/>
          <p:nvPr/>
        </p:nvSpPr>
        <p:spPr>
          <a:xfrm>
            <a:off x="251520" y="1196752"/>
            <a:ext cx="5256584" cy="5401479"/>
          </a:xfrm>
          <a:prstGeom prst="rect">
            <a:avLst/>
          </a:prstGeom>
        </p:spPr>
        <p:txBody>
          <a:bodyPr wrap="square">
            <a:spAutoFit/>
          </a:bodyPr>
          <a:lstStyle/>
          <a:p>
            <a:pPr marL="571500" indent="-571500">
              <a:buClr>
                <a:srgbClr val="C00000"/>
              </a:buClr>
              <a:buFont typeface="+mj-lt"/>
              <a:buAutoNum type="arabicPeriod" startAt="10"/>
              <a:tabLst>
                <a:tab pos="2743200" algn="l"/>
              </a:tabLst>
            </a:pPr>
            <a:r>
              <a:rPr lang="en-US" sz="2300" b="1" dirty="0">
                <a:solidFill>
                  <a:srgbClr val="C00000"/>
                </a:solidFill>
                <a:latin typeface="Arial" panose="020B0604020202020204" pitchFamily="34" charset="0"/>
                <a:cs typeface="Arial" panose="020B0604020202020204" pitchFamily="34" charset="0"/>
              </a:rPr>
              <a:t>STEM / Modelling </a:t>
            </a:r>
            <a:r>
              <a:rPr lang="en-US" sz="2300" dirty="0">
                <a:latin typeface="Arial" panose="020B0604020202020204" pitchFamily="34" charset="0"/>
                <a:cs typeface="Arial" panose="020B0604020202020204" pitchFamily="34" charset="0"/>
              </a:rPr>
              <a:t>In a science experiment, </a:t>
            </a:r>
            <a:r>
              <a:rPr lang="en-US" sz="2300" dirty="0" err="1">
                <a:latin typeface="Arial" panose="020B0604020202020204" pitchFamily="34" charset="0"/>
                <a:cs typeface="Arial" panose="020B0604020202020204" pitchFamily="34" charset="0"/>
              </a:rPr>
              <a:t>Kishan</a:t>
            </a:r>
            <a:r>
              <a:rPr lang="en-US" sz="2300" dirty="0">
                <a:latin typeface="Arial" panose="020B0604020202020204" pitchFamily="34" charset="0"/>
                <a:cs typeface="Arial" panose="020B0604020202020204" pitchFamily="34" charset="0"/>
              </a:rPr>
              <a:t> measures how far a spring extends when he adds different weights to it. The table shows his </a:t>
            </a:r>
            <a:r>
              <a:rPr lang="en-US" sz="2300" dirty="0" smtClean="0">
                <a:latin typeface="Arial" panose="020B0604020202020204" pitchFamily="34" charset="0"/>
                <a:cs typeface="Arial" panose="020B0604020202020204" pitchFamily="34" charset="0"/>
              </a:rPr>
              <a:t>results.</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Are </a:t>
            </a:r>
            <a:r>
              <a:rPr lang="en-US" sz="2300" dirty="0">
                <a:latin typeface="Arial" panose="020B0604020202020204" pitchFamily="34" charset="0"/>
                <a:cs typeface="Arial" panose="020B0604020202020204" pitchFamily="34" charset="0"/>
              </a:rPr>
              <a:t>the weight and extension in direct proportion</a:t>
            </a:r>
            <a:r>
              <a:rPr lang="en-US" sz="2300" dirty="0" smtClean="0">
                <a:latin typeface="Arial" panose="020B0604020202020204" pitchFamily="34" charset="0"/>
                <a:cs typeface="Arial" panose="020B0604020202020204" pitchFamily="34" charset="0"/>
              </a:rPr>
              <a:t>?</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2300" dirty="0" smtClean="0">
              <a:latin typeface="Arial" panose="020B0604020202020204" pitchFamily="34" charset="0"/>
              <a:cs typeface="Arial" panose="020B0604020202020204" pitchFamily="34" charset="0"/>
            </a:endParaRPr>
          </a:p>
          <a:p>
            <a:pPr marL="571500" indent="-571500">
              <a:buClr>
                <a:srgbClr val="C00000"/>
              </a:buClr>
              <a:buFont typeface="+mj-lt"/>
              <a:buAutoNum type="arabicPeriod" startAt="13"/>
              <a:tabLst>
                <a:tab pos="2743200" algn="l"/>
              </a:tabLst>
            </a:pPr>
            <a:r>
              <a:rPr lang="en-US" sz="2300" dirty="0">
                <a:latin typeface="Arial" panose="020B0604020202020204" pitchFamily="34" charset="0"/>
                <a:cs typeface="Arial" panose="020B0604020202020204" pitchFamily="34" charset="0"/>
              </a:rPr>
              <a:t>The cost of ribbon is directly proportional to its length. A 3.5 m piece of ribbon costs £2.38. Work out the cost of 8 m of this ribbon.</a:t>
            </a:r>
            <a:endParaRPr lang="en-US" sz="230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104</a:t>
            </a:r>
            <a:endParaRPr lang="en-GB" sz="1300" b="1"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874" y="1268760"/>
            <a:ext cx="651590" cy="65159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014071386"/>
              </p:ext>
            </p:extLst>
          </p:nvPr>
        </p:nvGraphicFramePr>
        <p:xfrm>
          <a:off x="251519" y="3717032"/>
          <a:ext cx="5256584" cy="1280160"/>
        </p:xfrm>
        <a:graphic>
          <a:graphicData uri="http://schemas.openxmlformats.org/drawingml/2006/table">
            <a:tbl>
              <a:tblPr firstRow="1" bandRow="1">
                <a:tableStyleId>{5940675A-B579-460E-94D1-54222C63F5DA}</a:tableStyleId>
              </a:tblPr>
              <a:tblGrid>
                <a:gridCol w="1296145"/>
                <a:gridCol w="792088"/>
                <a:gridCol w="720080"/>
                <a:gridCol w="792088"/>
                <a:gridCol w="864096"/>
                <a:gridCol w="792087"/>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Weight (</a:t>
                      </a:r>
                      <a:r>
                        <a:rPr lang="en-US" sz="1800" b="1" i="1" dirty="0" smtClean="0">
                          <a:latin typeface="Arial" panose="020B0604020202020204" pitchFamily="34" charset="0"/>
                          <a:cs typeface="Arial" panose="020B0604020202020204" pitchFamily="34" charset="0"/>
                        </a:rPr>
                        <a:t>w</a:t>
                      </a:r>
                      <a:r>
                        <a:rPr lang="en-US" sz="1800" b="1" dirty="0" smtClean="0">
                          <a:latin typeface="Arial" panose="020B0604020202020204" pitchFamily="34" charset="0"/>
                          <a:cs typeface="Arial" panose="020B0604020202020204" pitchFamily="34"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1N</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2N</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3N</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4N</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5N</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800" b="1" dirty="0" smtClean="0">
                          <a:latin typeface="Arial" panose="020B0604020202020204" pitchFamily="34" charset="0"/>
                          <a:cs typeface="Arial" panose="020B0604020202020204" pitchFamily="34" charset="0"/>
                        </a:rPr>
                        <a:t>Extension (e)</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12</a:t>
                      </a:r>
                      <a:br>
                        <a:rPr lang="en-US" sz="1800" dirty="0" smtClean="0"/>
                      </a:br>
                      <a:r>
                        <a:rPr lang="en-US" sz="1800" dirty="0" smtClean="0"/>
                        <a:t>mm</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24</a:t>
                      </a:r>
                      <a:br>
                        <a:rPr lang="en-US" sz="1800" dirty="0" smtClean="0"/>
                      </a:br>
                      <a:r>
                        <a:rPr lang="en-US" sz="1800" dirty="0" smtClean="0"/>
                        <a:t>mm</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36</a:t>
                      </a:r>
                      <a:br>
                        <a:rPr lang="en-US" sz="1800" dirty="0" smtClean="0"/>
                      </a:br>
                      <a:r>
                        <a:rPr lang="en-US" sz="1800" dirty="0" smtClean="0"/>
                        <a:t>mm</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48</a:t>
                      </a:r>
                      <a:br>
                        <a:rPr lang="en-US" sz="1800" dirty="0" smtClean="0"/>
                      </a:br>
                      <a:r>
                        <a:rPr lang="en-US" sz="1800" dirty="0" smtClean="0"/>
                        <a:t>mm</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60</a:t>
                      </a:r>
                      <a:br>
                        <a:rPr lang="en-US" sz="1800" dirty="0" smtClean="0"/>
                      </a:br>
                      <a:r>
                        <a:rPr lang="en-US" sz="1800" dirty="0" smtClean="0"/>
                        <a:t>mm</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9858470"/>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4.3 – Ratio and Proportion</a:t>
            </a:r>
            <a:endParaRPr lang="en-GB" sz="4000" b="1" dirty="0" smtClean="0"/>
          </a:p>
        </p:txBody>
      </p:sp>
      <p:sp>
        <p:nvSpPr>
          <p:cNvPr id="3" name="Rectangle 2"/>
          <p:cNvSpPr/>
          <p:nvPr/>
        </p:nvSpPr>
        <p:spPr>
          <a:xfrm>
            <a:off x="251520" y="1196752"/>
            <a:ext cx="5256584" cy="4401205"/>
          </a:xfrm>
          <a:prstGeom prst="rect">
            <a:avLst/>
          </a:prstGeom>
        </p:spPr>
        <p:txBody>
          <a:bodyPr wrap="square">
            <a:spAutoFit/>
          </a:bodyPr>
          <a:lstStyle/>
          <a:p>
            <a:pPr marL="571500" indent="-571500">
              <a:buClr>
                <a:srgbClr val="C00000"/>
              </a:buClr>
              <a:buFont typeface="+mj-lt"/>
              <a:buAutoNum type="arabicPeriod" startAt="11"/>
              <a:tabLst>
                <a:tab pos="2743200" algn="l"/>
              </a:tabLst>
            </a:pP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table gives readings P and Q in a science experiment,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Are P and </a:t>
            </a:r>
            <a:r>
              <a:rPr lang="en-US" sz="2100" dirty="0">
                <a:latin typeface="Arial" panose="020B0604020202020204" pitchFamily="34" charset="0"/>
                <a:cs typeface="Arial" panose="020B0604020202020204" pitchFamily="34" charset="0"/>
              </a:rPr>
              <a:t>Q in direct proportion? Explain,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a formula for Q in terms of P.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the ratio P:Q in its simplest form</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100" dirty="0" smtClean="0">
              <a:latin typeface="Arial" panose="020B0604020202020204" pitchFamily="34" charset="0"/>
              <a:cs typeface="Arial" panose="020B0604020202020204" pitchFamily="34" charset="0"/>
            </a:endParaRPr>
          </a:p>
          <a:p>
            <a:pPr marL="571500" indent="-571500">
              <a:buClr>
                <a:srgbClr val="C00000"/>
              </a:buClr>
              <a:buFont typeface="+mj-lt"/>
              <a:buAutoNum type="arabicPeriod" startAt="11"/>
              <a:tabLst>
                <a:tab pos="2743200" algn="l"/>
              </a:tabLst>
            </a:pPr>
            <a:endParaRPr lang="en-US" sz="2100" dirty="0">
              <a:latin typeface="Arial" panose="020B0604020202020204" pitchFamily="34" charset="0"/>
              <a:cs typeface="Arial" panose="020B0604020202020204" pitchFamily="34" charset="0"/>
            </a:endParaRPr>
          </a:p>
          <a:p>
            <a:pPr marL="571500" indent="-571500">
              <a:buClr>
                <a:srgbClr val="C00000"/>
              </a:buClr>
              <a:buFont typeface="+mj-lt"/>
              <a:buAutoNum type="arabicPeriod" startAt="11"/>
              <a:tabLst>
                <a:tab pos="2743200" algn="l"/>
              </a:tabLst>
            </a:pP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values of A and 8 are in direct proportion. Work out the missing values P, Q, R and 5..</a:t>
            </a:r>
            <a:endParaRPr lang="en-US" sz="210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104</a:t>
            </a:r>
            <a:endParaRPr lang="en-GB" sz="1300" b="1"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874" y="1268760"/>
            <a:ext cx="651590" cy="65159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972398767"/>
              </p:ext>
            </p:extLst>
          </p:nvPr>
        </p:nvGraphicFramePr>
        <p:xfrm>
          <a:off x="251519" y="3522712"/>
          <a:ext cx="5256585" cy="883920"/>
        </p:xfrm>
        <a:graphic>
          <a:graphicData uri="http://schemas.openxmlformats.org/drawingml/2006/table">
            <a:tbl>
              <a:tblPr firstRow="1" bandRow="1">
                <a:tableStyleId>{5940675A-B579-460E-94D1-54222C63F5DA}</a:tableStyleId>
              </a:tblPr>
              <a:tblGrid>
                <a:gridCol w="1892372"/>
                <a:gridCol w="1156448"/>
                <a:gridCol w="1051317"/>
                <a:gridCol w="1156448"/>
              </a:tblGrid>
              <a:tr h="385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Arial" panose="020B0604020202020204" pitchFamily="34" charset="0"/>
                          <a:cs typeface="Arial" panose="020B0604020202020204" pitchFamily="34" charset="0"/>
                        </a:rPr>
                        <a:t>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300" dirty="0" smtClean="0">
                          <a:latin typeface="Arial" panose="020B0604020202020204" pitchFamily="34" charset="0"/>
                          <a:cs typeface="Arial" panose="020B0604020202020204" pitchFamily="34" charset="0"/>
                        </a:rPr>
                        <a:t>5</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10</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14</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192">
                <a:tc>
                  <a:txBody>
                    <a:bodyPr/>
                    <a:lstStyle/>
                    <a:p>
                      <a:r>
                        <a:rPr lang="en-US" sz="2300" b="1" dirty="0" smtClean="0">
                          <a:latin typeface="Arial" panose="020B0604020202020204" pitchFamily="34" charset="0"/>
                          <a:cs typeface="Arial" panose="020B0604020202020204" pitchFamily="34" charset="0"/>
                        </a:rPr>
                        <a:t>Q</a:t>
                      </a:r>
                      <a:endParaRPr lang="en-US" sz="23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300" dirty="0" smtClean="0">
                          <a:latin typeface="Arial" panose="020B0604020202020204" pitchFamily="34" charset="0"/>
                          <a:cs typeface="Arial" panose="020B0604020202020204" pitchFamily="34" charset="0"/>
                        </a:rPr>
                        <a:t>7.5</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15</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21</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17916395"/>
              </p:ext>
            </p:extLst>
          </p:nvPr>
        </p:nvGraphicFramePr>
        <p:xfrm>
          <a:off x="251520" y="5661248"/>
          <a:ext cx="5256584" cy="883920"/>
        </p:xfrm>
        <a:graphic>
          <a:graphicData uri="http://schemas.openxmlformats.org/drawingml/2006/table">
            <a:tbl>
              <a:tblPr firstRow="1" bandRow="1">
                <a:tableStyleId>{5940675A-B579-460E-94D1-54222C63F5DA}</a:tableStyleId>
              </a:tblPr>
              <a:tblGrid>
                <a:gridCol w="1788258"/>
                <a:gridCol w="622113"/>
                <a:gridCol w="623833"/>
                <a:gridCol w="667615"/>
                <a:gridCol w="666328"/>
                <a:gridCol w="888437"/>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Arial" panose="020B0604020202020204" pitchFamily="34" charset="0"/>
                          <a:cs typeface="Arial" panose="020B0604020202020204" pitchFamily="34" charset="0"/>
                        </a:rPr>
                        <a:t>Value of </a:t>
                      </a:r>
                      <a:r>
                        <a:rPr lang="en-US" sz="2300" b="1" i="1" dirty="0" smtClean="0">
                          <a:latin typeface="Arial" panose="020B0604020202020204" pitchFamily="34" charset="0"/>
                          <a:cs typeface="Arial" panose="020B0604020202020204" pitchFamily="34" charset="0"/>
                        </a:rPr>
                        <a:t>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300" dirty="0" smtClean="0">
                          <a:latin typeface="Arial" panose="020B0604020202020204" pitchFamily="34" charset="0"/>
                          <a:cs typeface="Arial" panose="020B0604020202020204" pitchFamily="34" charset="0"/>
                        </a:rPr>
                        <a:t>32</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i="1" dirty="0" smtClean="0">
                          <a:latin typeface="Arial" panose="020B0604020202020204" pitchFamily="34" charset="0"/>
                          <a:cs typeface="Arial" panose="020B0604020202020204" pitchFamily="34" charset="0"/>
                        </a:rPr>
                        <a:t>P</a:t>
                      </a:r>
                      <a:endParaRPr lang="en-US" sz="2300" i="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i="1" dirty="0" smtClean="0">
                          <a:latin typeface="Arial" panose="020B0604020202020204" pitchFamily="34" charset="0"/>
                          <a:cs typeface="Arial" panose="020B0604020202020204" pitchFamily="34" charset="0"/>
                        </a:rPr>
                        <a:t>Q</a:t>
                      </a:r>
                      <a:endParaRPr lang="en-US" sz="2300" i="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20</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72</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300" b="1" dirty="0" smtClean="0">
                          <a:latin typeface="Arial" panose="020B0604020202020204" pitchFamily="34" charset="0"/>
                          <a:cs typeface="Arial" panose="020B0604020202020204" pitchFamily="34" charset="0"/>
                        </a:rPr>
                        <a:t>Value of </a:t>
                      </a:r>
                      <a:r>
                        <a:rPr lang="en-US" sz="2300" b="1" i="1" dirty="0" smtClean="0">
                          <a:latin typeface="Arial" panose="020B0604020202020204" pitchFamily="34" charset="0"/>
                          <a:cs typeface="Arial" panose="020B0604020202020204" pitchFamily="34" charset="0"/>
                        </a:rPr>
                        <a:t>B</a:t>
                      </a:r>
                      <a:endParaRPr lang="en-US" sz="23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300" dirty="0" smtClean="0">
                          <a:latin typeface="Arial" panose="020B0604020202020204" pitchFamily="34" charset="0"/>
                          <a:cs typeface="Arial" panose="020B0604020202020204" pitchFamily="34" charset="0"/>
                        </a:rPr>
                        <a:t>20</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30</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35</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i="1" dirty="0" smtClean="0">
                          <a:latin typeface="Arial" panose="020B0604020202020204" pitchFamily="34" charset="0"/>
                          <a:cs typeface="Arial" panose="020B0604020202020204" pitchFamily="34" charset="0"/>
                        </a:rPr>
                        <a:t>R</a:t>
                      </a:r>
                      <a:endParaRPr lang="en-US" sz="2300" i="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i="1" dirty="0" smtClean="0">
                          <a:latin typeface="Arial" panose="020B0604020202020204" pitchFamily="34" charset="0"/>
                          <a:cs typeface="Arial" panose="020B0604020202020204" pitchFamily="34" charset="0"/>
                        </a:rPr>
                        <a:t>S</a:t>
                      </a:r>
                      <a:endParaRPr lang="en-US" sz="2300" i="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5645972"/>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4.3 – Ratio and Proportion</a:t>
            </a:r>
            <a:endParaRPr lang="en-GB" sz="4000" b="1" dirty="0" smtClean="0"/>
          </a:p>
        </p:txBody>
      </p:sp>
      <p:sp>
        <p:nvSpPr>
          <p:cNvPr id="3" name="Rectangle 2"/>
          <p:cNvSpPr/>
          <p:nvPr/>
        </p:nvSpPr>
        <p:spPr>
          <a:xfrm>
            <a:off x="251520" y="1196752"/>
            <a:ext cx="7989370" cy="1323439"/>
          </a:xfrm>
          <a:prstGeom prst="rect">
            <a:avLst/>
          </a:prstGeom>
        </p:spPr>
        <p:txBody>
          <a:bodyPr wrap="square">
            <a:spAutoFit/>
          </a:bodyPr>
          <a:lstStyle/>
          <a:p>
            <a:pPr marL="571500" indent="-571500">
              <a:buClr>
                <a:srgbClr val="C00000"/>
              </a:buClr>
              <a:buFont typeface="+mj-lt"/>
              <a:buAutoNum type="arabicPeriod" startAt="14"/>
              <a:tabLst>
                <a:tab pos="2743200" algn="l"/>
              </a:tabLst>
            </a:pPr>
            <a:r>
              <a:rPr lang="en-US" sz="2000" b="1" dirty="0">
                <a:solidFill>
                  <a:srgbClr val="FF0000"/>
                </a:solidFill>
                <a:latin typeface="Arial" panose="020B0604020202020204" pitchFamily="34" charset="0"/>
                <a:cs typeface="Arial" panose="020B0604020202020204" pitchFamily="34" charset="0"/>
              </a:rPr>
              <a:t>Problem-solving</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length of the shadow of an object is directly proportional to the height of the </a:t>
            </a:r>
            <a:r>
              <a:rPr lang="en-US" sz="2000" dirty="0" smtClean="0">
                <a:latin typeface="Arial" panose="020B0604020202020204" pitchFamily="34" charset="0"/>
                <a:cs typeface="Arial" panose="020B0604020202020204" pitchFamily="34" charset="0"/>
              </a:rPr>
              <a:t>object.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lamp post 4.8 m tall has a shadow 2.1 m </a:t>
            </a:r>
            <a:r>
              <a:rPr lang="en-US" sz="2000" dirty="0" smtClean="0">
                <a:latin typeface="Arial" panose="020B0604020202020204" pitchFamily="34" charset="0"/>
                <a:cs typeface="Arial" panose="020B0604020202020204" pitchFamily="34" charset="0"/>
              </a:rPr>
              <a:t>long. Work </a:t>
            </a:r>
            <a:r>
              <a:rPr lang="en-US" sz="2000" dirty="0">
                <a:latin typeface="Arial" panose="020B0604020202020204" pitchFamily="34" charset="0"/>
                <a:cs typeface="Arial" panose="020B0604020202020204" pitchFamily="34" charset="0"/>
              </a:rPr>
              <a:t>out the height of a nearby bus stop with a shadow 1.05 m long.</a:t>
            </a:r>
            <a:endParaRPr lang="en-US" sz="200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105</a:t>
            </a:r>
            <a:endParaRPr lang="en-GB" sz="1300" b="1"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0890" y="1124744"/>
            <a:ext cx="651590" cy="651590"/>
          </a:xfrm>
          <a:prstGeom prst="rect">
            <a:avLst/>
          </a:prstGeom>
        </p:spPr>
      </p:pic>
      <p:grpSp>
        <p:nvGrpSpPr>
          <p:cNvPr id="10" name="Group 9"/>
          <p:cNvGrpSpPr/>
          <p:nvPr/>
        </p:nvGrpSpPr>
        <p:grpSpPr>
          <a:xfrm>
            <a:off x="305906" y="2731280"/>
            <a:ext cx="6615920" cy="3794064"/>
            <a:chOff x="3483872" y="1089031"/>
            <a:chExt cx="5264592" cy="3794064"/>
          </a:xfrm>
        </p:grpSpPr>
        <p:sp>
          <p:nvSpPr>
            <p:cNvPr id="11" name="Round Diagonal Corner Rectangle 10"/>
            <p:cNvSpPr/>
            <p:nvPr/>
          </p:nvSpPr>
          <p:spPr>
            <a:xfrm>
              <a:off x="3491880" y="1135777"/>
              <a:ext cx="5256584" cy="374731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15 – Exam-Style Questions</a:t>
              </a:r>
              <a:endParaRPr lang="en-US" sz="20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3563889" y="1666250"/>
              <a:ext cx="5176567" cy="3170099"/>
            </a:xfrm>
            <a:prstGeom prst="rect">
              <a:avLst/>
            </a:prstGeom>
          </p:spPr>
          <p:txBody>
            <a:bodyPr wrap="square">
              <a:spAutoFit/>
            </a:bodyPr>
            <a:lstStyle/>
            <a:p>
              <a:pPr>
                <a:spcAft>
                  <a:spcPts val="0"/>
                </a:spcAft>
                <a:tabLst>
                  <a:tab pos="4972050" algn="r"/>
                </a:tabLst>
              </a:pPr>
              <a:r>
                <a:rPr lang="en-US" sz="2000" dirty="0"/>
                <a:t>Margaret is in Switzerland.</a:t>
              </a:r>
            </a:p>
            <a:p>
              <a:pPr>
                <a:spcAft>
                  <a:spcPts val="0"/>
                </a:spcAft>
                <a:tabLst>
                  <a:tab pos="4972050" algn="r"/>
                </a:tabLst>
              </a:pPr>
              <a:r>
                <a:rPr lang="en-US" sz="2000" dirty="0"/>
                <a:t>The local supermarket sells boxes </a:t>
              </a:r>
              <a:endParaRPr lang="en-US" sz="2000" dirty="0" smtClean="0"/>
            </a:p>
            <a:p>
              <a:pPr>
                <a:spcAft>
                  <a:spcPts val="0"/>
                </a:spcAft>
                <a:tabLst>
                  <a:tab pos="4972050" algn="r"/>
                </a:tabLst>
              </a:pPr>
              <a:r>
                <a:rPr lang="en-US" sz="2000" dirty="0" smtClean="0"/>
                <a:t>of Reblochon </a:t>
              </a:r>
              <a:r>
                <a:rPr lang="en-US" sz="2000" dirty="0"/>
                <a:t>cheese.</a:t>
              </a:r>
            </a:p>
            <a:p>
              <a:pPr>
                <a:spcAft>
                  <a:spcPts val="0"/>
                </a:spcAft>
                <a:tabLst>
                  <a:tab pos="4972050" algn="r"/>
                </a:tabLst>
              </a:pPr>
              <a:r>
                <a:rPr lang="en-US" sz="2000" dirty="0"/>
                <a:t>Each box of Reblochon cheese </a:t>
              </a:r>
              <a:endParaRPr lang="en-US" sz="2000" dirty="0" smtClean="0"/>
            </a:p>
            <a:p>
              <a:pPr>
                <a:spcAft>
                  <a:spcPts val="0"/>
                </a:spcAft>
                <a:tabLst>
                  <a:tab pos="4972050" algn="r"/>
                </a:tabLst>
              </a:pPr>
              <a:r>
                <a:rPr lang="en-US" sz="2000" dirty="0" smtClean="0"/>
                <a:t>costs 3.10 Swiss </a:t>
              </a:r>
              <a:r>
                <a:rPr lang="en-US" sz="2000" dirty="0"/>
                <a:t>francs. It weighs 160 g.</a:t>
              </a:r>
            </a:p>
            <a:p>
              <a:pPr>
                <a:spcAft>
                  <a:spcPts val="0"/>
                </a:spcAft>
                <a:tabLst>
                  <a:tab pos="4972050" algn="r"/>
                </a:tabLst>
              </a:pPr>
              <a:r>
                <a:rPr lang="en-US" sz="2000" dirty="0"/>
                <a:t>In England, a box of Reblochon cheese costs £13.55 </a:t>
              </a:r>
              <a:r>
                <a:rPr lang="en-US" sz="2000" dirty="0" smtClean="0"/>
                <a:t>per kg</a:t>
              </a:r>
              <a:r>
                <a:rPr lang="en-US" sz="2000" dirty="0"/>
                <a:t>. The exchange rate is £ 1 = 1.65 Swiss francs.</a:t>
              </a:r>
            </a:p>
            <a:p>
              <a:pPr>
                <a:spcAft>
                  <a:spcPts val="0"/>
                </a:spcAft>
                <a:tabLst>
                  <a:tab pos="6343650" algn="r"/>
                </a:tabLst>
              </a:pPr>
              <a:r>
                <a:rPr lang="en-US" sz="2000" dirty="0"/>
                <a:t>Work out whether Reblochon cheese is better value for money in Switzerland or England. </a:t>
              </a:r>
              <a:r>
                <a:rPr lang="en-US" sz="2000" dirty="0" smtClean="0"/>
                <a:t>	</a:t>
              </a:r>
              <a:r>
                <a:rPr lang="en-US" sz="2000" b="1" dirty="0" smtClean="0"/>
                <a:t>(</a:t>
              </a:r>
              <a:r>
                <a:rPr lang="en-US" sz="2000" b="1" dirty="0"/>
                <a:t>4 marks)</a:t>
              </a:r>
            </a:p>
            <a:p>
              <a:pPr algn="r">
                <a:spcAft>
                  <a:spcPts val="0"/>
                </a:spcAft>
                <a:tabLst>
                  <a:tab pos="4972050" algn="r"/>
                </a:tabLst>
              </a:pPr>
              <a:r>
                <a:rPr lang="en-US" sz="2000" i="1" dirty="0"/>
                <a:t>Nov 2010, Q5, 5MB1H/01</a:t>
              </a:r>
              <a:endParaRPr lang="en-US" sz="2000" b="1" i="1" dirty="0"/>
            </a:p>
          </p:txBody>
        </p:sp>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0890" y="2564904"/>
            <a:ext cx="651590" cy="651590"/>
          </a:xfrm>
          <a:prstGeom prst="rect">
            <a:avLst/>
          </a:prstGeom>
        </p:spPr>
      </p:pic>
      <p:sp>
        <p:nvSpPr>
          <p:cNvPr id="2" name="Can 1"/>
          <p:cNvSpPr/>
          <p:nvPr/>
        </p:nvSpPr>
        <p:spPr>
          <a:xfrm>
            <a:off x="4572000" y="3356992"/>
            <a:ext cx="2232248" cy="1008112"/>
          </a:xfrm>
          <a:prstGeom prst="can">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3.10 Swiss Francs</a:t>
            </a:r>
            <a:endParaRPr lang="en-US" sz="300" dirty="0" smtClean="0">
              <a:solidFill>
                <a:schemeClr val="tx1"/>
              </a:solidFill>
            </a:endParaRPr>
          </a:p>
          <a:p>
            <a:pPr algn="ctr"/>
            <a:endParaRPr lang="en-US" sz="300" dirty="0" smtClean="0">
              <a:solidFill>
                <a:schemeClr val="tx1"/>
              </a:solidFill>
            </a:endParaRPr>
          </a:p>
          <a:p>
            <a:pPr algn="ctr"/>
            <a:endParaRPr lang="en-US" dirty="0">
              <a:solidFill>
                <a:schemeClr val="tx1"/>
              </a:solidFill>
            </a:endParaRPr>
          </a:p>
          <a:p>
            <a:pPr algn="ctr"/>
            <a:r>
              <a:rPr lang="en-US" dirty="0" smtClean="0">
                <a:solidFill>
                  <a:schemeClr val="tx1"/>
                </a:solidFill>
              </a:rPr>
              <a:t>160g</a:t>
            </a:r>
            <a:endParaRPr lang="en-US" dirty="0">
              <a:solidFill>
                <a:schemeClr val="tx1"/>
              </a:solidFill>
            </a:endParaRPr>
          </a:p>
        </p:txBody>
      </p:sp>
      <p:sp>
        <p:nvSpPr>
          <p:cNvPr id="16" name="Rectangle 15"/>
          <p:cNvSpPr/>
          <p:nvPr/>
        </p:nvSpPr>
        <p:spPr>
          <a:xfrm flipH="1">
            <a:off x="7092280" y="3356992"/>
            <a:ext cx="1712473" cy="317009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tx1"/>
                </a:solidFill>
                <a:latin typeface="Arial" panose="020B0604020202020204" pitchFamily="34" charset="0"/>
                <a:cs typeface="Arial" panose="020B0604020202020204" pitchFamily="34" charset="0"/>
              </a:rPr>
              <a:t>Exam </a:t>
            </a:r>
            <a:r>
              <a:rPr lang="en-US" sz="2000" b="1" dirty="0">
                <a:solidFill>
                  <a:schemeClr val="tx1"/>
                </a:solidFill>
                <a:latin typeface="Arial" panose="020B0604020202020204" pitchFamily="34" charset="0"/>
                <a:cs typeface="Arial" panose="020B0604020202020204" pitchFamily="34" charset="0"/>
              </a:rPr>
              <a:t>hint</a:t>
            </a:r>
          </a:p>
          <a:p>
            <a:r>
              <a:rPr lang="en-US" sz="2000" dirty="0" smtClean="0">
                <a:solidFill>
                  <a:schemeClr val="tx1"/>
                </a:solidFill>
                <a:latin typeface="Arial" panose="020B0604020202020204" pitchFamily="34" charset="0"/>
                <a:cs typeface="Arial" panose="020B0604020202020204" pitchFamily="34" charset="0"/>
              </a:rPr>
              <a:t>You </a:t>
            </a:r>
            <a:r>
              <a:rPr lang="en-US" sz="2000" dirty="0">
                <a:solidFill>
                  <a:schemeClr val="tx1"/>
                </a:solidFill>
                <a:latin typeface="Arial" panose="020B0604020202020204" pitchFamily="34" charset="0"/>
                <a:cs typeface="Arial" panose="020B0604020202020204" pitchFamily="34" charset="0"/>
              </a:rPr>
              <a:t>only need to convert one of the prices into the other currency, not both, before you look at the weight.</a:t>
            </a:r>
          </a:p>
        </p:txBody>
      </p:sp>
    </p:spTree>
    <p:extLst>
      <p:ext uri="{BB962C8B-B14F-4D97-AF65-F5344CB8AC3E}">
        <p14:creationId xmlns:p14="http://schemas.microsoft.com/office/powerpoint/2010/main" val="2503619484"/>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4.4 – Percentages</a:t>
            </a:r>
            <a:endParaRPr lang="en-GB" b="1" dirty="0" smtClean="0"/>
          </a:p>
        </p:txBody>
      </p:sp>
      <p:graphicFrame>
        <p:nvGraphicFramePr>
          <p:cNvPr id="7" name="Table 6"/>
          <p:cNvGraphicFramePr>
            <a:graphicFrameLocks noGrp="1"/>
          </p:cNvGraphicFramePr>
          <p:nvPr>
            <p:extLst>
              <p:ext uri="{D42A27DB-BD31-4B8C-83A1-F6EECF244321}">
                <p14:modId xmlns:p14="http://schemas.microsoft.com/office/powerpoint/2010/main" val="2431223200"/>
              </p:ext>
            </p:extLst>
          </p:nvPr>
        </p:nvGraphicFramePr>
        <p:xfrm>
          <a:off x="251518" y="1268760"/>
          <a:ext cx="8568952" cy="4680520"/>
        </p:xfrm>
        <a:graphic>
          <a:graphicData uri="http://schemas.openxmlformats.org/drawingml/2006/table">
            <a:tbl>
              <a:tblPr firstRow="1" bandRow="1">
                <a:effectLst/>
                <a:tableStyleId>{5940675A-B579-460E-94D1-54222C63F5DA}</a:tableStyleId>
              </a:tblPr>
              <a:tblGrid>
                <a:gridCol w="2142238"/>
                <a:gridCol w="1674188"/>
                <a:gridCol w="4536504"/>
                <a:gridCol w="216022"/>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308706">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Work out Percentage increases and decreases.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Solve real-life problems involving percentages.</a:t>
                      </a:r>
                      <a:endParaRPr lang="en-US" sz="26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600" dirty="0" smtClean="0">
                          <a:latin typeface="Arial" panose="020B0604020202020204" pitchFamily="34" charset="0"/>
                          <a:cs typeface="Arial" panose="020B0604020202020204" pitchFamily="34" charset="0"/>
                        </a:rPr>
                        <a:t>Percentage change calculations help us to compare the cost of living, to see if we are spending more or less of our money on basic necessities from one year to the next.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658934">
                <a:tc gridSpan="4">
                  <a:txBody>
                    <a:bodyPr/>
                    <a:lstStyle/>
                    <a:p>
                      <a:r>
                        <a:rPr lang="en-US" sz="2600" dirty="0" smtClean="0">
                          <a:latin typeface="Arial" panose="020B0604020202020204" pitchFamily="34" charset="0"/>
                          <a:cs typeface="Arial" panose="020B0604020202020204" pitchFamily="34" charset="0"/>
                        </a:rPr>
                        <a:t>Find these percentages of £50. </a:t>
                      </a:r>
                      <a:r>
                        <a:rPr lang="en-US" sz="2600" dirty="0" smtClean="0">
                          <a:solidFill>
                            <a:srgbClr val="C00000"/>
                          </a:solidFill>
                          <a:latin typeface="Arial" panose="020B0604020202020204" pitchFamily="34" charset="0"/>
                          <a:cs typeface="Arial" panose="020B0604020202020204" pitchFamily="34" charset="0"/>
                        </a:rPr>
                        <a:t>a.</a:t>
                      </a:r>
                      <a:r>
                        <a:rPr lang="en-US" sz="2600" dirty="0" smtClean="0">
                          <a:latin typeface="Arial" panose="020B0604020202020204" pitchFamily="34" charset="0"/>
                          <a:cs typeface="Arial" panose="020B0604020202020204" pitchFamily="34" charset="0"/>
                        </a:rPr>
                        <a:t> 10%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20%   </a:t>
                      </a:r>
                      <a:r>
                        <a:rPr lang="en-US" sz="2600" dirty="0" smtClean="0">
                          <a:solidFill>
                            <a:srgbClr val="C00000"/>
                          </a:solidFill>
                          <a:latin typeface="Arial" panose="020B0604020202020204" pitchFamily="34" charset="0"/>
                          <a:cs typeface="Arial" panose="020B0604020202020204" pitchFamily="34" charset="0"/>
                        </a:rPr>
                        <a:t>c.</a:t>
                      </a:r>
                      <a:r>
                        <a:rPr lang="en-US" sz="2600" dirty="0" smtClean="0">
                          <a:latin typeface="Arial" panose="020B0604020202020204" pitchFamily="34" charset="0"/>
                          <a:cs typeface="Arial" panose="020B0604020202020204" pitchFamily="34" charset="0"/>
                        </a:rPr>
                        <a:t> 5%</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p:sp>
        <p:nvSpPr>
          <p:cNvPr id="5" name="Rectangle 4"/>
          <p:cNvSpPr/>
          <p:nvPr/>
        </p:nvSpPr>
        <p:spPr>
          <a:xfrm flipH="1">
            <a:off x="251518" y="6192306"/>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4.4</a:t>
            </a:r>
            <a:endParaRPr lang="en-US" sz="2500" dirty="0">
              <a:solidFill>
                <a:schemeClr val="tx1"/>
              </a:solidFill>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103</a:t>
            </a:r>
            <a:endParaRPr lang="en-GB" sz="1300" b="1" dirty="0">
              <a:latin typeface="Calibri" panose="020F0502020204030204" pitchFamily="34" charset="0"/>
            </a:endParaRPr>
          </a:p>
        </p:txBody>
      </p:sp>
    </p:spTree>
    <p:extLst>
      <p:ext uri="{BB962C8B-B14F-4D97-AF65-F5344CB8AC3E}">
        <p14:creationId xmlns:p14="http://schemas.microsoft.com/office/powerpoint/2010/main" val="3861363915"/>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3" name="Rectangle 2"/>
          <p:cNvSpPr/>
          <p:nvPr/>
        </p:nvSpPr>
        <p:spPr>
          <a:xfrm>
            <a:off x="251520" y="1196752"/>
            <a:ext cx="5256584" cy="5509200"/>
          </a:xfrm>
          <a:prstGeom prst="rect">
            <a:avLst/>
          </a:prstGeom>
        </p:spPr>
        <p:txBody>
          <a:bodyPr wrap="square">
            <a:spAutoFit/>
          </a:bodyPr>
          <a:lstStyle/>
          <a:p>
            <a:pPr marL="571500" indent="-571500">
              <a:buClr>
                <a:srgbClr val="C00000"/>
              </a:buClr>
              <a:buFont typeface="+mj-lt"/>
              <a:buAutoNum type="arabicPeriod"/>
              <a:tabLst>
                <a:tab pos="2743200" algn="l"/>
              </a:tabLst>
            </a:pPr>
            <a:r>
              <a:rPr lang="en-US" sz="3200" dirty="0">
                <a:latin typeface="Arial" panose="020B0604020202020204" pitchFamily="34" charset="0"/>
                <a:cs typeface="Arial" panose="020B0604020202020204" pitchFamily="34" charset="0"/>
              </a:rPr>
              <a:t>Write down the single number you can </a:t>
            </a:r>
            <a:br>
              <a:rPr lang="en-US"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multiply </a:t>
            </a:r>
            <a:r>
              <a:rPr lang="en-US" sz="3200" dirty="0">
                <a:latin typeface="Arial" panose="020B0604020202020204" pitchFamily="34" charset="0"/>
                <a:cs typeface="Arial" panose="020B0604020202020204" pitchFamily="34" charset="0"/>
              </a:rPr>
              <a:t>by to work out an increase of</a:t>
            </a:r>
          </a:p>
          <a:p>
            <a:pPr marL="1028700" lvl="1" indent="-457200">
              <a:buClr>
                <a:srgbClr val="C00000"/>
              </a:buClr>
              <a:buFont typeface="+mj-lt"/>
              <a:buAutoNum type="alphaLcPeriod"/>
              <a:tabLst>
                <a:tab pos="2743200" algn="l"/>
              </a:tabLst>
            </a:pPr>
            <a:r>
              <a:rPr lang="en-US" sz="3200" dirty="0" smtClean="0">
                <a:latin typeface="Arial" panose="020B0604020202020204" pitchFamily="34" charset="0"/>
                <a:cs typeface="Arial" panose="020B0604020202020204" pitchFamily="34" charset="0"/>
              </a:rPr>
              <a:t>5</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30% </a:t>
            </a:r>
            <a:r>
              <a:rPr lang="en-US" sz="3200" dirty="0" smtClean="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c.</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5%</a:t>
            </a:r>
          </a:p>
          <a:p>
            <a:pPr marL="571500" indent="-571500">
              <a:buClr>
                <a:srgbClr val="C00000"/>
              </a:buClr>
              <a:buFont typeface="+mj-lt"/>
              <a:buAutoNum type="arabicPeriod"/>
              <a:tabLst>
                <a:tab pos="2743200" algn="l"/>
              </a:tabLst>
            </a:pPr>
            <a:r>
              <a:rPr lang="en-US" sz="3200" dirty="0" smtClean="0">
                <a:latin typeface="Arial" panose="020B0604020202020204" pitchFamily="34" charset="0"/>
                <a:cs typeface="Arial" panose="020B0604020202020204" pitchFamily="34" charset="0"/>
              </a:rPr>
              <a:t>Write </a:t>
            </a:r>
            <a:r>
              <a:rPr lang="en-US" sz="3200" dirty="0">
                <a:latin typeface="Arial" panose="020B0604020202020204" pitchFamily="34" charset="0"/>
                <a:cs typeface="Arial" panose="020B0604020202020204" pitchFamily="34" charset="0"/>
              </a:rPr>
              <a:t>down the single number you can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multiply </a:t>
            </a:r>
            <a:r>
              <a:rPr lang="en-US" sz="3200" dirty="0">
                <a:latin typeface="Arial" panose="020B0604020202020204" pitchFamily="34" charset="0"/>
                <a:cs typeface="Arial" panose="020B0604020202020204" pitchFamily="34" charset="0"/>
              </a:rPr>
              <a:t>by to work out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 </a:t>
            </a:r>
            <a:r>
              <a:rPr lang="en-US" sz="3200" dirty="0">
                <a:latin typeface="Arial" panose="020B0604020202020204" pitchFamily="34" charset="0"/>
                <a:cs typeface="Arial" panose="020B0604020202020204" pitchFamily="34" charset="0"/>
              </a:rPr>
              <a:t>decrease of</a:t>
            </a:r>
          </a:p>
          <a:p>
            <a:pPr marL="1028700" lvl="1" indent="-457200">
              <a:buClr>
                <a:srgbClr val="C00000"/>
              </a:buClr>
              <a:buFont typeface="+mj-lt"/>
              <a:buAutoNum type="alphaLcPeriod"/>
              <a:tabLst>
                <a:tab pos="2743200" algn="l"/>
              </a:tabLst>
            </a:pPr>
            <a:r>
              <a:rPr lang="en-US" sz="3200" dirty="0" smtClean="0">
                <a:latin typeface="Arial" panose="020B0604020202020204" pitchFamily="34" charset="0"/>
                <a:cs typeface="Arial" panose="020B0604020202020204" pitchFamily="34" charset="0"/>
              </a:rPr>
              <a:t>25</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10</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p>
          <a:p>
            <a:pPr marL="1085850" lvl="1" indent="-514350">
              <a:buClr>
                <a:srgbClr val="C00000"/>
              </a:buClr>
              <a:buFont typeface="+mj-lt"/>
              <a:buAutoNum type="alphaLcPeriod" startAt="3"/>
              <a:tabLst>
                <a:tab pos="2743200" algn="l"/>
              </a:tabLst>
            </a:pPr>
            <a:r>
              <a:rPr lang="en-US" sz="3200" dirty="0" smtClean="0">
                <a:latin typeface="Arial" panose="020B0604020202020204" pitchFamily="34" charset="0"/>
                <a:cs typeface="Arial" panose="020B0604020202020204" pitchFamily="34" charset="0"/>
              </a:rPr>
              <a:t>6%</a:t>
            </a: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105</a:t>
            </a:r>
            <a:endParaRPr lang="en-GB" sz="1300" b="1" dirty="0">
              <a:latin typeface="Calibri" panose="020F0502020204030204" pitchFamily="34" charset="0"/>
            </a:endParaRPr>
          </a:p>
        </p:txBody>
      </p:sp>
      <p:sp>
        <p:nvSpPr>
          <p:cNvPr id="18" name="Flowchart: Delay 17"/>
          <p:cNvSpPr/>
          <p:nvPr/>
        </p:nvSpPr>
        <p:spPr>
          <a:xfrm flipH="1">
            <a:off x="5287027"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777090"/>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3" name="Rectangle 2"/>
          <p:cNvSpPr/>
          <p:nvPr/>
        </p:nvSpPr>
        <p:spPr>
          <a:xfrm>
            <a:off x="251520" y="1196752"/>
            <a:ext cx="5256584" cy="5047536"/>
          </a:xfrm>
          <a:prstGeom prst="rect">
            <a:avLst/>
          </a:prstGeom>
        </p:spPr>
        <p:txBody>
          <a:bodyPr wrap="square">
            <a:spAutoFit/>
          </a:bodyPr>
          <a:lstStyle/>
          <a:p>
            <a:pPr marL="571500" indent="-457200">
              <a:buClr>
                <a:srgbClr val="C00000"/>
              </a:buClr>
              <a:buFont typeface="+mj-lt"/>
              <a:buAutoNum type="arabicPeriod" startAt="3"/>
              <a:tabLst>
                <a:tab pos="2743200" algn="l"/>
              </a:tabLst>
            </a:pPr>
            <a:r>
              <a:rPr lang="en-US" sz="2300" dirty="0" smtClean="0">
                <a:latin typeface="Arial" panose="020B0604020202020204" pitchFamily="34" charset="0"/>
                <a:cs typeface="Arial" panose="020B0604020202020204" pitchFamily="34" charset="0"/>
              </a:rPr>
              <a:t>Karen </a:t>
            </a:r>
            <a:r>
              <a:rPr lang="en-US" sz="2300" dirty="0">
                <a:latin typeface="Arial" panose="020B0604020202020204" pitchFamily="34" charset="0"/>
                <a:cs typeface="Arial" panose="020B0604020202020204" pitchFamily="34" charset="0"/>
              </a:rPr>
              <a:t>gets a gas bill. The cost of the gas before the VAT was added was £</a:t>
            </a:r>
            <a:r>
              <a:rPr lang="en-US" sz="2300" dirty="0" smtClean="0">
                <a:latin typeface="Arial" panose="020B0604020202020204" pitchFamily="34" charset="0"/>
                <a:cs typeface="Arial" panose="020B0604020202020204" pitchFamily="34" charset="0"/>
              </a:rPr>
              <a:t>361.20.</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VAT </a:t>
            </a:r>
            <a:r>
              <a:rPr lang="en-US" sz="2300" dirty="0">
                <a:latin typeface="Arial" panose="020B0604020202020204" pitchFamily="34" charset="0"/>
                <a:cs typeface="Arial" panose="020B0604020202020204" pitchFamily="34" charset="0"/>
              </a:rPr>
              <a:t>is charged at 5% on domestic fuel </a:t>
            </a:r>
            <a:r>
              <a:rPr lang="en-US" sz="2300" dirty="0" smtClean="0">
                <a:latin typeface="Arial" panose="020B0604020202020204" pitchFamily="34" charset="0"/>
                <a:cs typeface="Arial" panose="020B0604020202020204" pitchFamily="34" charset="0"/>
              </a:rPr>
              <a:t>bills. What </a:t>
            </a:r>
            <a:r>
              <a:rPr lang="en-US" sz="2300" dirty="0">
                <a:latin typeface="Arial" panose="020B0604020202020204" pitchFamily="34" charset="0"/>
                <a:cs typeface="Arial" panose="020B0604020202020204" pitchFamily="34" charset="0"/>
              </a:rPr>
              <a:t>was the cost of the gas bill, including VAT</a:t>
            </a:r>
            <a:r>
              <a:rPr lang="en-US" sz="2300" dirty="0" smtClean="0">
                <a:latin typeface="Arial" panose="020B0604020202020204" pitchFamily="34" charset="0"/>
                <a:cs typeface="Arial" panose="020B0604020202020204" pitchFamily="34" charset="0"/>
              </a:rPr>
              <a:t>?</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2300" dirty="0" smtClean="0">
              <a:latin typeface="Arial" panose="020B0604020202020204" pitchFamily="34" charset="0"/>
              <a:cs typeface="Arial" panose="020B0604020202020204" pitchFamily="34" charset="0"/>
            </a:endParaRPr>
          </a:p>
          <a:p>
            <a:pPr marL="571500" indent="-457200">
              <a:buClr>
                <a:srgbClr val="C00000"/>
              </a:buClr>
              <a:buFont typeface="+mj-lt"/>
              <a:buAutoNum type="arabicPeriod" startAt="5"/>
              <a:tabLst>
                <a:tab pos="2743200" algn="l"/>
              </a:tabLst>
            </a:pPr>
            <a:r>
              <a:rPr lang="en-US" sz="2300" dirty="0">
                <a:latin typeface="Arial" panose="020B0604020202020204" pitchFamily="34" charset="0"/>
                <a:cs typeface="Arial" panose="020B0604020202020204" pitchFamily="34" charset="0"/>
              </a:rPr>
              <a:t>A holiday costing £875 in the brochure is reduced by 12%. How much does the holiday cost now?</a:t>
            </a:r>
            <a:endParaRPr lang="en-US" sz="230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105</a:t>
            </a:r>
            <a:endParaRPr lang="en-GB" sz="1300" b="1" dirty="0">
              <a:latin typeface="Calibri" panose="020F0502020204030204" pitchFamily="34" charset="0"/>
            </a:endParaRPr>
          </a:p>
        </p:txBody>
      </p:sp>
      <p:sp>
        <p:nvSpPr>
          <p:cNvPr id="17" name="Rectangle 16"/>
          <p:cNvSpPr/>
          <p:nvPr/>
        </p:nvSpPr>
        <p:spPr>
          <a:xfrm flipH="1">
            <a:off x="251520" y="3422610"/>
            <a:ext cx="5196812" cy="1446550"/>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 communication hint </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a:t>
            </a:r>
            <a:r>
              <a:rPr lang="en-US" sz="2200" b="1" dirty="0">
                <a:solidFill>
                  <a:schemeClr val="tx1"/>
                </a:solidFill>
                <a:latin typeface="Arial" panose="020B0604020202020204" pitchFamily="34" charset="0"/>
                <a:cs typeface="Arial" panose="020B0604020202020204" pitchFamily="34" charset="0"/>
              </a:rPr>
              <a:t>Value Added Tax (VAT)</a:t>
            </a:r>
            <a:r>
              <a:rPr lang="en-US" sz="2200" dirty="0">
                <a:solidFill>
                  <a:schemeClr val="tx1"/>
                </a:solidFill>
                <a:latin typeface="Arial" panose="020B0604020202020204" pitchFamily="34" charset="0"/>
                <a:cs typeface="Arial" panose="020B0604020202020204" pitchFamily="34" charset="0"/>
              </a:rPr>
              <a:t> is charged at 20% on most goods and services. Domestic fuel bills have a lower VAT rate of 5%.</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179250661"/>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105</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9" name="Group 8"/>
          <p:cNvGrpSpPr/>
          <p:nvPr/>
        </p:nvGrpSpPr>
        <p:grpSpPr>
          <a:xfrm>
            <a:off x="305905" y="1268760"/>
            <a:ext cx="5130191" cy="3901206"/>
            <a:chOff x="3483872" y="1089031"/>
            <a:chExt cx="5264592" cy="3901206"/>
          </a:xfrm>
        </p:grpSpPr>
        <p:sp>
          <p:nvSpPr>
            <p:cNvPr id="10" name="Round Diagonal Corner Rectangle 9"/>
            <p:cNvSpPr/>
            <p:nvPr/>
          </p:nvSpPr>
          <p:spPr>
            <a:xfrm>
              <a:off x="3491880" y="1089031"/>
              <a:ext cx="5256584" cy="3901206"/>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4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63889" y="1666250"/>
              <a:ext cx="5095139" cy="3323987"/>
            </a:xfrm>
            <a:prstGeom prst="rect">
              <a:avLst/>
            </a:prstGeom>
          </p:spPr>
          <p:txBody>
            <a:bodyPr wrap="square">
              <a:spAutoFit/>
            </a:bodyPr>
            <a:lstStyle/>
            <a:p>
              <a:pPr>
                <a:spcAft>
                  <a:spcPts val="0"/>
                </a:spcAft>
                <a:tabLst>
                  <a:tab pos="4972050" algn="r"/>
                </a:tabLst>
              </a:pPr>
              <a:r>
                <a:rPr lang="en-US" sz="2100" dirty="0"/>
                <a:t>Petra booked a family holiday.</a:t>
              </a:r>
            </a:p>
            <a:p>
              <a:pPr>
                <a:spcAft>
                  <a:spcPts val="0"/>
                </a:spcAft>
                <a:tabLst>
                  <a:tab pos="4972050" algn="r"/>
                </a:tabLst>
              </a:pPr>
              <a:r>
                <a:rPr lang="en-US" sz="2100" dirty="0"/>
                <a:t>The total cost of the holiday was £3500 plus VAT at 20%.</a:t>
              </a:r>
            </a:p>
            <a:p>
              <a:pPr>
                <a:spcAft>
                  <a:spcPts val="0"/>
                </a:spcAft>
                <a:tabLst>
                  <a:tab pos="4972050" algn="r"/>
                </a:tabLst>
              </a:pPr>
              <a:r>
                <a:rPr lang="en-US" sz="2100" dirty="0"/>
                <a:t>Petra paid £900 of the total cost when she booked her holiday.</a:t>
              </a:r>
            </a:p>
            <a:p>
              <a:pPr>
                <a:spcAft>
                  <a:spcPts val="0"/>
                </a:spcAft>
                <a:tabLst>
                  <a:tab pos="4972050" algn="r"/>
                </a:tabLst>
              </a:pPr>
              <a:r>
                <a:rPr lang="en-US" sz="2100" dirty="0"/>
                <a:t>She paid the rest of the total cost in 6 equal monthly payments.</a:t>
              </a:r>
            </a:p>
            <a:p>
              <a:pPr>
                <a:spcAft>
                  <a:spcPts val="0"/>
                </a:spcAft>
                <a:tabLst>
                  <a:tab pos="4972050" algn="r"/>
                </a:tabLst>
              </a:pPr>
              <a:r>
                <a:rPr lang="en-US" sz="2100" dirty="0"/>
                <a:t>Work out the amount of each monthly payment. </a:t>
              </a:r>
              <a:r>
                <a:rPr lang="en-US" sz="2100" dirty="0" smtClean="0"/>
                <a:t>	</a:t>
              </a:r>
              <a:r>
                <a:rPr lang="en-US" sz="2100" b="1" dirty="0" smtClean="0"/>
                <a:t>(</a:t>
              </a:r>
              <a:r>
                <a:rPr lang="en-US" sz="2100" b="1" dirty="0"/>
                <a:t>5 marks)</a:t>
              </a:r>
            </a:p>
            <a:p>
              <a:pPr algn="r">
                <a:spcAft>
                  <a:spcPts val="0"/>
                </a:spcAft>
                <a:tabLst>
                  <a:tab pos="4972050" algn="r"/>
                </a:tabLst>
              </a:pPr>
              <a:r>
                <a:rPr lang="en-US" sz="2100" i="1" dirty="0"/>
                <a:t>June, 2013 Q7, 5MB3H/01</a:t>
              </a:r>
              <a:endParaRPr lang="en-US" sz="2100" b="1" i="1" dirty="0"/>
            </a:p>
          </p:txBody>
        </p:sp>
      </p:grpSp>
      <p:sp>
        <p:nvSpPr>
          <p:cNvPr id="13" name="Rectangle 12"/>
          <p:cNvSpPr/>
          <p:nvPr/>
        </p:nvSpPr>
        <p:spPr>
          <a:xfrm flipH="1">
            <a:off x="223753" y="5445224"/>
            <a:ext cx="5204539"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chemeClr val="tx1"/>
                </a:solidFill>
                <a:latin typeface="Arial" panose="020B0604020202020204" pitchFamily="34" charset="0"/>
                <a:cs typeface="Arial" panose="020B0604020202020204" pitchFamily="34" charset="0"/>
              </a:rPr>
              <a:t>Exam </a:t>
            </a:r>
            <a:r>
              <a:rPr lang="en-US" sz="2200" b="1" dirty="0">
                <a:solidFill>
                  <a:schemeClr val="tx1"/>
                </a:solidFill>
                <a:latin typeface="Arial" panose="020B0604020202020204" pitchFamily="34" charset="0"/>
                <a:cs typeface="Arial" panose="020B0604020202020204" pitchFamily="34" charset="0"/>
              </a:rPr>
              <a:t>hint</a:t>
            </a:r>
          </a:p>
          <a:p>
            <a:r>
              <a:rPr lang="en-US" sz="2200" dirty="0">
                <a:solidFill>
                  <a:schemeClr val="tx1"/>
                </a:solidFill>
                <a:latin typeface="Arial" panose="020B0604020202020204" pitchFamily="34" charset="0"/>
                <a:cs typeface="Arial" panose="020B0604020202020204" pitchFamily="34" charset="0"/>
              </a:rPr>
              <a:t>Read one sentence at a time and decide what calculation you need to do.</a:t>
            </a:r>
          </a:p>
        </p:txBody>
      </p:sp>
    </p:spTree>
    <p:extLst>
      <p:ext uri="{BB962C8B-B14F-4D97-AF65-F5344CB8AC3E}">
        <p14:creationId xmlns:p14="http://schemas.microsoft.com/office/powerpoint/2010/main" val="1269929184"/>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3" name="Rectangle 2"/>
          <p:cNvSpPr/>
          <p:nvPr/>
        </p:nvSpPr>
        <p:spPr>
          <a:xfrm>
            <a:off x="251520" y="1196752"/>
            <a:ext cx="5256584" cy="1900520"/>
          </a:xfrm>
          <a:prstGeom prst="rect">
            <a:avLst/>
          </a:prstGeom>
        </p:spPr>
        <p:txBody>
          <a:bodyPr wrap="square">
            <a:spAutoFit/>
          </a:bodyPr>
          <a:lstStyle/>
          <a:p>
            <a:pPr marL="571500" indent="-457200">
              <a:buClr>
                <a:srgbClr val="C00000"/>
              </a:buClr>
              <a:buFont typeface="+mj-lt"/>
              <a:buAutoNum type="arabicPeriod" startAt="6"/>
              <a:tabLst>
                <a:tab pos="2743200" algn="l"/>
              </a:tabLst>
            </a:pPr>
            <a:r>
              <a:rPr lang="en-US" sz="2350" b="1" dirty="0">
                <a:solidFill>
                  <a:srgbClr val="FF0000"/>
                </a:solidFill>
                <a:latin typeface="Arial" panose="020B0604020202020204" pitchFamily="34" charset="0"/>
                <a:cs typeface="Arial" panose="020B0604020202020204" pitchFamily="34" charset="0"/>
              </a:rPr>
              <a:t>Reasoning</a:t>
            </a:r>
            <a:r>
              <a:rPr lang="en-US" sz="2350" dirty="0">
                <a:solidFill>
                  <a:srgbClr val="FF0000"/>
                </a:solidFill>
                <a:latin typeface="Arial" panose="020B0604020202020204" pitchFamily="34" charset="0"/>
                <a:cs typeface="Arial" panose="020B0604020202020204" pitchFamily="34" charset="0"/>
              </a:rPr>
              <a:t> </a:t>
            </a:r>
            <a:r>
              <a:rPr lang="en-US" sz="2350" dirty="0">
                <a:latin typeface="Arial" panose="020B0604020202020204" pitchFamily="34" charset="0"/>
                <a:cs typeface="Arial" panose="020B0604020202020204" pitchFamily="34" charset="0"/>
              </a:rPr>
              <a:t>Curtis buys a car for £9600. The value of the car depreciates by 20% each </a:t>
            </a:r>
            <a:r>
              <a:rPr lang="en-US" sz="2350" dirty="0" smtClean="0">
                <a:latin typeface="Arial" panose="020B0604020202020204" pitchFamily="34" charset="0"/>
                <a:cs typeface="Arial" panose="020B0604020202020204" pitchFamily="34" charset="0"/>
              </a:rPr>
              <a:t>year.</a:t>
            </a:r>
            <a:br>
              <a:rPr lang="en-US" sz="2350" dirty="0" smtClean="0">
                <a:latin typeface="Arial" panose="020B0604020202020204" pitchFamily="34" charset="0"/>
                <a:cs typeface="Arial" panose="020B0604020202020204" pitchFamily="34" charset="0"/>
              </a:rPr>
            </a:br>
            <a:r>
              <a:rPr lang="en-US" sz="2350" dirty="0" smtClean="0">
                <a:latin typeface="Arial" panose="020B0604020202020204" pitchFamily="34" charset="0"/>
                <a:cs typeface="Arial" panose="020B0604020202020204" pitchFamily="34" charset="0"/>
              </a:rPr>
              <a:t>Work </a:t>
            </a:r>
            <a:r>
              <a:rPr lang="en-US" sz="2350" dirty="0">
                <a:latin typeface="Arial" panose="020B0604020202020204" pitchFamily="34" charset="0"/>
                <a:cs typeface="Arial" panose="020B0604020202020204" pitchFamily="34" charset="0"/>
              </a:rPr>
              <a:t>out the value of the car after </a:t>
            </a:r>
            <a:endParaRPr lang="en-US" sz="2350" dirty="0" smtClean="0">
              <a:latin typeface="Arial" panose="020B0604020202020204" pitchFamily="34" charset="0"/>
              <a:cs typeface="Arial" panose="020B0604020202020204" pitchFamily="34" charset="0"/>
            </a:endParaRPr>
          </a:p>
          <a:p>
            <a:pPr marL="1028700" lvl="1" indent="-457200">
              <a:buClr>
                <a:srgbClr val="C00000"/>
              </a:buClr>
              <a:buFont typeface="+mj-lt"/>
              <a:buAutoNum type="alphaLcPeriod"/>
              <a:tabLst>
                <a:tab pos="2743200" algn="l"/>
              </a:tabLst>
            </a:pPr>
            <a:r>
              <a:rPr lang="en-US" sz="2350" dirty="0" smtClean="0">
                <a:latin typeface="Arial" panose="020B0604020202020204" pitchFamily="34" charset="0"/>
                <a:cs typeface="Arial" panose="020B0604020202020204" pitchFamily="34" charset="0"/>
              </a:rPr>
              <a:t>1 </a:t>
            </a:r>
            <a:r>
              <a:rPr lang="en-US" sz="2350" dirty="0">
                <a:latin typeface="Arial" panose="020B0604020202020204" pitchFamily="34" charset="0"/>
                <a:cs typeface="Arial" panose="020B0604020202020204" pitchFamily="34" charset="0"/>
              </a:rPr>
              <a:t>year </a:t>
            </a:r>
            <a:r>
              <a:rPr lang="en-US" sz="2350" dirty="0" smtClean="0">
                <a:latin typeface="Arial" panose="020B0604020202020204" pitchFamily="34" charset="0"/>
                <a:cs typeface="Arial" panose="020B0604020202020204" pitchFamily="34" charset="0"/>
              </a:rPr>
              <a:t>	</a:t>
            </a:r>
            <a:r>
              <a:rPr lang="en-US" sz="2350" dirty="0" smtClean="0">
                <a:solidFill>
                  <a:srgbClr val="C00000"/>
                </a:solidFill>
                <a:latin typeface="Arial" panose="020B0604020202020204" pitchFamily="34" charset="0"/>
                <a:cs typeface="Arial" panose="020B0604020202020204" pitchFamily="34" charset="0"/>
              </a:rPr>
              <a:t>b.</a:t>
            </a:r>
            <a:r>
              <a:rPr lang="en-US" sz="2350" dirty="0" smtClean="0">
                <a:latin typeface="Arial" panose="020B0604020202020204" pitchFamily="34" charset="0"/>
                <a:cs typeface="Arial" panose="020B0604020202020204" pitchFamily="34" charset="0"/>
              </a:rPr>
              <a:t>  </a:t>
            </a:r>
            <a:r>
              <a:rPr lang="en-US" sz="2350" dirty="0">
                <a:latin typeface="Arial" panose="020B0604020202020204" pitchFamily="34" charset="0"/>
                <a:cs typeface="Arial" panose="020B0604020202020204" pitchFamily="34" charset="0"/>
              </a:rPr>
              <a:t>2 years.</a:t>
            </a:r>
            <a:endParaRPr lang="en-US" sz="235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106</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286534" y="4171727"/>
            <a:ext cx="5149561"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Q6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The </a:t>
            </a:r>
            <a:r>
              <a:rPr lang="en-US" sz="2200" dirty="0" smtClean="0">
                <a:solidFill>
                  <a:schemeClr val="tx1"/>
                </a:solidFill>
                <a:latin typeface="Arial" panose="020B0604020202020204" pitchFamily="34" charset="0"/>
                <a:cs typeface="Arial" panose="020B0604020202020204" pitchFamily="34" charset="0"/>
              </a:rPr>
              <a:t>value at the end of year 1 depreciates another 20% in year 2.</a:t>
            </a:r>
            <a:endParaRPr lang="en-US" sz="22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flipH="1">
            <a:off x="294180" y="3212976"/>
            <a:ext cx="5141916" cy="769441"/>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Q6 communication hint </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a:t>
            </a:r>
            <a:r>
              <a:rPr lang="en-US" sz="2200" b="1" dirty="0" smtClean="0">
                <a:solidFill>
                  <a:schemeClr val="tx1"/>
                </a:solidFill>
                <a:latin typeface="Arial" panose="020B0604020202020204" pitchFamily="34" charset="0"/>
                <a:cs typeface="Arial" panose="020B0604020202020204" pitchFamily="34" charset="0"/>
              </a:rPr>
              <a:t>Depreciates </a:t>
            </a:r>
            <a:r>
              <a:rPr lang="en-US" sz="2200" dirty="0" smtClean="0">
                <a:solidFill>
                  <a:schemeClr val="tx1"/>
                </a:solidFill>
                <a:latin typeface="Arial" panose="020B0604020202020204" pitchFamily="34" charset="0"/>
                <a:cs typeface="Arial" panose="020B0604020202020204" pitchFamily="34" charset="0"/>
              </a:rPr>
              <a:t>means loses value.</a:t>
            </a:r>
            <a:endParaRPr lang="en-US" sz="2200" dirty="0">
              <a:solidFill>
                <a:schemeClr val="tx1"/>
              </a:solidFill>
              <a:latin typeface="Arial" panose="020B0604020202020204" pitchFamily="34" charset="0"/>
              <a:cs typeface="Arial" panose="020B0604020202020204" pitchFamily="34" charset="0"/>
            </a:endParaRPr>
          </a:p>
        </p:txBody>
      </p:sp>
      <p:grpSp>
        <p:nvGrpSpPr>
          <p:cNvPr id="11" name="Group 10"/>
          <p:cNvGrpSpPr/>
          <p:nvPr/>
        </p:nvGrpSpPr>
        <p:grpSpPr>
          <a:xfrm>
            <a:off x="294180" y="5085184"/>
            <a:ext cx="5141915" cy="1471518"/>
            <a:chOff x="150164" y="6494199"/>
            <a:chExt cx="5141915" cy="1471518"/>
          </a:xfrm>
        </p:grpSpPr>
        <p:sp>
          <p:nvSpPr>
            <p:cNvPr id="12" name="Rectangle 11"/>
            <p:cNvSpPr/>
            <p:nvPr/>
          </p:nvSpPr>
          <p:spPr>
            <a:xfrm flipH="1">
              <a:off x="150164" y="6673055"/>
              <a:ext cx="5141915" cy="129266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100" dirty="0">
                  <a:solidFill>
                    <a:schemeClr val="tx1"/>
                  </a:solidFill>
                  <a:latin typeface="Arial" panose="020B0604020202020204" pitchFamily="34" charset="0"/>
                  <a:cs typeface="Arial" panose="020B0604020202020204" pitchFamily="34" charset="0"/>
                </a:rPr>
                <a:t>Simple interest is the interest calculated only on the original amount invested. It is the same each year.</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smtClean="0">
                  <a:latin typeface="Arial" panose="020B0604020202020204" pitchFamily="34" charset="0"/>
                  <a:cs typeface="Arial" panose="020B0604020202020204" pitchFamily="34" charset="0"/>
                </a:rPr>
                <a:t>Key Point 5</a:t>
              </a:r>
              <a:endParaRPr lang="en-US" sz="21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25895878"/>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3" name="Rectangle 2"/>
          <p:cNvSpPr/>
          <p:nvPr/>
        </p:nvSpPr>
        <p:spPr>
          <a:xfrm>
            <a:off x="251520" y="1196752"/>
            <a:ext cx="5256584" cy="4036490"/>
          </a:xfrm>
          <a:prstGeom prst="rect">
            <a:avLst/>
          </a:prstGeom>
        </p:spPr>
        <p:txBody>
          <a:bodyPr wrap="square">
            <a:spAutoFit/>
          </a:bodyPr>
          <a:lstStyle/>
          <a:p>
            <a:pPr marL="571500" indent="-457200">
              <a:buClr>
                <a:srgbClr val="C00000"/>
              </a:buClr>
              <a:buFont typeface="+mj-lt"/>
              <a:buAutoNum type="arabicPeriod" startAt="7"/>
              <a:tabLst>
                <a:tab pos="2743200" algn="l"/>
              </a:tabLst>
            </a:pPr>
            <a:r>
              <a:rPr lang="en-US" sz="2330" b="1" dirty="0" smtClean="0">
                <a:solidFill>
                  <a:srgbClr val="FF0000"/>
                </a:solidFill>
                <a:latin typeface="Arial" panose="020B0604020202020204" pitchFamily="34" charset="0"/>
                <a:cs typeface="Arial" panose="020B0604020202020204" pitchFamily="34" charset="0"/>
              </a:rPr>
              <a:t>Finance </a:t>
            </a:r>
          </a:p>
          <a:p>
            <a:pPr marL="971550" lvl="1" indent="-400050">
              <a:buClr>
                <a:srgbClr val="C00000"/>
              </a:buClr>
              <a:buFont typeface="+mj-lt"/>
              <a:buAutoNum type="alphaLcPeriod"/>
              <a:tabLst>
                <a:tab pos="2743200" algn="l"/>
              </a:tabLst>
            </a:pPr>
            <a:r>
              <a:rPr lang="en-US" sz="2330" dirty="0" smtClean="0">
                <a:latin typeface="Arial" panose="020B0604020202020204" pitchFamily="34" charset="0"/>
                <a:cs typeface="Arial" panose="020B0604020202020204" pitchFamily="34" charset="0"/>
              </a:rPr>
              <a:t>Work </a:t>
            </a:r>
            <a:r>
              <a:rPr lang="en-US" sz="2330" dirty="0">
                <a:latin typeface="Arial" panose="020B0604020202020204" pitchFamily="34" charset="0"/>
                <a:cs typeface="Arial" panose="020B0604020202020204" pitchFamily="34" charset="0"/>
              </a:rPr>
              <a:t>out the amount of simple interest earned in one year for each of these </a:t>
            </a:r>
            <a:r>
              <a:rPr lang="en-US" sz="2330" dirty="0" smtClean="0">
                <a:latin typeface="Arial" panose="020B0604020202020204" pitchFamily="34" charset="0"/>
                <a:cs typeface="Arial" panose="020B0604020202020204" pitchFamily="34" charset="0"/>
              </a:rPr>
              <a:t>investments.</a:t>
            </a:r>
          </a:p>
          <a:p>
            <a:pPr marL="1543050" lvl="2" indent="-514350">
              <a:buClr>
                <a:srgbClr val="C00000"/>
              </a:buClr>
              <a:buFont typeface="+mj-lt"/>
              <a:buAutoNum type="romanLcPeriod"/>
              <a:tabLst>
                <a:tab pos="2743200" algn="l"/>
              </a:tabLst>
            </a:pPr>
            <a:r>
              <a:rPr lang="en-US" sz="2330" dirty="0" smtClean="0">
                <a:latin typeface="Arial" panose="020B0604020202020204" pitchFamily="34" charset="0"/>
                <a:cs typeface="Arial" panose="020B0604020202020204" pitchFamily="34" charset="0"/>
              </a:rPr>
              <a:t>£1500 at 2% per year. </a:t>
            </a:r>
          </a:p>
          <a:p>
            <a:pPr marL="1543050" lvl="2" indent="-514350">
              <a:buClr>
                <a:srgbClr val="C00000"/>
              </a:buClr>
              <a:buFont typeface="+mj-lt"/>
              <a:buAutoNum type="romanLcPeriod"/>
              <a:tabLst>
                <a:tab pos="2743200" algn="l"/>
              </a:tabLst>
            </a:pPr>
            <a:r>
              <a:rPr lang="en-US" sz="2330" dirty="0" smtClean="0">
                <a:latin typeface="Arial" panose="020B0604020202020204" pitchFamily="34" charset="0"/>
                <a:cs typeface="Arial" panose="020B0604020202020204" pitchFamily="34" charset="0"/>
              </a:rPr>
              <a:t>£700 at 8% per year,</a:t>
            </a:r>
          </a:p>
          <a:p>
            <a:pPr marL="971550" lvl="1" indent="-400050">
              <a:buClr>
                <a:srgbClr val="C00000"/>
              </a:buClr>
              <a:buFont typeface="+mj-lt"/>
              <a:buAutoNum type="alphaLcPeriod"/>
              <a:tabLst>
                <a:tab pos="2743200" algn="l"/>
              </a:tabLst>
            </a:pPr>
            <a:r>
              <a:rPr lang="en-US" sz="2330" dirty="0" smtClean="0">
                <a:latin typeface="Arial" panose="020B0604020202020204" pitchFamily="34" charset="0"/>
                <a:cs typeface="Arial" panose="020B0604020202020204" pitchFamily="34" charset="0"/>
              </a:rPr>
              <a:t>Martina invests £14 500 for 3 years at 6.75% simple interest.</a:t>
            </a:r>
            <a:br>
              <a:rPr lang="en-US" sz="2330" dirty="0" smtClean="0">
                <a:latin typeface="Arial" panose="020B0604020202020204" pitchFamily="34" charset="0"/>
                <a:cs typeface="Arial" panose="020B0604020202020204" pitchFamily="34" charset="0"/>
              </a:rPr>
            </a:br>
            <a:r>
              <a:rPr lang="en-US" sz="2330" dirty="0" smtClean="0">
                <a:latin typeface="Arial" panose="020B0604020202020204" pitchFamily="34" charset="0"/>
                <a:cs typeface="Arial" panose="020B0604020202020204" pitchFamily="34" charset="0"/>
              </a:rPr>
              <a:t>How </a:t>
            </a:r>
            <a:r>
              <a:rPr lang="en-US" sz="2330" dirty="0">
                <a:latin typeface="Arial" panose="020B0604020202020204" pitchFamily="34" charset="0"/>
                <a:cs typeface="Arial" panose="020B0604020202020204" pitchFamily="34" charset="0"/>
              </a:rPr>
              <a:t>much is the investment worth at the end of the 3 years?</a:t>
            </a:r>
            <a:endParaRPr lang="en-US" sz="233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106</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286534" y="5417348"/>
            <a:ext cx="5149561"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Q7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Work out the amount of interest she earns each year and multiply by 3.</a:t>
            </a:r>
          </a:p>
        </p:txBody>
      </p:sp>
    </p:spTree>
    <p:extLst>
      <p:ext uri="{BB962C8B-B14F-4D97-AF65-F5344CB8AC3E}">
        <p14:creationId xmlns:p14="http://schemas.microsoft.com/office/powerpoint/2010/main" val="378154644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075" t="17188" r="20075" b="8000"/>
          <a:stretch/>
        </p:blipFill>
        <p:spPr>
          <a:xfrm>
            <a:off x="179512" y="1191947"/>
            <a:ext cx="8712968" cy="5477413"/>
          </a:xfrm>
          <a:prstGeom prst="rect">
            <a:avLst/>
          </a:prstGeom>
        </p:spPr>
      </p:pic>
    </p:spTree>
    <p:extLst>
      <p:ext uri="{BB962C8B-B14F-4D97-AF65-F5344CB8AC3E}">
        <p14:creationId xmlns:p14="http://schemas.microsoft.com/office/powerpoint/2010/main" val="2279187548"/>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3" name="Rectangle 2"/>
          <p:cNvSpPr/>
          <p:nvPr/>
        </p:nvSpPr>
        <p:spPr>
          <a:xfrm>
            <a:off x="251520" y="1227524"/>
            <a:ext cx="8585611" cy="4293483"/>
          </a:xfrm>
          <a:prstGeom prst="rect">
            <a:avLst/>
          </a:prstGeom>
        </p:spPr>
        <p:txBody>
          <a:bodyPr wrap="square">
            <a:spAutoFit/>
          </a:bodyPr>
          <a:lstStyle/>
          <a:p>
            <a:pPr marL="457200" indent="-457200">
              <a:buClr>
                <a:srgbClr val="C00000"/>
              </a:buClr>
              <a:buFont typeface="+mj-lt"/>
              <a:buAutoNum type="arabicPeriod" startAt="8"/>
              <a:tabLst>
                <a:tab pos="2743200" algn="l"/>
              </a:tabLst>
            </a:pPr>
            <a:r>
              <a:rPr lang="en-US" sz="2100" b="1" dirty="0" smtClean="0">
                <a:solidFill>
                  <a:srgbClr val="FF0000"/>
                </a:solidFill>
                <a:latin typeface="Arial" panose="020B0604020202020204" pitchFamily="34" charset="0"/>
                <a:cs typeface="Arial" panose="020B0604020202020204" pitchFamily="34" charset="0"/>
              </a:rPr>
              <a:t>Finance </a:t>
            </a:r>
            <a:r>
              <a:rPr lang="en-US" sz="2100" b="1" dirty="0">
                <a:solidFill>
                  <a:srgbClr val="FF0000"/>
                </a:solidFill>
                <a:latin typeface="Arial" panose="020B0604020202020204" pitchFamily="34" charset="0"/>
                <a:cs typeface="Arial" panose="020B0604020202020204" pitchFamily="34" charset="0"/>
              </a:rPr>
              <a:t>/ Problem-solving </a:t>
            </a:r>
            <a:r>
              <a:rPr lang="en-US" sz="2100" dirty="0">
                <a:latin typeface="Arial" panose="020B0604020202020204" pitchFamily="34" charset="0"/>
                <a:cs typeface="Arial" panose="020B0604020202020204" pitchFamily="34" charset="0"/>
              </a:rPr>
              <a:t>Income tax is paid on any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money </a:t>
            </a:r>
            <a:r>
              <a:rPr lang="en-US" sz="2100" dirty="0">
                <a:latin typeface="Arial" panose="020B0604020202020204" pitchFamily="34" charset="0"/>
                <a:cs typeface="Arial" panose="020B0604020202020204" pitchFamily="34" charset="0"/>
              </a:rPr>
              <a:t>you earn over your personal tax allowance.</a:t>
            </a:r>
          </a:p>
          <a:p>
            <a:pPr marL="571500" lvl="1">
              <a:buClr>
                <a:srgbClr val="C00000"/>
              </a:buClr>
              <a:tabLst>
                <a:tab pos="2743200" algn="l"/>
              </a:tabLst>
            </a:pPr>
            <a:r>
              <a:rPr lang="en-US" sz="2100" dirty="0">
                <a:latin typeface="Arial" panose="020B0604020202020204" pitchFamily="34" charset="0"/>
                <a:cs typeface="Arial" panose="020B0604020202020204" pitchFamily="34" charset="0"/>
              </a:rPr>
              <a:t>The personal tax allowance is currently set at £10000.</a:t>
            </a:r>
          </a:p>
          <a:p>
            <a:pPr marL="571500" lvl="1">
              <a:buClr>
                <a:srgbClr val="C00000"/>
              </a:buClr>
              <a:tabLst>
                <a:tab pos="2743200" algn="l"/>
              </a:tabLst>
            </a:pPr>
            <a:r>
              <a:rPr lang="en-US" sz="2100" dirty="0">
                <a:latin typeface="Arial" panose="020B0604020202020204" pitchFamily="34" charset="0"/>
                <a:cs typeface="Arial" panose="020B0604020202020204" pitchFamily="34" charset="0"/>
              </a:rPr>
              <a:t>Above this amount, tax is paid at different rates, depending on how much you </a:t>
            </a:r>
            <a:r>
              <a:rPr lang="en-US" sz="2100" dirty="0" smtClean="0">
                <a:latin typeface="Arial" panose="020B0604020202020204" pitchFamily="34" charset="0"/>
                <a:cs typeface="Arial" panose="020B0604020202020204" pitchFamily="34" charset="0"/>
              </a:rPr>
              <a:t>earn. The </a:t>
            </a:r>
            <a:r>
              <a:rPr lang="en-US" sz="2100" dirty="0">
                <a:latin typeface="Arial" panose="020B0604020202020204" pitchFamily="34" charset="0"/>
                <a:cs typeface="Arial" panose="020B0604020202020204" pitchFamily="34" charset="0"/>
              </a:rPr>
              <a:t>table shows the rates </a:t>
            </a:r>
            <a:r>
              <a:rPr lang="en-US" sz="2100" dirty="0" smtClean="0">
                <a:latin typeface="Arial" panose="020B0604020202020204" pitchFamily="34" charset="0"/>
                <a:cs typeface="Arial" panose="020B0604020202020204" pitchFamily="34" charset="0"/>
              </a:rPr>
              <a:t>for 2014/15.</a:t>
            </a:r>
            <a:br>
              <a:rPr lang="en-US" sz="2100" dirty="0" smtClean="0">
                <a:latin typeface="Arial" panose="020B0604020202020204" pitchFamily="34" charset="0"/>
                <a:cs typeface="Arial" panose="020B0604020202020204" pitchFamily="34" charset="0"/>
              </a:rPr>
            </a:br>
            <a:endParaRPr lang="en-US" sz="2100" dirty="0" smtClean="0">
              <a:latin typeface="Arial" panose="020B0604020202020204" pitchFamily="34" charset="0"/>
              <a:cs typeface="Arial" panose="020B0604020202020204" pitchFamily="34" charset="0"/>
            </a:endParaRPr>
          </a:p>
          <a:p>
            <a:pPr marL="571500" lvl="1">
              <a:buClr>
                <a:srgbClr val="C00000"/>
              </a:buClr>
              <a:tabLst>
                <a:tab pos="2743200" algn="l"/>
              </a:tabLst>
            </a:pP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amount of income tax each of these people paid in the 2014/15 tax year.</a:t>
            </a:r>
          </a:p>
          <a:p>
            <a:pPr marL="1028700" lvl="2" indent="-4572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Ella earns £26500 per annum.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Sammy earns £28760 p.a.</a:t>
            </a:r>
          </a:p>
          <a:p>
            <a:pPr marL="1028700" lvl="2" indent="-457200">
              <a:buClr>
                <a:srgbClr val="C00000"/>
              </a:buClr>
              <a:buFont typeface="+mj-lt"/>
              <a:buAutoNum type="alphaLcPeriod" startAt="3"/>
              <a:tabLst>
                <a:tab pos="2743200" algn="l"/>
              </a:tabLst>
            </a:pPr>
            <a:r>
              <a:rPr lang="en-US" sz="2100" dirty="0" smtClean="0">
                <a:latin typeface="Arial" panose="020B0604020202020204" pitchFamily="34" charset="0"/>
                <a:cs typeface="Arial" panose="020B0604020202020204" pitchFamily="34" charset="0"/>
              </a:rPr>
              <a:t>Antony earns £47 000 p.a.         </a:t>
            </a:r>
            <a:r>
              <a:rPr lang="en-US" sz="2100" dirty="0" smtClean="0">
                <a:solidFill>
                  <a:srgbClr val="C00000"/>
                </a:solidFill>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Pippa earns £73 850 p.a.</a:t>
            </a: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106</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
        <p:nvSpPr>
          <p:cNvPr id="9" name="Rectangle 8"/>
          <p:cNvSpPr/>
          <p:nvPr/>
        </p:nvSpPr>
        <p:spPr>
          <a:xfrm flipH="1">
            <a:off x="258737" y="5445224"/>
            <a:ext cx="8493387" cy="38010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870" b="1" dirty="0" smtClean="0">
                <a:solidFill>
                  <a:srgbClr val="C00000"/>
                </a:solidFill>
                <a:latin typeface="Arial" panose="020B0604020202020204" pitchFamily="34" charset="0"/>
                <a:cs typeface="Arial" panose="020B0604020202020204" pitchFamily="34" charset="0"/>
              </a:rPr>
              <a:t>Q8 </a:t>
            </a:r>
            <a:r>
              <a:rPr lang="en-US" sz="1870" b="1" dirty="0">
                <a:solidFill>
                  <a:srgbClr val="C00000"/>
                </a:solidFill>
                <a:latin typeface="Arial" panose="020B0604020202020204" pitchFamily="34" charset="0"/>
                <a:cs typeface="Arial" panose="020B0604020202020204" pitchFamily="34" charset="0"/>
              </a:rPr>
              <a:t>hint</a:t>
            </a:r>
            <a:r>
              <a:rPr lang="en-US" sz="1870" dirty="0">
                <a:solidFill>
                  <a:schemeClr val="tx1"/>
                </a:solidFill>
                <a:latin typeface="Arial" panose="020B0604020202020204" pitchFamily="34" charset="0"/>
                <a:cs typeface="Arial" panose="020B0604020202020204" pitchFamily="34" charset="0"/>
              </a:rPr>
              <a:t> - Subtract the personal tax allowance before working out the tax owed.</a:t>
            </a:r>
          </a:p>
        </p:txBody>
      </p:sp>
      <p:graphicFrame>
        <p:nvGraphicFramePr>
          <p:cNvPr id="10" name="Table 9"/>
          <p:cNvGraphicFramePr>
            <a:graphicFrameLocks noGrp="1"/>
          </p:cNvGraphicFramePr>
          <p:nvPr>
            <p:extLst>
              <p:ext uri="{D42A27DB-BD31-4B8C-83A1-F6EECF244321}">
                <p14:modId xmlns:p14="http://schemas.microsoft.com/office/powerpoint/2010/main" val="388503885"/>
              </p:ext>
            </p:extLst>
          </p:nvPr>
        </p:nvGraphicFramePr>
        <p:xfrm>
          <a:off x="463883" y="2924944"/>
          <a:ext cx="8212573" cy="1188720"/>
        </p:xfrm>
        <a:graphic>
          <a:graphicData uri="http://schemas.openxmlformats.org/drawingml/2006/table">
            <a:tbl>
              <a:tblPr firstRow="1" bandRow="1">
                <a:tableStyleId>{5940675A-B579-460E-94D1-54222C63F5DA}</a:tableStyleId>
              </a:tblPr>
              <a:tblGrid>
                <a:gridCol w="2088232"/>
                <a:gridCol w="6124341"/>
              </a:tblGrid>
              <a:tr h="305192">
                <a:tc>
                  <a:txBody>
                    <a:bodyPr/>
                    <a:lstStyle/>
                    <a:p>
                      <a:pPr algn="l"/>
                      <a:r>
                        <a:rPr lang="en-US" sz="2000" b="1" i="0" dirty="0" smtClean="0">
                          <a:latin typeface="Arial" panose="020B0604020202020204" pitchFamily="34" charset="0"/>
                          <a:cs typeface="Arial" panose="020B0604020202020204" pitchFamily="34" charset="0"/>
                        </a:rPr>
                        <a:t>Tax Rate</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l"/>
                      <a:r>
                        <a:rPr lang="en-US" sz="2000" b="1" i="0" dirty="0" smtClean="0">
                          <a:latin typeface="Arial" panose="020B0604020202020204" pitchFamily="34" charset="0"/>
                          <a:cs typeface="Arial" panose="020B0604020202020204" pitchFamily="34" charset="0"/>
                        </a:rPr>
                        <a:t>Taxable income above your personal allowance</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l"/>
                      <a:r>
                        <a:rPr lang="en-US" sz="2000" dirty="0" smtClean="0">
                          <a:latin typeface="Arial" panose="020B0604020202020204" pitchFamily="34" charset="0"/>
                          <a:cs typeface="Arial" panose="020B0604020202020204" pitchFamily="34" charset="0"/>
                        </a:rPr>
                        <a:t>Basic rate 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latin typeface="Arial" panose="020B0604020202020204" pitchFamily="34" charset="0"/>
                          <a:cs typeface="Arial" panose="020B0604020202020204" pitchFamily="34" charset="0"/>
                        </a:rPr>
                        <a:t>£0 to £31865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2000" dirty="0" smtClean="0">
                          <a:latin typeface="Arial" panose="020B0604020202020204" pitchFamily="34" charset="0"/>
                          <a:cs typeface="Arial" panose="020B0604020202020204" pitchFamily="34" charset="0"/>
                        </a:rPr>
                        <a:t>Higher rate 40%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latin typeface="Arial" panose="020B0604020202020204" pitchFamily="34" charset="0"/>
                          <a:cs typeface="Arial" panose="020B0604020202020204" pitchFamily="34" charset="0"/>
                        </a:rPr>
                        <a:t>£31 866 to £150000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tangle 10"/>
          <p:cNvSpPr/>
          <p:nvPr/>
        </p:nvSpPr>
        <p:spPr>
          <a:xfrm flipH="1">
            <a:off x="239284" y="5949280"/>
            <a:ext cx="8512840" cy="707886"/>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Q8 communication hint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Your income means the amount of money you earn or are paid, and 'per annum' (abbreviated to p.a.) means each year.</a:t>
            </a:r>
          </a:p>
        </p:txBody>
      </p:sp>
    </p:spTree>
    <p:extLst>
      <p:ext uri="{BB962C8B-B14F-4D97-AF65-F5344CB8AC3E}">
        <p14:creationId xmlns:p14="http://schemas.microsoft.com/office/powerpoint/2010/main" val="1363300658"/>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3" name="Rectangle 2"/>
          <p:cNvSpPr/>
          <p:nvPr/>
        </p:nvSpPr>
        <p:spPr>
          <a:xfrm>
            <a:off x="251520" y="2992910"/>
            <a:ext cx="5256584" cy="3596369"/>
          </a:xfrm>
          <a:prstGeom prst="rect">
            <a:avLst/>
          </a:prstGeom>
        </p:spPr>
        <p:txBody>
          <a:bodyPr wrap="square">
            <a:spAutoFit/>
          </a:bodyPr>
          <a:lstStyle/>
          <a:p>
            <a:pPr marL="571500" indent="-457200">
              <a:buClr>
                <a:srgbClr val="C00000"/>
              </a:buClr>
              <a:buFont typeface="+mj-lt"/>
              <a:buAutoNum type="arabicPeriod" startAt="9"/>
              <a:tabLst>
                <a:tab pos="2743200" algn="l"/>
              </a:tabLst>
            </a:pPr>
            <a:r>
              <a:rPr lang="en-US" sz="2090" b="1" dirty="0" smtClean="0">
                <a:solidFill>
                  <a:srgbClr val="FF0000"/>
                </a:solidFill>
                <a:latin typeface="Arial" panose="020B0604020202020204" pitchFamily="34" charset="0"/>
                <a:cs typeface="Arial" panose="020B0604020202020204" pitchFamily="34" charset="0"/>
              </a:rPr>
              <a:t>Finance </a:t>
            </a:r>
            <a:r>
              <a:rPr lang="en-US" sz="2090" dirty="0" err="1" smtClean="0">
                <a:latin typeface="Arial" panose="020B0604020202020204" pitchFamily="34" charset="0"/>
                <a:cs typeface="Arial" panose="020B0604020202020204" pitchFamily="34" charset="0"/>
              </a:rPr>
              <a:t>Inder</a:t>
            </a:r>
            <a:r>
              <a:rPr lang="en-US" sz="2090" dirty="0" smtClean="0">
                <a:latin typeface="Arial" panose="020B0604020202020204" pitchFamily="34" charset="0"/>
                <a:cs typeface="Arial" panose="020B0604020202020204" pitchFamily="34" charset="0"/>
              </a:rPr>
              <a:t> </a:t>
            </a:r>
            <a:r>
              <a:rPr lang="en-US" sz="2090" dirty="0">
                <a:latin typeface="Arial" panose="020B0604020202020204" pitchFamily="34" charset="0"/>
                <a:cs typeface="Arial" panose="020B0604020202020204" pitchFamily="34" charset="0"/>
              </a:rPr>
              <a:t>invests £3200. When her investment matures, she receives £3328. </a:t>
            </a:r>
            <a:endParaRPr lang="en-US" sz="2090" dirty="0" smtClean="0">
              <a:latin typeface="Arial" panose="020B0604020202020204" pitchFamily="34" charset="0"/>
              <a:cs typeface="Arial" panose="020B0604020202020204" pitchFamily="34" charset="0"/>
            </a:endParaRPr>
          </a:p>
          <a:p>
            <a:pPr marL="914400" lvl="1" indent="-342900">
              <a:buClr>
                <a:srgbClr val="C00000"/>
              </a:buClr>
              <a:buFont typeface="+mj-lt"/>
              <a:buAutoNum type="alphaLcPeriod"/>
              <a:tabLst>
                <a:tab pos="2743200" algn="l"/>
              </a:tabLst>
            </a:pPr>
            <a:r>
              <a:rPr lang="en-US" sz="2090" dirty="0" smtClean="0">
                <a:latin typeface="Arial" panose="020B0604020202020204" pitchFamily="34" charset="0"/>
                <a:cs typeface="Arial" panose="020B0604020202020204" pitchFamily="34" charset="0"/>
              </a:rPr>
              <a:t>What </a:t>
            </a:r>
            <a:r>
              <a:rPr lang="en-US" sz="2090" dirty="0">
                <a:latin typeface="Arial" panose="020B0604020202020204" pitchFamily="34" charset="0"/>
                <a:cs typeface="Arial" panose="020B0604020202020204" pitchFamily="34" charset="0"/>
              </a:rPr>
              <a:t>was the actual </a:t>
            </a:r>
            <a:r>
              <a:rPr lang="en-US" sz="2090" dirty="0" smtClean="0">
                <a:latin typeface="Arial" panose="020B0604020202020204" pitchFamily="34" charset="0"/>
                <a:cs typeface="Arial" panose="020B0604020202020204" pitchFamily="34" charset="0"/>
              </a:rPr>
              <a:t>increase?</a:t>
            </a:r>
          </a:p>
          <a:p>
            <a:pPr marL="914400" lvl="1" indent="-342900">
              <a:buClr>
                <a:srgbClr val="C00000"/>
              </a:buClr>
              <a:buFont typeface="+mj-lt"/>
              <a:buAutoNum type="alphaLcPeriod"/>
              <a:tabLst>
                <a:tab pos="2743200" algn="l"/>
              </a:tabLst>
            </a:pPr>
            <a:r>
              <a:rPr lang="en-US" sz="2090" dirty="0" smtClean="0">
                <a:latin typeface="Arial" panose="020B0604020202020204" pitchFamily="34" charset="0"/>
                <a:cs typeface="Arial" panose="020B0604020202020204" pitchFamily="34" charset="0"/>
              </a:rPr>
              <a:t>Work </a:t>
            </a:r>
            <a:r>
              <a:rPr lang="en-US" sz="2090" dirty="0">
                <a:latin typeface="Arial" panose="020B0604020202020204" pitchFamily="34" charset="0"/>
                <a:cs typeface="Arial" panose="020B0604020202020204" pitchFamily="34" charset="0"/>
              </a:rPr>
              <a:t>out the percentage increase in her investment.</a:t>
            </a:r>
          </a:p>
          <a:p>
            <a:pPr marL="571500" indent="-457200">
              <a:buClr>
                <a:srgbClr val="C00000"/>
              </a:buClr>
              <a:buFont typeface="+mj-lt"/>
              <a:buAutoNum type="arabicPeriod" startAt="9"/>
              <a:tabLst>
                <a:tab pos="2743200" algn="l"/>
              </a:tabLst>
            </a:pPr>
            <a:r>
              <a:rPr lang="en-US" sz="2090" dirty="0" smtClean="0">
                <a:latin typeface="Arial" panose="020B0604020202020204" pitchFamily="34" charset="0"/>
                <a:cs typeface="Arial" panose="020B0604020202020204" pitchFamily="34" charset="0"/>
              </a:rPr>
              <a:t>In </a:t>
            </a:r>
            <a:r>
              <a:rPr lang="en-US" sz="2090" dirty="0">
                <a:latin typeface="Arial" panose="020B0604020202020204" pitchFamily="34" charset="0"/>
                <a:cs typeface="Arial" panose="020B0604020202020204" pitchFamily="34" charset="0"/>
              </a:rPr>
              <a:t>2014, the </a:t>
            </a:r>
            <a:r>
              <a:rPr lang="en-US" sz="2090" dirty="0" err="1">
                <a:latin typeface="Arial" panose="020B0604020202020204" pitchFamily="34" charset="0"/>
                <a:cs typeface="Arial" panose="020B0604020202020204" pitchFamily="34" charset="0"/>
              </a:rPr>
              <a:t>Croftshire</a:t>
            </a:r>
            <a:r>
              <a:rPr lang="en-US" sz="2090" dirty="0">
                <a:latin typeface="Arial" panose="020B0604020202020204" pitchFamily="34" charset="0"/>
                <a:cs typeface="Arial" panose="020B0604020202020204" pitchFamily="34" charset="0"/>
              </a:rPr>
              <a:t> County Council raised £18.64 million in council tax. In 2004, they raised £17.18 million. What was the percentage increase over the decade?</a:t>
            </a:r>
            <a:endParaRPr lang="en-US" sz="209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106</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1" name="Group 10"/>
          <p:cNvGrpSpPr/>
          <p:nvPr/>
        </p:nvGrpSpPr>
        <p:grpSpPr>
          <a:xfrm>
            <a:off x="281128" y="1268760"/>
            <a:ext cx="5213924" cy="1617135"/>
            <a:chOff x="150164" y="6494199"/>
            <a:chExt cx="5213924" cy="1617135"/>
          </a:xfrm>
        </p:grpSpPr>
        <mc:AlternateContent xmlns:mc="http://schemas.openxmlformats.org/markup-compatibility/2006" xmlns:a14="http://schemas.microsoft.com/office/drawing/2010/main">
          <mc:Choice Requires="a14">
            <p:sp>
              <p:nvSpPr>
                <p:cNvPr id="12" name="Rectangle 11"/>
                <p:cNvSpPr/>
                <p:nvPr/>
              </p:nvSpPr>
              <p:spPr>
                <a:xfrm flipH="1">
                  <a:off x="150164" y="6673055"/>
                  <a:ext cx="5213924" cy="143827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You can calculate a percentage change using the formula</a:t>
                  </a:r>
                </a:p>
                <a:p>
                  <a:r>
                    <a:rPr lang="en-US" sz="2000" dirty="0">
                      <a:solidFill>
                        <a:schemeClr val="tx1"/>
                      </a:solidFill>
                      <a:latin typeface="Arial" panose="020B0604020202020204" pitchFamily="34" charset="0"/>
                      <a:cs typeface="Arial" panose="020B0604020202020204" pitchFamily="34" charset="0"/>
                    </a:rPr>
                    <a:t>percentage change </a:t>
                  </a:r>
                  <a:r>
                    <a:rPr lang="en-US" sz="2000" dirty="0">
                      <a:solidFill>
                        <a:schemeClr val="tx1"/>
                      </a:solidFill>
                      <a:latin typeface="Comic Sans MS" panose="030F0702030302020204" pitchFamily="66" charset="0"/>
                      <a:cs typeface="Arial" panose="020B0604020202020204" pitchFamily="34" charset="0"/>
                    </a:rPr>
                    <a:t>=</a:t>
                  </a:r>
                  <a14:m>
                    <m:oMath xmlns:m="http://schemas.openxmlformats.org/officeDocument/2006/math">
                      <m:r>
                        <a:rPr lang="en-US" sz="2000">
                          <a:solidFill>
                            <a:schemeClr val="tx1"/>
                          </a:solidFill>
                          <a:latin typeface="Cambria Math" panose="02040503050406030204" pitchFamily="18" charset="0"/>
                          <a:cs typeface="Arial" panose="020B0604020202020204" pitchFamily="34" charset="0"/>
                        </a:rPr>
                        <m:t> </m:t>
                      </m:r>
                      <m:f>
                        <m:fPr>
                          <m:ctrlPr>
                            <a:rPr lang="en-US" sz="2000" i="1">
                              <a:solidFill>
                                <a:schemeClr val="tx1"/>
                              </a:solidFill>
                              <a:latin typeface="Cambria Math" panose="02040503050406030204" pitchFamily="18" charset="0"/>
                              <a:cs typeface="Arial" panose="020B0604020202020204" pitchFamily="34" charset="0"/>
                            </a:rPr>
                          </m:ctrlPr>
                        </m:fPr>
                        <m:num>
                          <m:r>
                            <a:rPr lang="en-US" sz="2000">
                              <a:solidFill>
                                <a:schemeClr val="tx1"/>
                              </a:solidFill>
                              <a:latin typeface="Cambria Math" panose="02040503050406030204" pitchFamily="18" charset="0"/>
                              <a:cs typeface="Arial" panose="020B0604020202020204" pitchFamily="34" charset="0"/>
                            </a:rPr>
                            <m:t>𝑎𝑐𝑡𝑢𝑎𝑙</m:t>
                          </m:r>
                          <m:r>
                            <a:rPr lang="en-US" sz="2000">
                              <a:solidFill>
                                <a:schemeClr val="tx1"/>
                              </a:solidFill>
                              <a:latin typeface="Cambria Math" panose="02040503050406030204" pitchFamily="18" charset="0"/>
                              <a:cs typeface="Arial" panose="020B0604020202020204" pitchFamily="34" charset="0"/>
                            </a:rPr>
                            <m:t> </m:t>
                          </m:r>
                          <m:r>
                            <a:rPr lang="en-US" sz="2000">
                              <a:solidFill>
                                <a:schemeClr val="tx1"/>
                              </a:solidFill>
                              <a:latin typeface="Cambria Math" panose="02040503050406030204" pitchFamily="18" charset="0"/>
                              <a:cs typeface="Arial" panose="020B0604020202020204" pitchFamily="34" charset="0"/>
                            </a:rPr>
                            <m:t>𝑐h𝑎𝑛𝑔𝑒</m:t>
                          </m:r>
                        </m:num>
                        <m:den>
                          <m:r>
                            <m:rPr>
                              <m:nor/>
                            </m:rPr>
                            <a:rPr lang="en-US" sz="20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original</m:t>
                          </m:r>
                          <m:r>
                            <m:rPr>
                              <m:nor/>
                            </m:rPr>
                            <a:rPr lang="en-US" sz="20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m:rPr>
                              <m:nor/>
                            </m:rPr>
                            <a:rPr lang="en-US" sz="20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amount</m:t>
                          </m:r>
                          <m:r>
                            <m:rPr>
                              <m:nor/>
                            </m:rPr>
                            <a:rPr lang="en-US" sz="20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 </m:t>
                          </m:r>
                        </m:den>
                      </m:f>
                      <m:r>
                        <a:rPr lang="en-US" sz="2000">
                          <a:solidFill>
                            <a:schemeClr val="tx1"/>
                          </a:solidFill>
                          <a:latin typeface="Cambria Math" panose="02040503050406030204" pitchFamily="18" charset="0"/>
                          <a:cs typeface="Arial" panose="020B0604020202020204" pitchFamily="34" charset="0"/>
                        </a:rPr>
                        <m:t> </m:t>
                      </m:r>
                      <m:r>
                        <m:rPr>
                          <m:sty m:val="p"/>
                        </m:rPr>
                        <a:rPr lang="en-US" sz="2000">
                          <a:solidFill>
                            <a:schemeClr val="tx1"/>
                          </a:solidFill>
                          <a:latin typeface="Cambria Math" panose="02040503050406030204" pitchFamily="18" charset="0"/>
                          <a:cs typeface="Arial" panose="020B0604020202020204" pitchFamily="34" charset="0"/>
                        </a:rPr>
                        <m:t>x</m:t>
                      </m:r>
                      <m:r>
                        <a:rPr lang="en-US" sz="2000">
                          <a:solidFill>
                            <a:schemeClr val="tx1"/>
                          </a:solidFill>
                          <a:latin typeface="Cambria Math" panose="02040503050406030204" pitchFamily="18" charset="0"/>
                          <a:cs typeface="Arial" panose="020B0604020202020204" pitchFamily="34" charset="0"/>
                        </a:rPr>
                        <m:t> 100</m:t>
                      </m:r>
                    </m:oMath>
                  </a14:m>
                  <a:endParaRPr lang="en-US" sz="2000" dirty="0">
                    <a:solidFill>
                      <a:schemeClr val="tx1"/>
                    </a:solidFill>
                    <a:latin typeface="Comic Sans MS" panose="030F0702030302020204" pitchFamily="66"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150164" y="6673055"/>
                  <a:ext cx="5213924" cy="1438279"/>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6</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9372612"/>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3" name="Rectangle 2"/>
          <p:cNvSpPr/>
          <p:nvPr/>
        </p:nvSpPr>
        <p:spPr>
          <a:xfrm>
            <a:off x="251520" y="1196752"/>
            <a:ext cx="5256584" cy="4411977"/>
          </a:xfrm>
          <a:prstGeom prst="rect">
            <a:avLst/>
          </a:prstGeom>
        </p:spPr>
        <p:txBody>
          <a:bodyPr wrap="square">
            <a:spAutoFit/>
          </a:bodyPr>
          <a:lstStyle/>
          <a:p>
            <a:pPr marL="571500" indent="-457200">
              <a:buClr>
                <a:srgbClr val="C00000"/>
              </a:buClr>
              <a:buFont typeface="+mj-lt"/>
              <a:buAutoNum type="arabicPeriod" startAt="11"/>
              <a:tabLst>
                <a:tab pos="2743200" algn="l"/>
              </a:tabLst>
            </a:pPr>
            <a:r>
              <a:rPr lang="en-US" sz="2090" dirty="0">
                <a:latin typeface="Arial" panose="020B0604020202020204" pitchFamily="34" charset="0"/>
                <a:cs typeface="Arial" panose="020B0604020202020204" pitchFamily="34" charset="0"/>
              </a:rPr>
              <a:t>Reena bought a jacket for £45. Six months later, she sold it for £</a:t>
            </a:r>
            <a:r>
              <a:rPr lang="en-US" sz="2090" dirty="0" smtClean="0">
                <a:latin typeface="Arial" panose="020B0604020202020204" pitchFamily="34" charset="0"/>
                <a:cs typeface="Arial" panose="020B0604020202020204" pitchFamily="34" charset="0"/>
              </a:rPr>
              <a:t>34.65.</a:t>
            </a:r>
            <a:br>
              <a:rPr lang="en-US" sz="2090" dirty="0" smtClean="0">
                <a:latin typeface="Arial" panose="020B0604020202020204" pitchFamily="34" charset="0"/>
                <a:cs typeface="Arial" panose="020B0604020202020204" pitchFamily="34" charset="0"/>
              </a:rPr>
            </a:br>
            <a:r>
              <a:rPr lang="en-US" sz="2090" dirty="0" smtClean="0">
                <a:latin typeface="Arial" panose="020B0604020202020204" pitchFamily="34" charset="0"/>
                <a:cs typeface="Arial" panose="020B0604020202020204" pitchFamily="34" charset="0"/>
              </a:rPr>
              <a:t>What </a:t>
            </a:r>
            <a:r>
              <a:rPr lang="en-US" sz="2090" dirty="0">
                <a:latin typeface="Arial" panose="020B0604020202020204" pitchFamily="34" charset="0"/>
                <a:cs typeface="Arial" panose="020B0604020202020204" pitchFamily="34" charset="0"/>
              </a:rPr>
              <a:t>was her percentage loss</a:t>
            </a:r>
            <a:r>
              <a:rPr lang="en-US" sz="2090" dirty="0" smtClean="0">
                <a:latin typeface="Arial" panose="020B0604020202020204" pitchFamily="34" charset="0"/>
                <a:cs typeface="Arial" panose="020B0604020202020204" pitchFamily="34" charset="0"/>
              </a:rPr>
              <a:t>?</a:t>
            </a:r>
            <a:br>
              <a:rPr lang="en-US" sz="2090"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2090" dirty="0" smtClean="0">
                <a:latin typeface="Arial" panose="020B0604020202020204" pitchFamily="34" charset="0"/>
                <a:cs typeface="Arial" panose="020B0604020202020204" pitchFamily="34" charset="0"/>
              </a:rPr>
              <a:t/>
            </a:r>
            <a:br>
              <a:rPr lang="en-US" sz="2090" dirty="0" smtClean="0">
                <a:latin typeface="Arial" panose="020B0604020202020204" pitchFamily="34" charset="0"/>
                <a:cs typeface="Arial" panose="020B0604020202020204" pitchFamily="34" charset="0"/>
              </a:rPr>
            </a:br>
            <a:r>
              <a:rPr lang="en-US" sz="2090" dirty="0" smtClean="0">
                <a:latin typeface="Arial" panose="020B0604020202020204" pitchFamily="34" charset="0"/>
                <a:cs typeface="Arial" panose="020B0604020202020204" pitchFamily="34" charset="0"/>
              </a:rPr>
              <a:t/>
            </a:r>
            <a:br>
              <a:rPr lang="en-US" sz="2090" dirty="0" smtClean="0">
                <a:latin typeface="Arial" panose="020B0604020202020204" pitchFamily="34" charset="0"/>
                <a:cs typeface="Arial" panose="020B0604020202020204" pitchFamily="34" charset="0"/>
              </a:rPr>
            </a:br>
            <a:r>
              <a:rPr lang="en-US" sz="2090" dirty="0" smtClean="0">
                <a:latin typeface="Arial" panose="020B0604020202020204" pitchFamily="34" charset="0"/>
                <a:cs typeface="Arial" panose="020B0604020202020204" pitchFamily="34" charset="0"/>
              </a:rPr>
              <a:t/>
            </a:r>
            <a:br>
              <a:rPr lang="en-US" sz="2090" dirty="0" smtClean="0">
                <a:latin typeface="Arial" panose="020B0604020202020204" pitchFamily="34" charset="0"/>
                <a:cs typeface="Arial" panose="020B0604020202020204" pitchFamily="34" charset="0"/>
              </a:rPr>
            </a:br>
            <a:r>
              <a:rPr lang="en-US" sz="2090" dirty="0" smtClean="0">
                <a:latin typeface="Arial" panose="020B0604020202020204" pitchFamily="34" charset="0"/>
                <a:cs typeface="Arial" panose="020B0604020202020204" pitchFamily="34" charset="0"/>
              </a:rPr>
              <a:t/>
            </a:r>
            <a:br>
              <a:rPr lang="en-US" sz="2090" dirty="0" smtClean="0">
                <a:latin typeface="Arial" panose="020B0604020202020204" pitchFamily="34" charset="0"/>
                <a:cs typeface="Arial" panose="020B0604020202020204" pitchFamily="34" charset="0"/>
              </a:rPr>
            </a:br>
            <a:endParaRPr lang="en-US" sz="500" dirty="0" smtClean="0">
              <a:latin typeface="Arial" panose="020B0604020202020204" pitchFamily="34" charset="0"/>
              <a:cs typeface="Arial" panose="020B0604020202020204" pitchFamily="34" charset="0"/>
            </a:endParaRPr>
          </a:p>
          <a:p>
            <a:pPr marL="571500" indent="-457200">
              <a:buClr>
                <a:srgbClr val="C00000"/>
              </a:buClr>
              <a:buFont typeface="+mj-lt"/>
              <a:buAutoNum type="arabicPeriod" startAt="11"/>
              <a:tabLst>
                <a:tab pos="2743200" algn="l"/>
              </a:tabLst>
            </a:pPr>
            <a:r>
              <a:rPr lang="en-US" sz="2090" dirty="0" smtClean="0">
                <a:latin typeface="Arial" panose="020B0604020202020204" pitchFamily="34" charset="0"/>
                <a:cs typeface="Arial" panose="020B0604020202020204" pitchFamily="34" charset="0"/>
              </a:rPr>
              <a:t>Guy </a:t>
            </a:r>
            <a:r>
              <a:rPr lang="en-US" sz="2090" dirty="0">
                <a:latin typeface="Arial" panose="020B0604020202020204" pitchFamily="34" charset="0"/>
                <a:cs typeface="Arial" panose="020B0604020202020204" pitchFamily="34" charset="0"/>
              </a:rPr>
              <a:t>spent £11.40 buying ingredients to make cupcakes. He sold all the cakes for a total of £</a:t>
            </a:r>
            <a:r>
              <a:rPr lang="en-US" sz="2090" dirty="0" smtClean="0">
                <a:latin typeface="Arial" panose="020B0604020202020204" pitchFamily="34" charset="0"/>
                <a:cs typeface="Arial" panose="020B0604020202020204" pitchFamily="34" charset="0"/>
              </a:rPr>
              <a:t>39.90.</a:t>
            </a:r>
            <a:br>
              <a:rPr lang="en-US" sz="2090" dirty="0" smtClean="0">
                <a:latin typeface="Arial" panose="020B0604020202020204" pitchFamily="34" charset="0"/>
                <a:cs typeface="Arial" panose="020B0604020202020204" pitchFamily="34" charset="0"/>
              </a:rPr>
            </a:br>
            <a:r>
              <a:rPr lang="en-US" sz="2090" dirty="0" smtClean="0">
                <a:latin typeface="Arial" panose="020B0604020202020204" pitchFamily="34" charset="0"/>
                <a:cs typeface="Arial" panose="020B0604020202020204" pitchFamily="34" charset="0"/>
              </a:rPr>
              <a:t>What </a:t>
            </a:r>
            <a:r>
              <a:rPr lang="en-US" sz="2090" dirty="0">
                <a:latin typeface="Arial" panose="020B0604020202020204" pitchFamily="34" charset="0"/>
                <a:cs typeface="Arial" panose="020B0604020202020204" pitchFamily="34" charset="0"/>
              </a:rPr>
              <a:t>percentage profit did Gary make?</a:t>
            </a:r>
            <a:endParaRPr lang="en-US" sz="2090" dirty="0" smtClean="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106</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1" name="Group 10"/>
          <p:cNvGrpSpPr/>
          <p:nvPr/>
        </p:nvGrpSpPr>
        <p:grpSpPr>
          <a:xfrm>
            <a:off x="251520" y="2316751"/>
            <a:ext cx="5213924" cy="1400281"/>
            <a:chOff x="150164" y="6494199"/>
            <a:chExt cx="5213924" cy="1400281"/>
          </a:xfrm>
        </p:grpSpPr>
        <mc:AlternateContent xmlns:mc="http://schemas.openxmlformats.org/markup-compatibility/2006" xmlns:a14="http://schemas.microsoft.com/office/drawing/2010/main">
          <mc:Choice Requires="a14">
            <p:sp>
              <p:nvSpPr>
                <p:cNvPr id="12" name="Rectangle 11"/>
                <p:cNvSpPr/>
                <p:nvPr/>
              </p:nvSpPr>
              <p:spPr>
                <a:xfrm flipH="1">
                  <a:off x="150164" y="6673055"/>
                  <a:ext cx="5213924" cy="1221425"/>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200" dirty="0" smtClean="0">
                      <a:solidFill>
                        <a:schemeClr val="tx1"/>
                      </a:solidFill>
                      <a:latin typeface="Arial" panose="020B0604020202020204" pitchFamily="34" charset="0"/>
                      <a:cs typeface="Arial" panose="020B0604020202020204" pitchFamily="34" charset="0"/>
                    </a:rPr>
                    <a:t>percentage loss (or profit) </a:t>
                  </a:r>
                  <a:r>
                    <a:rPr lang="en-US" sz="2200" dirty="0">
                      <a:solidFill>
                        <a:schemeClr val="tx1"/>
                      </a:solidFill>
                      <a:latin typeface="Comic Sans MS" panose="030F0702030302020204" pitchFamily="66" charset="0"/>
                      <a:cs typeface="Arial" panose="020B0604020202020204" pitchFamily="34" charset="0"/>
                    </a:rPr>
                    <a:t>=</a:t>
                  </a:r>
                  <a14:m>
                    <m:oMath xmlns:m="http://schemas.openxmlformats.org/officeDocument/2006/math">
                      <m:r>
                        <a:rPr lang="en-US" sz="2200">
                          <a:solidFill>
                            <a:schemeClr val="tx1"/>
                          </a:solidFill>
                          <a:latin typeface="Cambria Math" panose="02040503050406030204" pitchFamily="18" charset="0"/>
                          <a:cs typeface="Arial" panose="020B0604020202020204" pitchFamily="34" charset="0"/>
                        </a:rPr>
                        <m:t> </m:t>
                      </m:r>
                      <m:f>
                        <m:fPr>
                          <m:ctrlPr>
                            <a:rPr lang="en-US" sz="2200" i="1">
                              <a:solidFill>
                                <a:schemeClr val="tx1"/>
                              </a:solidFill>
                              <a:latin typeface="Cambria Math" panose="02040503050406030204" pitchFamily="18" charset="0"/>
                              <a:cs typeface="Arial" panose="020B0604020202020204" pitchFamily="34" charset="0"/>
                            </a:rPr>
                          </m:ctrlPr>
                        </m:fPr>
                        <m:num>
                          <m:r>
                            <a:rPr lang="en-US" sz="2200">
                              <a:solidFill>
                                <a:schemeClr val="tx1"/>
                              </a:solidFill>
                              <a:latin typeface="Cambria Math" panose="02040503050406030204" pitchFamily="18" charset="0"/>
                              <a:cs typeface="Arial" panose="020B0604020202020204" pitchFamily="34" charset="0"/>
                            </a:rPr>
                            <m:t>𝑎𝑐𝑡𝑢𝑎𝑙</m:t>
                          </m:r>
                          <m:r>
                            <a:rPr lang="en-US" sz="2200">
                              <a:solidFill>
                                <a:schemeClr val="tx1"/>
                              </a:solidFill>
                              <a:latin typeface="Cambria Math" panose="02040503050406030204" pitchFamily="18" charset="0"/>
                              <a:cs typeface="Arial" panose="020B0604020202020204" pitchFamily="34" charset="0"/>
                            </a:rPr>
                            <m:t> </m:t>
                          </m:r>
                          <m:r>
                            <m:rPr>
                              <m:sty m:val="p"/>
                            </m:rPr>
                            <a:rPr lang="en-US" sz="2200" b="0" i="0" smtClean="0">
                              <a:solidFill>
                                <a:schemeClr val="tx1"/>
                              </a:solidFill>
                              <a:latin typeface="Cambria Math" panose="02040503050406030204" pitchFamily="18" charset="0"/>
                              <a:cs typeface="Arial" panose="020B0604020202020204" pitchFamily="34" charset="0"/>
                            </a:rPr>
                            <m:t>loss</m:t>
                          </m:r>
                          <m:r>
                            <a:rPr lang="en-US" sz="2200" b="0" i="0" smtClean="0">
                              <a:solidFill>
                                <a:schemeClr val="tx1"/>
                              </a:solidFill>
                              <a:latin typeface="Cambria Math" panose="02040503050406030204" pitchFamily="18" charset="0"/>
                              <a:cs typeface="Arial" panose="020B0604020202020204" pitchFamily="34" charset="0"/>
                            </a:rPr>
                            <m:t> (</m:t>
                          </m:r>
                          <m:r>
                            <m:rPr>
                              <m:sty m:val="p"/>
                            </m:rPr>
                            <a:rPr lang="en-US" sz="2200" b="0" i="0" smtClean="0">
                              <a:solidFill>
                                <a:schemeClr val="tx1"/>
                              </a:solidFill>
                              <a:latin typeface="Cambria Math" panose="02040503050406030204" pitchFamily="18" charset="0"/>
                              <a:cs typeface="Arial" panose="020B0604020202020204" pitchFamily="34" charset="0"/>
                            </a:rPr>
                            <m:t>or</m:t>
                          </m:r>
                          <m:r>
                            <a:rPr lang="en-US" sz="2200" b="0" i="0" smtClean="0">
                              <a:solidFill>
                                <a:schemeClr val="tx1"/>
                              </a:solidFill>
                              <a:latin typeface="Cambria Math" panose="02040503050406030204" pitchFamily="18" charset="0"/>
                              <a:cs typeface="Arial" panose="020B0604020202020204" pitchFamily="34" charset="0"/>
                            </a:rPr>
                            <m:t> </m:t>
                          </m:r>
                          <m:r>
                            <m:rPr>
                              <m:sty m:val="p"/>
                            </m:rPr>
                            <a:rPr lang="en-US" sz="2200" b="0" i="0" smtClean="0">
                              <a:solidFill>
                                <a:schemeClr val="tx1"/>
                              </a:solidFill>
                              <a:latin typeface="Cambria Math" panose="02040503050406030204" pitchFamily="18" charset="0"/>
                              <a:cs typeface="Arial" panose="020B0604020202020204" pitchFamily="34" charset="0"/>
                            </a:rPr>
                            <m:t>profit</m:t>
                          </m:r>
                          <m:r>
                            <a:rPr lang="en-US" sz="2200" b="0" i="0" smtClean="0">
                              <a:solidFill>
                                <a:schemeClr val="tx1"/>
                              </a:solidFill>
                              <a:latin typeface="Cambria Math" panose="02040503050406030204" pitchFamily="18" charset="0"/>
                              <a:cs typeface="Arial" panose="020B0604020202020204" pitchFamily="34" charset="0"/>
                            </a:rPr>
                            <m:t>)</m:t>
                          </m:r>
                        </m:num>
                        <m:den>
                          <m:r>
                            <m:rPr>
                              <m:nor/>
                            </m:rPr>
                            <a:rPr lang="en-US" sz="22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original</m:t>
                          </m:r>
                          <m:r>
                            <m:rPr>
                              <m:nor/>
                            </m:rPr>
                            <a:rPr lang="en-US" sz="22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m:rPr>
                              <m:nor/>
                            </m:rPr>
                            <a:rPr lang="en-US" sz="22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amount</m:t>
                          </m:r>
                          <m:r>
                            <m:rPr>
                              <m:nor/>
                            </m:rPr>
                            <a:rPr lang="en-US" sz="22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 </m:t>
                          </m:r>
                        </m:den>
                      </m:f>
                      <m:r>
                        <a:rPr lang="en-US" sz="2200">
                          <a:solidFill>
                            <a:schemeClr val="tx1"/>
                          </a:solidFill>
                          <a:latin typeface="Cambria Math" panose="02040503050406030204" pitchFamily="18" charset="0"/>
                          <a:cs typeface="Arial" panose="020B0604020202020204" pitchFamily="34" charset="0"/>
                        </a:rPr>
                        <m:t> </m:t>
                      </m:r>
                      <m:r>
                        <m:rPr>
                          <m:sty m:val="p"/>
                        </m:rPr>
                        <a:rPr lang="en-US" sz="2200">
                          <a:solidFill>
                            <a:schemeClr val="tx1"/>
                          </a:solidFill>
                          <a:latin typeface="Cambria Math" panose="02040503050406030204" pitchFamily="18" charset="0"/>
                          <a:cs typeface="Arial" panose="020B0604020202020204" pitchFamily="34" charset="0"/>
                        </a:rPr>
                        <m:t>x</m:t>
                      </m:r>
                      <m:r>
                        <a:rPr lang="en-US" sz="2200">
                          <a:solidFill>
                            <a:schemeClr val="tx1"/>
                          </a:solidFill>
                          <a:latin typeface="Cambria Math" panose="02040503050406030204" pitchFamily="18" charset="0"/>
                          <a:cs typeface="Arial" panose="020B0604020202020204" pitchFamily="34" charset="0"/>
                        </a:rPr>
                        <m:t> 100</m:t>
                      </m:r>
                    </m:oMath>
                  </a14:m>
                  <a:endParaRPr lang="en-US" sz="2200" dirty="0">
                    <a:solidFill>
                      <a:schemeClr val="tx1"/>
                    </a:solidFill>
                    <a:latin typeface="Comic Sans MS" panose="030F0702030302020204" pitchFamily="66"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150164" y="6673055"/>
                  <a:ext cx="5213924" cy="1221425"/>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a:t>
              </a:r>
              <a:r>
                <a:rPr lang="en-US" b="1" dirty="0">
                  <a:latin typeface="Arial" panose="020B0604020202020204" pitchFamily="34" charset="0"/>
                  <a:cs typeface="Arial" panose="020B0604020202020204" pitchFamily="34" charset="0"/>
                </a:rPr>
                <a:t>7</a:t>
              </a:r>
            </a:p>
          </p:txBody>
        </p:sp>
      </p:grpSp>
      <p:sp>
        <p:nvSpPr>
          <p:cNvPr id="9" name="Rectangle 8"/>
          <p:cNvSpPr/>
          <p:nvPr/>
        </p:nvSpPr>
        <p:spPr>
          <a:xfrm flipH="1">
            <a:off x="264141" y="5463515"/>
            <a:ext cx="5204539" cy="1107996"/>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chemeClr val="accent3">
                    <a:lumMod val="50000"/>
                  </a:schemeClr>
                </a:solidFill>
                <a:latin typeface="Arial" panose="020B0604020202020204" pitchFamily="34" charset="0"/>
                <a:cs typeface="Arial" panose="020B0604020202020204" pitchFamily="34" charset="0"/>
              </a:rPr>
              <a:t>Q12 strategy hint</a:t>
            </a:r>
            <a:r>
              <a:rPr lang="en-US" sz="2200" dirty="0" smtClean="0">
                <a:solidFill>
                  <a:schemeClr val="accent3">
                    <a:lumMod val="50000"/>
                  </a:schemeClr>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When you are working out profits, remember to subtract any costs first.</a:t>
            </a:r>
          </a:p>
        </p:txBody>
      </p:sp>
    </p:spTree>
    <p:extLst>
      <p:ext uri="{BB962C8B-B14F-4D97-AF65-F5344CB8AC3E}">
        <p14:creationId xmlns:p14="http://schemas.microsoft.com/office/powerpoint/2010/main" val="1853777908"/>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567422"/>
              </a:xfrm>
              <a:prstGeom prst="rect">
                <a:avLst/>
              </a:prstGeom>
            </p:spPr>
            <p:txBody>
              <a:bodyPr wrap="square">
                <a:spAutoFit/>
              </a:bodyPr>
              <a:lstStyle/>
              <a:p>
                <a:pPr marL="514350" indent="-514350">
                  <a:buClr>
                    <a:srgbClr val="C00000"/>
                  </a:buClr>
                  <a:buFont typeface="+mj-lt"/>
                  <a:buAutoNum type="arabicPeriod" startAt="13"/>
                  <a:tabLst>
                    <a:tab pos="2743200" algn="l"/>
                  </a:tabLst>
                </a:pPr>
                <a:r>
                  <a:rPr lang="en-US" sz="2400" b="1" dirty="0" smtClean="0">
                    <a:solidFill>
                      <a:srgbClr val="FF0000"/>
                    </a:solidFill>
                    <a:latin typeface="Arial" panose="020B0604020202020204" pitchFamily="34" charset="0"/>
                    <a:cs typeface="Arial" panose="020B0604020202020204" pitchFamily="34" charset="0"/>
                  </a:rPr>
                  <a:t>Reasoning</a:t>
                </a:r>
                <a:r>
                  <a:rPr lang="en-US" sz="2400" dirty="0">
                    <a:latin typeface="Arial" panose="020B0604020202020204" pitchFamily="34" charset="0"/>
                    <a:cs typeface="Arial" panose="020B0604020202020204" pitchFamily="34" charset="0"/>
                  </a:rPr>
                  <a:t> The price of a magazine costing £1.20 increased by 150% over 2 years.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Jo </a:t>
                </a:r>
                <a:r>
                  <a:rPr lang="en-US" sz="2400" dirty="0">
                    <a:latin typeface="Arial" panose="020B0604020202020204" pitchFamily="34" charset="0"/>
                    <a:cs typeface="Arial" panose="020B0604020202020204" pitchFamily="34" charset="0"/>
                  </a:rPr>
                  <a:t>says the magazine is now </a:t>
                </a:r>
                <a:r>
                  <a:rPr lang="en-US" sz="2400" dirty="0" smtClean="0">
                    <a:latin typeface="Arial" panose="020B0604020202020204" pitchFamily="34" charset="0"/>
                    <a:cs typeface="Arial" panose="020B0604020202020204" pitchFamily="34" charset="0"/>
                  </a:rPr>
                  <a:t>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times more </a:t>
                </a:r>
                <a:r>
                  <a:rPr lang="en-US" sz="2400" dirty="0" smtClean="0">
                    <a:latin typeface="Arial" panose="020B0604020202020204" pitchFamily="34" charset="0"/>
                    <a:cs typeface="Arial" panose="020B0604020202020204" pitchFamily="34" charset="0"/>
                  </a:rPr>
                  <a:t>expensive.</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Eric </a:t>
                </a:r>
                <a:r>
                  <a:rPr lang="en-US" sz="2400" dirty="0">
                    <a:latin typeface="Arial" panose="020B0604020202020204" pitchFamily="34" charset="0"/>
                    <a:cs typeface="Arial" panose="020B0604020202020204" pitchFamily="34" charset="0"/>
                  </a:rPr>
                  <a:t>says it is </a:t>
                </a:r>
                <a:r>
                  <a:rPr lang="en-US" sz="2400" dirty="0" smtClean="0">
                    <a:latin typeface="Arial" panose="020B0604020202020204" pitchFamily="34" charset="0"/>
                    <a:cs typeface="Arial" panose="020B0604020202020204" pitchFamily="34" charset="0"/>
                  </a:rPr>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cs typeface="Arial" panose="020B0604020202020204" pitchFamily="34" charset="0"/>
                  </a:rPr>
                  <a:t> times </a:t>
                </a:r>
                <a:r>
                  <a:rPr lang="en-US" sz="2400" dirty="0">
                    <a:latin typeface="Arial" panose="020B0604020202020204" pitchFamily="34" charset="0"/>
                    <a:cs typeface="Arial" panose="020B0604020202020204" pitchFamily="34" charset="0"/>
                  </a:rPr>
                  <a:t>more </a:t>
                </a:r>
                <a:r>
                  <a:rPr lang="en-US" sz="2400" dirty="0" smtClean="0">
                    <a:latin typeface="Arial" panose="020B0604020202020204" pitchFamily="34" charset="0"/>
                    <a:cs typeface="Arial" panose="020B0604020202020204" pitchFamily="34" charset="0"/>
                  </a:rPr>
                  <a:t>expensive.</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Who </a:t>
                </a:r>
                <a:r>
                  <a:rPr lang="en-US" sz="2400" dirty="0">
                    <a:latin typeface="Arial" panose="020B0604020202020204" pitchFamily="34" charset="0"/>
                    <a:cs typeface="Arial" panose="020B0604020202020204" pitchFamily="34" charset="0"/>
                  </a:rPr>
                  <a:t>is correct</a:t>
                </a:r>
                <a:r>
                  <a:rPr lang="en-US" sz="2400" dirty="0" smtClean="0">
                    <a:latin typeface="Arial" panose="020B0604020202020204" pitchFamily="34" charset="0"/>
                    <a:cs typeface="Arial" panose="020B0604020202020204" pitchFamily="34" charset="0"/>
                  </a:rPr>
                  <a:t>?</a:t>
                </a:r>
              </a:p>
              <a:p>
                <a:pPr marL="514350" indent="-514350">
                  <a:buClr>
                    <a:srgbClr val="C00000"/>
                  </a:buClr>
                  <a:buFont typeface="+mj-lt"/>
                  <a:buAutoNum type="arabicPeriod" startAt="13"/>
                  <a:tabLst>
                    <a:tab pos="2743200" algn="l"/>
                  </a:tabLst>
                </a:pPr>
                <a:r>
                  <a:rPr lang="en-US" sz="2400" dirty="0">
                    <a:latin typeface="Arial" panose="020B0604020202020204" pitchFamily="34" charset="0"/>
                    <a:cs typeface="Arial" panose="020B0604020202020204" pitchFamily="34" charset="0"/>
                  </a:rPr>
                  <a:t>Stuart pays £52.56 for his office stationery order. This price includes VAT at 20</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What </a:t>
                </a:r>
                <a:r>
                  <a:rPr lang="en-US" sz="2400" dirty="0">
                    <a:latin typeface="Arial" panose="020B0604020202020204" pitchFamily="34" charset="0"/>
                    <a:cs typeface="Arial" panose="020B0604020202020204" pitchFamily="34" charset="0"/>
                  </a:rPr>
                  <a:t>was the cost of the stationery before VAT was added?</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567422"/>
              </a:xfrm>
              <a:prstGeom prst="rect">
                <a:avLst/>
              </a:prstGeom>
              <a:blipFill rotWithShape="0">
                <a:blip r:embed="rId3"/>
                <a:stretch>
                  <a:fillRect l="-1506" t="-766" r="-1043" b="-1532"/>
                </a:stretch>
              </a:blipFill>
            </p:spPr>
            <p:txBody>
              <a:bodyPr/>
              <a:lstStyle/>
              <a:p>
                <a:r>
                  <a:rPr lang="en-US">
                    <a:noFill/>
                  </a:rPr>
                  <a:t> </a:t>
                </a:r>
              </a:p>
            </p:txBody>
          </p:sp>
        </mc:Fallback>
      </mc:AlternateContent>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107</a:t>
            </a:r>
            <a:endParaRPr lang="en-GB" sz="1300" b="1" dirty="0">
              <a:latin typeface="Calibri" panose="020F050202020403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4464536"/>
            <a:ext cx="548640" cy="548640"/>
          </a:xfrm>
          <a:prstGeom prst="rect">
            <a:avLst/>
          </a:prstGeom>
        </p:spPr>
      </p:pic>
    </p:spTree>
    <p:extLst>
      <p:ext uri="{BB962C8B-B14F-4D97-AF65-F5344CB8AC3E}">
        <p14:creationId xmlns:p14="http://schemas.microsoft.com/office/powerpoint/2010/main" val="775316923"/>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106</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pSp>
        <p:nvGrpSpPr>
          <p:cNvPr id="11" name="Group 10"/>
          <p:cNvGrpSpPr/>
          <p:nvPr/>
        </p:nvGrpSpPr>
        <p:grpSpPr>
          <a:xfrm>
            <a:off x="251520" y="1268760"/>
            <a:ext cx="8568952" cy="1579239"/>
            <a:chOff x="150164" y="6494199"/>
            <a:chExt cx="8568952" cy="1579239"/>
          </a:xfrm>
        </p:grpSpPr>
        <p:sp>
          <p:nvSpPr>
            <p:cNvPr id="12" name="Rectangle 11"/>
            <p:cNvSpPr/>
            <p:nvPr/>
          </p:nvSpPr>
          <p:spPr>
            <a:xfrm flipH="1">
              <a:off x="150164" y="6673055"/>
              <a:ext cx="8568952" cy="1400383"/>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You can use inverse operations to find the original amount after a percentage increase or decrease</a:t>
              </a:r>
              <a:r>
                <a:rPr lang="en-US" sz="2400" dirty="0" smtClean="0">
                  <a:solidFill>
                    <a:schemeClr val="tx1"/>
                  </a:solidFill>
                  <a:latin typeface="Arial" panose="020B0604020202020204" pitchFamily="34" charset="0"/>
                  <a:cs typeface="Arial" panose="020B0604020202020204" pitchFamily="34" charset="0"/>
                </a:rPr>
                <a:t>.</a:t>
              </a:r>
            </a:p>
            <a:p>
              <a:endParaRPr lang="en-US" sz="2200" dirty="0">
                <a:solidFill>
                  <a:schemeClr val="tx1"/>
                </a:solidFill>
                <a:latin typeface="Comic Sans MS" panose="030F0702030302020204" pitchFamily="66" charset="0"/>
                <a:cs typeface="Arial" panose="020B0604020202020204" pitchFamily="34" charset="0"/>
              </a:endParaRP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8</a:t>
              </a:r>
              <a:endParaRPr lang="en-US" sz="2400" b="1" dirty="0">
                <a:latin typeface="Arial" panose="020B0604020202020204" pitchFamily="34" charset="0"/>
                <a:cs typeface="Arial" panose="020B0604020202020204" pitchFamily="34" charset="0"/>
              </a:endParaRPr>
            </a:p>
          </p:txBody>
        </p:sp>
      </p:grpSp>
      <p:grpSp>
        <p:nvGrpSpPr>
          <p:cNvPr id="10" name="Group 9"/>
          <p:cNvGrpSpPr/>
          <p:nvPr/>
        </p:nvGrpSpPr>
        <p:grpSpPr>
          <a:xfrm>
            <a:off x="251520" y="2555612"/>
            <a:ext cx="8568952" cy="3969732"/>
            <a:chOff x="150164" y="6668802"/>
            <a:chExt cx="8568952" cy="3969732"/>
          </a:xfrm>
        </p:grpSpPr>
        <p:sp>
          <p:nvSpPr>
            <p:cNvPr id="14" name="Rectangle 13"/>
            <p:cNvSpPr/>
            <p:nvPr/>
          </p:nvSpPr>
          <p:spPr>
            <a:xfrm flipH="1">
              <a:off x="150164" y="6852882"/>
              <a:ext cx="8568952" cy="3785652"/>
            </a:xfrm>
            <a:prstGeom prst="rect">
              <a:avLst/>
            </a:prstGeom>
            <a:solidFill>
              <a:srgbClr val="FFFFFF"/>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500" dirty="0">
                  <a:solidFill>
                    <a:schemeClr val="tx1"/>
                  </a:solidFill>
                  <a:latin typeface="Arial" panose="020B0604020202020204" pitchFamily="34" charset="0"/>
                  <a:cs typeface="Arial" panose="020B0604020202020204" pitchFamily="34" charset="0"/>
                </a:rPr>
                <a:t>In one year, the value of a car </a:t>
              </a:r>
              <a:r>
                <a:rPr lang="en-US" sz="2500" dirty="0" smtClean="0">
                  <a:solidFill>
                    <a:schemeClr val="tx1"/>
                  </a:solidFill>
                  <a:latin typeface="Arial" panose="020B0604020202020204" pitchFamily="34" charset="0"/>
                  <a:cs typeface="Arial" panose="020B0604020202020204" pitchFamily="34" charset="0"/>
                </a:rPr>
                <a:t>dropped </a:t>
              </a:r>
              <a:r>
                <a:rPr lang="en-US" sz="2500" dirty="0">
                  <a:solidFill>
                    <a:schemeClr val="tx1"/>
                  </a:solidFill>
                  <a:latin typeface="Arial" panose="020B0604020202020204" pitchFamily="34" charset="0"/>
                  <a:cs typeface="Arial" panose="020B0604020202020204" pitchFamily="34" charset="0"/>
                </a:rPr>
                <a:t>by 12% to £9240. How much was the car worth at the start of the year?</a:t>
              </a:r>
            </a:p>
            <a:p>
              <a:r>
                <a:rPr lang="en-US" sz="2500" dirty="0">
                  <a:solidFill>
                    <a:srgbClr val="FF0000"/>
                  </a:solidFill>
                  <a:latin typeface="Comic Sans MS" panose="030F0702030302020204" pitchFamily="66" charset="0"/>
                  <a:cs typeface="Arial" panose="020B0604020202020204" pitchFamily="34" charset="0"/>
                </a:rPr>
                <a:t>100% </a:t>
              </a:r>
              <a:r>
                <a:rPr lang="en-US" sz="2500" dirty="0" smtClean="0">
                  <a:solidFill>
                    <a:srgbClr val="FF0000"/>
                  </a:solidFill>
                  <a:latin typeface="Comic Sans MS" panose="030F0702030302020204" pitchFamily="66" charset="0"/>
                  <a:cs typeface="Arial" panose="020B0604020202020204" pitchFamily="34" charset="0"/>
                </a:rPr>
                <a:t>- 12% = 88% </a:t>
              </a:r>
              <a:r>
                <a:rPr lang="en-US" sz="2500" dirty="0">
                  <a:solidFill>
                    <a:srgbClr val="FF0000"/>
                  </a:solidFill>
                  <a:latin typeface="Comic Sans MS" panose="030F0702030302020204" pitchFamily="66" charset="0"/>
                  <a:cs typeface="Arial" panose="020B0604020202020204" pitchFamily="34" charset="0"/>
                </a:rPr>
                <a:t>= </a:t>
              </a:r>
              <a:r>
                <a:rPr lang="en-US" sz="2500" dirty="0" smtClean="0">
                  <a:solidFill>
                    <a:srgbClr val="FF0000"/>
                  </a:solidFill>
                  <a:latin typeface="Comic Sans MS" panose="030F0702030302020204" pitchFamily="66" charset="0"/>
                  <a:cs typeface="Arial" panose="020B0604020202020204" pitchFamily="34" charset="0"/>
                </a:rPr>
                <a:t>0.88</a:t>
              </a:r>
              <a:endParaRPr lang="en-US" sz="2500" dirty="0">
                <a:solidFill>
                  <a:srgbClr val="FF0000"/>
                </a:solidFill>
                <a:latin typeface="Comic Sans MS" panose="030F0702030302020204" pitchFamily="66" charset="0"/>
                <a:cs typeface="Arial" panose="020B0604020202020204" pitchFamily="34" charset="0"/>
              </a:endParaRPr>
            </a:p>
            <a:p>
              <a:r>
                <a:rPr lang="en-US" sz="2500" dirty="0" smtClean="0">
                  <a:solidFill>
                    <a:srgbClr val="FF0000"/>
                  </a:solidFill>
                  <a:latin typeface="Comic Sans MS" panose="030F0702030302020204" pitchFamily="66" charset="0"/>
                  <a:cs typeface="Arial" panose="020B0604020202020204" pitchFamily="34" charset="0"/>
                </a:rPr>
                <a:t/>
              </a:r>
              <a:br>
                <a:rPr lang="en-US" sz="2500" dirty="0" smtClean="0">
                  <a:solidFill>
                    <a:srgbClr val="FF0000"/>
                  </a:solidFill>
                  <a:latin typeface="Comic Sans MS" panose="030F0702030302020204" pitchFamily="66" charset="0"/>
                  <a:cs typeface="Arial" panose="020B0604020202020204" pitchFamily="34" charset="0"/>
                </a:rPr>
              </a:br>
              <a:r>
                <a:rPr lang="en-US" sz="2500" dirty="0" smtClean="0">
                  <a:solidFill>
                    <a:srgbClr val="FF0000"/>
                  </a:solidFill>
                  <a:latin typeface="Comic Sans MS" panose="030F0702030302020204" pitchFamily="66" charset="0"/>
                  <a:cs typeface="Arial" panose="020B0604020202020204" pitchFamily="34" charset="0"/>
                </a:rPr>
                <a:t>Original number </a:t>
              </a:r>
              <a:r>
                <a:rPr lang="en-US" sz="2500" dirty="0" smtClean="0">
                  <a:solidFill>
                    <a:srgbClr val="FF0000"/>
                  </a:solidFill>
                  <a:latin typeface="Comic Sans MS" panose="030F0702030302020204" pitchFamily="66" charset="0"/>
                  <a:cs typeface="Arial" panose="020B0604020202020204" pitchFamily="34" charset="0"/>
                  <a:sym typeface="Wingdings" panose="05000000000000000000" pitchFamily="2" charset="2"/>
                </a:rPr>
                <a:t>   		              9240</a:t>
              </a:r>
              <a:br>
                <a:rPr lang="en-US" sz="2500" dirty="0" smtClean="0">
                  <a:solidFill>
                    <a:srgbClr val="FF0000"/>
                  </a:solidFill>
                  <a:latin typeface="Comic Sans MS" panose="030F0702030302020204" pitchFamily="66" charset="0"/>
                  <a:cs typeface="Arial" panose="020B0604020202020204" pitchFamily="34" charset="0"/>
                  <a:sym typeface="Wingdings" panose="05000000000000000000" pitchFamily="2" charset="2"/>
                </a:rPr>
              </a:br>
              <a:r>
                <a:rPr lang="en-US" sz="2500" dirty="0" smtClean="0">
                  <a:solidFill>
                    <a:srgbClr val="FF0000"/>
                  </a:solidFill>
                  <a:latin typeface="Comic Sans MS" panose="030F0702030302020204" pitchFamily="66" charset="0"/>
                  <a:cs typeface="Arial" panose="020B0604020202020204" pitchFamily="34" charset="0"/>
                  <a:sym typeface="Wingdings" panose="05000000000000000000" pitchFamily="2" charset="2"/>
                </a:rPr>
                <a:t/>
              </a:r>
              <a:br>
                <a:rPr lang="en-US" sz="2500" dirty="0" smtClean="0">
                  <a:solidFill>
                    <a:srgbClr val="FF0000"/>
                  </a:solidFill>
                  <a:latin typeface="Comic Sans MS" panose="030F0702030302020204" pitchFamily="66" charset="0"/>
                  <a:cs typeface="Arial" panose="020B0604020202020204" pitchFamily="34" charset="0"/>
                  <a:sym typeface="Wingdings" panose="05000000000000000000" pitchFamily="2" charset="2"/>
                </a:rPr>
              </a:br>
              <a:r>
                <a:rPr lang="en-US" sz="2500" dirty="0" smtClean="0">
                  <a:solidFill>
                    <a:srgbClr val="FF0000"/>
                  </a:solidFill>
                  <a:latin typeface="Comic Sans MS" panose="030F0702030302020204" pitchFamily="66" charset="0"/>
                  <a:cs typeface="Arial" panose="020B0604020202020204" pitchFamily="34" charset="0"/>
                  <a:sym typeface="Wingdings" panose="05000000000000000000" pitchFamily="2" charset="2"/>
                </a:rPr>
                <a:t>9240			      10 500</a:t>
              </a:r>
              <a:endParaRPr lang="en-US" sz="2500" dirty="0" smtClean="0">
                <a:solidFill>
                  <a:srgbClr val="FF0000"/>
                </a:solidFill>
                <a:latin typeface="Comic Sans MS" panose="030F0702030302020204" pitchFamily="66" charset="0"/>
                <a:cs typeface="Arial" panose="020B0604020202020204" pitchFamily="34" charset="0"/>
              </a:endParaRPr>
            </a:p>
            <a:p>
              <a:r>
                <a:rPr lang="en-US" sz="2500" dirty="0" smtClean="0">
                  <a:solidFill>
                    <a:srgbClr val="FF0000"/>
                  </a:solidFill>
                  <a:latin typeface="Comic Sans MS" panose="030F0702030302020204" pitchFamily="66" charset="0"/>
                  <a:cs typeface="Arial" panose="020B0604020202020204" pitchFamily="34" charset="0"/>
                </a:rPr>
                <a:t/>
              </a:r>
              <a:br>
                <a:rPr lang="en-US" sz="2500" dirty="0" smtClean="0">
                  <a:solidFill>
                    <a:srgbClr val="FF0000"/>
                  </a:solidFill>
                  <a:latin typeface="Comic Sans MS" panose="030F0702030302020204" pitchFamily="66" charset="0"/>
                  <a:cs typeface="Arial" panose="020B0604020202020204" pitchFamily="34" charset="0"/>
                </a:rPr>
              </a:br>
              <a:r>
                <a:rPr lang="en-US" sz="2500" dirty="0" smtClean="0">
                  <a:solidFill>
                    <a:srgbClr val="FF0000"/>
                  </a:solidFill>
                  <a:latin typeface="Comic Sans MS" panose="030F0702030302020204" pitchFamily="66" charset="0"/>
                  <a:cs typeface="Arial" panose="020B0604020202020204" pitchFamily="34" charset="0"/>
                </a:rPr>
                <a:t>The </a:t>
              </a:r>
              <a:r>
                <a:rPr lang="en-US" sz="2500" dirty="0">
                  <a:solidFill>
                    <a:srgbClr val="FF0000"/>
                  </a:solidFill>
                  <a:latin typeface="Comic Sans MS" panose="030F0702030302020204" pitchFamily="66" charset="0"/>
                  <a:cs typeface="Arial" panose="020B0604020202020204" pitchFamily="34" charset="0"/>
                </a:rPr>
                <a:t>car was worth £10 500 at the start of the year.</a:t>
              </a:r>
            </a:p>
          </p:txBody>
        </p:sp>
        <p:sp>
          <p:nvSpPr>
            <p:cNvPr id="15" name="Pentagon 14"/>
            <p:cNvSpPr/>
            <p:nvPr/>
          </p:nvSpPr>
          <p:spPr>
            <a:xfrm>
              <a:off x="150164" y="6668802"/>
              <a:ext cx="2695391" cy="36933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3</a:t>
              </a:r>
              <a:endParaRPr lang="en-US" sz="2400" b="1" dirty="0">
                <a:latin typeface="Arial" panose="020B0604020202020204" pitchFamily="34" charset="0"/>
                <a:cs typeface="Arial" panose="020B0604020202020204" pitchFamily="34" charset="0"/>
              </a:endParaRPr>
            </a:p>
          </p:txBody>
        </p:sp>
      </p:grpSp>
      <p:sp>
        <p:nvSpPr>
          <p:cNvPr id="2" name="Flowchart: Delay 1"/>
          <p:cNvSpPr/>
          <p:nvPr/>
        </p:nvSpPr>
        <p:spPr>
          <a:xfrm>
            <a:off x="3460257" y="4365104"/>
            <a:ext cx="1152656" cy="720080"/>
          </a:xfrm>
          <a:custGeom>
            <a:avLst/>
            <a:gdLst>
              <a:gd name="connsiteX0" fmla="*/ 0 w 1152128"/>
              <a:gd name="connsiteY0" fmla="*/ 0 h 720080"/>
              <a:gd name="connsiteX1" fmla="*/ 576064 w 1152128"/>
              <a:gd name="connsiteY1" fmla="*/ 0 h 720080"/>
              <a:gd name="connsiteX2" fmla="*/ 1152128 w 1152128"/>
              <a:gd name="connsiteY2" fmla="*/ 360040 h 720080"/>
              <a:gd name="connsiteX3" fmla="*/ 576064 w 1152128"/>
              <a:gd name="connsiteY3" fmla="*/ 720080 h 720080"/>
              <a:gd name="connsiteX4" fmla="*/ 0 w 1152128"/>
              <a:gd name="connsiteY4" fmla="*/ 720080 h 720080"/>
              <a:gd name="connsiteX5" fmla="*/ 0 w 1152128"/>
              <a:gd name="connsiteY5" fmla="*/ 0 h 720080"/>
              <a:gd name="connsiteX0" fmla="*/ 0 w 1171256"/>
              <a:gd name="connsiteY0" fmla="*/ 0 h 720080"/>
              <a:gd name="connsiteX1" fmla="*/ 860270 w 1171256"/>
              <a:gd name="connsiteY1" fmla="*/ 24714 h 720080"/>
              <a:gd name="connsiteX2" fmla="*/ 1152128 w 1171256"/>
              <a:gd name="connsiteY2" fmla="*/ 360040 h 720080"/>
              <a:gd name="connsiteX3" fmla="*/ 576064 w 1171256"/>
              <a:gd name="connsiteY3" fmla="*/ 720080 h 720080"/>
              <a:gd name="connsiteX4" fmla="*/ 0 w 1171256"/>
              <a:gd name="connsiteY4" fmla="*/ 720080 h 720080"/>
              <a:gd name="connsiteX5" fmla="*/ 0 w 1171256"/>
              <a:gd name="connsiteY5" fmla="*/ 0 h 720080"/>
              <a:gd name="connsiteX0" fmla="*/ 0 w 1152656"/>
              <a:gd name="connsiteY0" fmla="*/ 0 h 720080"/>
              <a:gd name="connsiteX1" fmla="*/ 860270 w 1152656"/>
              <a:gd name="connsiteY1" fmla="*/ 24714 h 720080"/>
              <a:gd name="connsiteX2" fmla="*/ 1152128 w 1152656"/>
              <a:gd name="connsiteY2" fmla="*/ 360040 h 720080"/>
              <a:gd name="connsiteX3" fmla="*/ 860269 w 1152656"/>
              <a:gd name="connsiteY3" fmla="*/ 695367 h 720080"/>
              <a:gd name="connsiteX4" fmla="*/ 0 w 1152656"/>
              <a:gd name="connsiteY4" fmla="*/ 720080 h 720080"/>
              <a:gd name="connsiteX5" fmla="*/ 0 w 1152656"/>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656" h="720080">
                <a:moveTo>
                  <a:pt x="0" y="0"/>
                </a:moveTo>
                <a:cubicBezTo>
                  <a:pt x="192021" y="0"/>
                  <a:pt x="668249" y="24714"/>
                  <a:pt x="860270" y="24714"/>
                </a:cubicBezTo>
                <a:cubicBezTo>
                  <a:pt x="1178421" y="24714"/>
                  <a:pt x="1152128" y="248265"/>
                  <a:pt x="1152128" y="360040"/>
                </a:cubicBezTo>
                <a:cubicBezTo>
                  <a:pt x="1152128" y="471815"/>
                  <a:pt x="1178420" y="695367"/>
                  <a:pt x="860269" y="695367"/>
                </a:cubicBezTo>
                <a:lnTo>
                  <a:pt x="0" y="720080"/>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rgbClr val="FF0000"/>
                </a:solidFill>
                <a:latin typeface="Arial" panose="020B0604020202020204" pitchFamily="34" charset="0"/>
                <a:cs typeface="Arial" panose="020B0604020202020204" pitchFamily="34" charset="0"/>
              </a:rPr>
              <a:t>X0.88</a:t>
            </a:r>
            <a:endParaRPr lang="en-US" sz="2400" dirty="0">
              <a:solidFill>
                <a:srgbClr val="FF0000"/>
              </a:solidFill>
              <a:latin typeface="Arial" panose="020B0604020202020204" pitchFamily="34" charset="0"/>
              <a:cs typeface="Arial" panose="020B0604020202020204" pitchFamily="34" charset="0"/>
            </a:endParaRPr>
          </a:p>
        </p:txBody>
      </p:sp>
      <p:cxnSp>
        <p:nvCxnSpPr>
          <p:cNvPr id="5" name="Straight Arrow Connector 4"/>
          <p:cNvCxnSpPr/>
          <p:nvPr/>
        </p:nvCxnSpPr>
        <p:spPr>
          <a:xfrm>
            <a:off x="2915816" y="4725144"/>
            <a:ext cx="5449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44008" y="4725144"/>
            <a:ext cx="5449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Flowchart: Delay 1"/>
          <p:cNvSpPr/>
          <p:nvPr/>
        </p:nvSpPr>
        <p:spPr>
          <a:xfrm>
            <a:off x="1835168" y="5085184"/>
            <a:ext cx="1152656" cy="720080"/>
          </a:xfrm>
          <a:custGeom>
            <a:avLst/>
            <a:gdLst>
              <a:gd name="connsiteX0" fmla="*/ 0 w 1152128"/>
              <a:gd name="connsiteY0" fmla="*/ 0 h 720080"/>
              <a:gd name="connsiteX1" fmla="*/ 576064 w 1152128"/>
              <a:gd name="connsiteY1" fmla="*/ 0 h 720080"/>
              <a:gd name="connsiteX2" fmla="*/ 1152128 w 1152128"/>
              <a:gd name="connsiteY2" fmla="*/ 360040 h 720080"/>
              <a:gd name="connsiteX3" fmla="*/ 576064 w 1152128"/>
              <a:gd name="connsiteY3" fmla="*/ 720080 h 720080"/>
              <a:gd name="connsiteX4" fmla="*/ 0 w 1152128"/>
              <a:gd name="connsiteY4" fmla="*/ 720080 h 720080"/>
              <a:gd name="connsiteX5" fmla="*/ 0 w 1152128"/>
              <a:gd name="connsiteY5" fmla="*/ 0 h 720080"/>
              <a:gd name="connsiteX0" fmla="*/ 0 w 1171256"/>
              <a:gd name="connsiteY0" fmla="*/ 0 h 720080"/>
              <a:gd name="connsiteX1" fmla="*/ 860270 w 1171256"/>
              <a:gd name="connsiteY1" fmla="*/ 24714 h 720080"/>
              <a:gd name="connsiteX2" fmla="*/ 1152128 w 1171256"/>
              <a:gd name="connsiteY2" fmla="*/ 360040 h 720080"/>
              <a:gd name="connsiteX3" fmla="*/ 576064 w 1171256"/>
              <a:gd name="connsiteY3" fmla="*/ 720080 h 720080"/>
              <a:gd name="connsiteX4" fmla="*/ 0 w 1171256"/>
              <a:gd name="connsiteY4" fmla="*/ 720080 h 720080"/>
              <a:gd name="connsiteX5" fmla="*/ 0 w 1171256"/>
              <a:gd name="connsiteY5" fmla="*/ 0 h 720080"/>
              <a:gd name="connsiteX0" fmla="*/ 0 w 1152656"/>
              <a:gd name="connsiteY0" fmla="*/ 0 h 720080"/>
              <a:gd name="connsiteX1" fmla="*/ 860270 w 1152656"/>
              <a:gd name="connsiteY1" fmla="*/ 24714 h 720080"/>
              <a:gd name="connsiteX2" fmla="*/ 1152128 w 1152656"/>
              <a:gd name="connsiteY2" fmla="*/ 360040 h 720080"/>
              <a:gd name="connsiteX3" fmla="*/ 860269 w 1152656"/>
              <a:gd name="connsiteY3" fmla="*/ 695367 h 720080"/>
              <a:gd name="connsiteX4" fmla="*/ 0 w 1152656"/>
              <a:gd name="connsiteY4" fmla="*/ 720080 h 720080"/>
              <a:gd name="connsiteX5" fmla="*/ 0 w 1152656"/>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656" h="720080">
                <a:moveTo>
                  <a:pt x="0" y="0"/>
                </a:moveTo>
                <a:cubicBezTo>
                  <a:pt x="192021" y="0"/>
                  <a:pt x="668249" y="24714"/>
                  <a:pt x="860270" y="24714"/>
                </a:cubicBezTo>
                <a:cubicBezTo>
                  <a:pt x="1178421" y="24714"/>
                  <a:pt x="1152128" y="248265"/>
                  <a:pt x="1152128" y="360040"/>
                </a:cubicBezTo>
                <a:cubicBezTo>
                  <a:pt x="1152128" y="471815"/>
                  <a:pt x="1178420" y="695367"/>
                  <a:pt x="860269" y="695367"/>
                </a:cubicBezTo>
                <a:lnTo>
                  <a:pt x="0" y="720080"/>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smtClean="0">
                <a:solidFill>
                  <a:srgbClr val="FF0000"/>
                </a:solidFill>
                <a:latin typeface="Arial" panose="020B0604020202020204" pitchFamily="34" charset="0"/>
                <a:cs typeface="Arial" panose="020B0604020202020204" pitchFamily="34" charset="0"/>
              </a:rPr>
              <a:t>÷0.88</a:t>
            </a:r>
            <a:endParaRPr lang="en-US" sz="2400" dirty="0">
              <a:solidFill>
                <a:srgbClr val="FF0000"/>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a:off x="1290727" y="5445224"/>
            <a:ext cx="5449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87824" y="5484222"/>
            <a:ext cx="5449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flipH="1">
            <a:off x="6299664" y="5013176"/>
            <a:ext cx="2448800"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dirty="0" smtClean="0">
                <a:solidFill>
                  <a:schemeClr val="tx1"/>
                </a:solidFill>
                <a:latin typeface="Arial" panose="020B0604020202020204" pitchFamily="34" charset="0"/>
                <a:cs typeface="Arial" panose="020B0604020202020204" pitchFamily="34" charset="0"/>
              </a:rPr>
              <a:t>Draw </a:t>
            </a:r>
            <a:r>
              <a:rPr lang="en-US" sz="2400" dirty="0">
                <a:solidFill>
                  <a:schemeClr val="tx1"/>
                </a:solidFill>
                <a:latin typeface="Arial" panose="020B0604020202020204" pitchFamily="34" charset="0"/>
                <a:cs typeface="Arial" panose="020B0604020202020204" pitchFamily="34" charset="0"/>
              </a:rPr>
              <a:t>a function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machine</a:t>
            </a:r>
            <a:endParaRPr lang="en-US" sz="2400" dirty="0">
              <a:solidFill>
                <a:schemeClr val="tx1"/>
              </a:solidFill>
              <a:latin typeface="Arial" panose="020B0604020202020204" pitchFamily="34" charset="0"/>
              <a:cs typeface="Arial" panose="020B0604020202020204" pitchFamily="34" charset="0"/>
            </a:endParaRPr>
          </a:p>
        </p:txBody>
      </p:sp>
      <p:cxnSp>
        <p:nvCxnSpPr>
          <p:cNvPr id="21" name="Straight Arrow Connector 20"/>
          <p:cNvCxnSpPr>
            <a:stCxn id="20" idx="3"/>
          </p:cNvCxnSpPr>
          <p:nvPr/>
        </p:nvCxnSpPr>
        <p:spPr>
          <a:xfrm flipH="1" flipV="1">
            <a:off x="4932040" y="5412125"/>
            <a:ext cx="1367624" cy="1655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967881"/>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3" name="Rectangle 2"/>
          <p:cNvSpPr/>
          <p:nvPr/>
        </p:nvSpPr>
        <p:spPr>
          <a:xfrm>
            <a:off x="251520" y="1196752"/>
            <a:ext cx="5256584" cy="4093428"/>
          </a:xfrm>
          <a:prstGeom prst="rect">
            <a:avLst/>
          </a:prstGeom>
        </p:spPr>
        <p:txBody>
          <a:bodyPr wrap="square">
            <a:spAutoFit/>
          </a:bodyPr>
          <a:lstStyle/>
          <a:p>
            <a:pPr marL="514350" indent="-514350">
              <a:buClr>
                <a:srgbClr val="C00000"/>
              </a:buClr>
              <a:buFont typeface="+mj-lt"/>
              <a:buAutoNum type="arabicPeriod" startAt="15"/>
              <a:tabLst>
                <a:tab pos="2743200" algn="l"/>
              </a:tabLst>
            </a:pP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cost of living increased by 2% one </a:t>
            </a:r>
            <a:r>
              <a:rPr lang="en-US" sz="2600" dirty="0" smtClean="0">
                <a:latin typeface="Arial" panose="020B0604020202020204" pitchFamily="34" charset="0"/>
                <a:cs typeface="Arial" panose="020B0604020202020204" pitchFamily="34" charset="0"/>
              </a:rPr>
              <a:t>year.</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next year it increased by 3</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Copy </a:t>
            </a:r>
            <a:r>
              <a:rPr lang="en-US" sz="2600" dirty="0">
                <a:latin typeface="Arial" panose="020B0604020202020204" pitchFamily="34" charset="0"/>
                <a:cs typeface="Arial" panose="020B0604020202020204" pitchFamily="34" charset="0"/>
              </a:rPr>
              <a:t>and complete the </a:t>
            </a:r>
            <a:r>
              <a:rPr lang="en-US" sz="2600" dirty="0" smtClean="0">
                <a:latin typeface="Arial" panose="020B0604020202020204" pitchFamily="34" charset="0"/>
                <a:cs typeface="Arial" panose="020B0604020202020204" pitchFamily="34" charset="0"/>
              </a:rPr>
              <a:t>calculation </a:t>
            </a:r>
            <a:r>
              <a:rPr lang="en-US" sz="2600" dirty="0">
                <a:latin typeface="Arial" panose="020B0604020202020204" pitchFamily="34" charset="0"/>
                <a:cs typeface="Arial" panose="020B0604020202020204" pitchFamily="34" charset="0"/>
              </a:rPr>
              <a:t>to work out the total percentage increase over these two years</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107</a:t>
            </a:r>
            <a:endParaRPr lang="en-GB" sz="1300" b="1" dirty="0">
              <a:latin typeface="Calibri" panose="020F050202020403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9905" y="4627221"/>
            <a:ext cx="5188199" cy="1898123"/>
          </a:xfrm>
          <a:prstGeom prst="rect">
            <a:avLst/>
          </a:prstGeom>
        </p:spPr>
      </p:pic>
    </p:spTree>
    <p:extLst>
      <p:ext uri="{BB962C8B-B14F-4D97-AF65-F5344CB8AC3E}">
        <p14:creationId xmlns:p14="http://schemas.microsoft.com/office/powerpoint/2010/main" val="3495579351"/>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4.4 – Percentages</a:t>
            </a:r>
            <a:endParaRPr lang="en-GB" sz="4000" b="1" dirty="0" smtClean="0"/>
          </a:p>
        </p:txBody>
      </p:sp>
      <p:sp>
        <p:nvSpPr>
          <p:cNvPr id="3" name="Rectangle 2"/>
          <p:cNvSpPr/>
          <p:nvPr/>
        </p:nvSpPr>
        <p:spPr>
          <a:xfrm>
            <a:off x="251520" y="1196752"/>
            <a:ext cx="5256584" cy="5376857"/>
          </a:xfrm>
          <a:prstGeom prst="rect">
            <a:avLst/>
          </a:prstGeom>
        </p:spPr>
        <p:txBody>
          <a:bodyPr wrap="square">
            <a:spAutoFit/>
          </a:bodyPr>
          <a:lstStyle/>
          <a:p>
            <a:pPr marL="457200" indent="-457200">
              <a:buClr>
                <a:srgbClr val="C00000"/>
              </a:buClr>
              <a:buFont typeface="+mj-lt"/>
              <a:buAutoNum type="arabicPeriod" startAt="16"/>
              <a:tabLst>
                <a:tab pos="2743200" algn="l"/>
              </a:tabLst>
            </a:pPr>
            <a:r>
              <a:rPr lang="en-US" sz="2020" dirty="0">
                <a:latin typeface="Arial" panose="020B0604020202020204" pitchFamily="34" charset="0"/>
                <a:cs typeface="Arial" panose="020B0604020202020204" pitchFamily="34" charset="0"/>
              </a:rPr>
              <a:t>Problem-solving </a:t>
            </a:r>
            <a:r>
              <a:rPr lang="en-US" sz="2020" dirty="0" err="1">
                <a:latin typeface="Arial" panose="020B0604020202020204" pitchFamily="34" charset="0"/>
                <a:cs typeface="Arial" panose="020B0604020202020204" pitchFamily="34" charset="0"/>
              </a:rPr>
              <a:t>Manjit</a:t>
            </a:r>
            <a:r>
              <a:rPr lang="en-US" sz="2020" dirty="0">
                <a:latin typeface="Arial" panose="020B0604020202020204" pitchFamily="34" charset="0"/>
                <a:cs typeface="Arial" panose="020B0604020202020204" pitchFamily="34" charset="0"/>
              </a:rPr>
              <a:t> bought a house. The value of her house went up by 5% in the first year. In the second year, the value went up by 2%. At the end of the two years, her house was worth £171360.</a:t>
            </a:r>
          </a:p>
          <a:p>
            <a:pPr marL="857250" lvl="1" indent="-400050">
              <a:buClr>
                <a:srgbClr val="C00000"/>
              </a:buClr>
              <a:buFont typeface="+mj-lt"/>
              <a:buAutoNum type="alphaLcPeriod"/>
              <a:tabLst>
                <a:tab pos="2743200" algn="l"/>
              </a:tabLst>
            </a:pPr>
            <a:r>
              <a:rPr lang="en-US" sz="2020" dirty="0" smtClean="0">
                <a:latin typeface="Arial" panose="020B0604020202020204" pitchFamily="34" charset="0"/>
                <a:cs typeface="Arial" panose="020B0604020202020204" pitchFamily="34" charset="0"/>
              </a:rPr>
              <a:t>What </a:t>
            </a:r>
            <a:r>
              <a:rPr lang="en-US" sz="2020" dirty="0">
                <a:latin typeface="Arial" panose="020B0604020202020204" pitchFamily="34" charset="0"/>
                <a:cs typeface="Arial" panose="020B0604020202020204" pitchFamily="34" charset="0"/>
              </a:rPr>
              <a:t>was the total percentage increase? Do not round your answer, </a:t>
            </a:r>
            <a:endParaRPr lang="en-US" sz="202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020" dirty="0" smtClean="0">
                <a:latin typeface="Arial" panose="020B0604020202020204" pitchFamily="34" charset="0"/>
                <a:cs typeface="Arial" panose="020B0604020202020204" pitchFamily="34" charset="0"/>
              </a:rPr>
              <a:t>Work </a:t>
            </a:r>
            <a:r>
              <a:rPr lang="en-US" sz="2020" dirty="0">
                <a:latin typeface="Arial" panose="020B0604020202020204" pitchFamily="34" charset="0"/>
                <a:cs typeface="Arial" panose="020B0604020202020204" pitchFamily="34" charset="0"/>
              </a:rPr>
              <a:t>out the amount </a:t>
            </a:r>
            <a:r>
              <a:rPr lang="en-US" sz="2020" dirty="0" err="1">
                <a:latin typeface="Arial" panose="020B0604020202020204" pitchFamily="34" charset="0"/>
                <a:cs typeface="Arial" panose="020B0604020202020204" pitchFamily="34" charset="0"/>
              </a:rPr>
              <a:t>Manjit</a:t>
            </a:r>
            <a:r>
              <a:rPr lang="en-US" sz="2020" dirty="0">
                <a:latin typeface="Arial" panose="020B0604020202020204" pitchFamily="34" charset="0"/>
                <a:cs typeface="Arial" panose="020B0604020202020204" pitchFamily="34" charset="0"/>
              </a:rPr>
              <a:t> paid for her house.</a:t>
            </a:r>
          </a:p>
          <a:p>
            <a:pPr marL="457200" indent="-457200">
              <a:buClr>
                <a:srgbClr val="C00000"/>
              </a:buClr>
              <a:buFont typeface="+mj-lt"/>
              <a:buAutoNum type="arabicPeriod" startAt="16"/>
              <a:tabLst>
                <a:tab pos="2743200" algn="l"/>
              </a:tabLst>
            </a:pPr>
            <a:r>
              <a:rPr lang="en-US" sz="2020" b="1" dirty="0" smtClean="0">
                <a:solidFill>
                  <a:srgbClr val="FF0000"/>
                </a:solidFill>
                <a:latin typeface="Arial" panose="020B0604020202020204" pitchFamily="34" charset="0"/>
                <a:cs typeface="Arial" panose="020B0604020202020204" pitchFamily="34" charset="0"/>
              </a:rPr>
              <a:t>Reasoning</a:t>
            </a:r>
            <a:r>
              <a:rPr lang="en-US" sz="2020" dirty="0" smtClean="0">
                <a:latin typeface="Arial" panose="020B0604020202020204" pitchFamily="34" charset="0"/>
                <a:cs typeface="Arial" panose="020B0604020202020204" pitchFamily="34" charset="0"/>
              </a:rPr>
              <a:t> </a:t>
            </a:r>
            <a:r>
              <a:rPr lang="en-US" sz="2020" dirty="0" smtClean="0">
                <a:solidFill>
                  <a:srgbClr val="C00000"/>
                </a:solidFill>
                <a:latin typeface="Arial" panose="020B0604020202020204" pitchFamily="34" charset="0"/>
                <a:cs typeface="Arial" panose="020B0604020202020204" pitchFamily="34" charset="0"/>
              </a:rPr>
              <a:t>a.</a:t>
            </a:r>
            <a:r>
              <a:rPr lang="en-US" sz="2020" dirty="0" smtClean="0">
                <a:latin typeface="Arial" panose="020B0604020202020204" pitchFamily="34" charset="0"/>
                <a:cs typeface="Arial" panose="020B0604020202020204" pitchFamily="34" charset="0"/>
              </a:rPr>
              <a:t> </a:t>
            </a:r>
            <a:r>
              <a:rPr lang="en-US" sz="2020" dirty="0">
                <a:latin typeface="Arial" panose="020B0604020202020204" pitchFamily="34" charset="0"/>
                <a:cs typeface="Arial" panose="020B0604020202020204" pitchFamily="34" charset="0"/>
              </a:rPr>
              <a:t>Show that applying a 20% increase followed by a 20% decrease is the </a:t>
            </a:r>
            <a:r>
              <a:rPr lang="en-US" sz="2020" dirty="0" smtClean="0">
                <a:latin typeface="Arial" panose="020B0604020202020204" pitchFamily="34" charset="0"/>
                <a:cs typeface="Arial" panose="020B0604020202020204" pitchFamily="34" charset="0"/>
              </a:rPr>
              <a:t>same as </a:t>
            </a:r>
            <a:r>
              <a:rPr lang="en-US" sz="2020" dirty="0">
                <a:latin typeface="Arial" panose="020B0604020202020204" pitchFamily="34" charset="0"/>
                <a:cs typeface="Arial" panose="020B0604020202020204" pitchFamily="34" charset="0"/>
              </a:rPr>
              <a:t>a 4% decrease overall.</a:t>
            </a:r>
          </a:p>
          <a:p>
            <a:pPr marL="857250" lvl="1" indent="-400050">
              <a:buClr>
                <a:srgbClr val="C00000"/>
              </a:buClr>
              <a:buFont typeface="+mj-lt"/>
              <a:buAutoNum type="alphaLcPeriod" startAt="2"/>
              <a:tabLst>
                <a:tab pos="2743200" algn="l"/>
              </a:tabLst>
            </a:pPr>
            <a:r>
              <a:rPr lang="en-US" sz="2020" dirty="0" smtClean="0">
                <a:latin typeface="Arial" panose="020B0604020202020204" pitchFamily="34" charset="0"/>
                <a:cs typeface="Arial" panose="020B0604020202020204" pitchFamily="34" charset="0"/>
              </a:rPr>
              <a:t>Will </a:t>
            </a:r>
            <a:r>
              <a:rPr lang="en-US" sz="2020" dirty="0">
                <a:latin typeface="Arial" panose="020B0604020202020204" pitchFamily="34" charset="0"/>
                <a:cs typeface="Arial" panose="020B0604020202020204" pitchFamily="34" charset="0"/>
              </a:rPr>
              <a:t>the final amount be the same or different if you apply the decrease first, then the increase?</a:t>
            </a: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107</a:t>
            </a:r>
            <a:endParaRPr lang="en-GB" sz="1300" b="1" dirty="0">
              <a:latin typeface="Calibri" panose="020F050202020403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902903233"/>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t>4.5 – Fractions, Decimals and Percentages</a:t>
            </a:r>
            <a:endParaRPr lang="en-GB" sz="3200" b="1" dirty="0" smtClean="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38771840"/>
                  </p:ext>
                </p:extLst>
              </p:nvPr>
            </p:nvGraphicFramePr>
            <p:xfrm>
              <a:off x="251518" y="1268760"/>
              <a:ext cx="8568952" cy="4558896"/>
            </p:xfrm>
            <a:graphic>
              <a:graphicData uri="http://schemas.openxmlformats.org/drawingml/2006/table">
                <a:tbl>
                  <a:tblPr firstRow="1" bandRow="1">
                    <a:effectLst/>
                    <a:tableStyleId>{5940675A-B579-460E-94D1-54222C63F5DA}</a:tableStyleId>
                  </a:tblPr>
                  <a:tblGrid>
                    <a:gridCol w="2142238"/>
                    <a:gridCol w="2466276"/>
                    <a:gridCol w="3744416"/>
                    <a:gridCol w="216022"/>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308706">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Calculate using fractions, decimals and percentages.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Convert a recurring decimal to a fraction.</a:t>
                          </a:r>
                          <a:endParaRPr lang="en-US" sz="26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600" dirty="0" smtClean="0">
                              <a:latin typeface="Arial" panose="020B0604020202020204" pitchFamily="34" charset="0"/>
                              <a:cs typeface="Arial" panose="020B0604020202020204" pitchFamily="34" charset="0"/>
                            </a:rPr>
                            <a:t>Converting fractions, decimals and percentages can make calculations simpler.</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658934">
                    <a:tc gridSpan="4">
                      <a:txBody>
                        <a:bodyPr/>
                        <a:lstStyle/>
                        <a:p>
                          <a:r>
                            <a:rPr lang="en-US" sz="2600" dirty="0" smtClean="0">
                              <a:latin typeface="Arial" panose="020B0604020202020204" pitchFamily="34" charset="0"/>
                              <a:cs typeface="Arial" panose="020B0604020202020204" pitchFamily="34" charset="0"/>
                            </a:rPr>
                            <a:t>What are the decimal and percentage equivalents for:</a:t>
                          </a:r>
                        </a:p>
                        <a:p>
                          <a:pPr marL="514350" indent="-514350">
                            <a:buClr>
                              <a:srgbClr val="C00000"/>
                            </a:buClr>
                            <a:buFont typeface="+mj-lt"/>
                            <a:buAutoNum type="alphaLcPeriod"/>
                          </a:pP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i="0" smtClean="0">
                                      <a:latin typeface="Cambria Math" panose="02040503050406030204" pitchFamily="18" charset="0"/>
                                      <a:cs typeface="Arial" panose="020B0604020202020204" pitchFamily="34" charset="0"/>
                                    </a:rPr>
                                    <m:t>1</m:t>
                                  </m:r>
                                </m:num>
                                <m:den>
                                  <m:r>
                                    <a:rPr lang="en-US" sz="2800" b="0" i="0" smtClean="0">
                                      <a:latin typeface="Cambria Math" panose="02040503050406030204" pitchFamily="18" charset="0"/>
                                      <a:cs typeface="Arial" panose="020B0604020202020204" pitchFamily="34" charset="0"/>
                                    </a:rPr>
                                    <m:t>2</m:t>
                                  </m:r>
                                </m:den>
                              </m:f>
                            </m:oMath>
                          </a14:m>
                          <a:r>
                            <a:rPr lang="en-US" sz="2600" i="0" dirty="0" smtClean="0">
                              <a:latin typeface="Arial" panose="020B0604020202020204" pitchFamily="34" charset="0"/>
                              <a:cs typeface="Arial" panose="020B0604020202020204" pitchFamily="34" charset="0"/>
                            </a:rPr>
                            <a:t>           </a:t>
                          </a:r>
                          <a:r>
                            <a:rPr lang="en-US" sz="2600" i="0" dirty="0" smtClean="0">
                              <a:solidFill>
                                <a:srgbClr val="C00000"/>
                              </a:solidFill>
                              <a:latin typeface="Arial" panose="020B0604020202020204" pitchFamily="34" charset="0"/>
                              <a:cs typeface="Arial" panose="020B0604020202020204" pitchFamily="34" charset="0"/>
                            </a:rPr>
                            <a:t>b.</a:t>
                          </a:r>
                          <a:r>
                            <a:rPr lang="en-US" sz="2600" i="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3</m:t>
                                  </m:r>
                                </m:num>
                                <m:den>
                                  <m:r>
                                    <a:rPr lang="en-US" sz="2800" b="0" i="0" smtClean="0">
                                      <a:latin typeface="Cambria Math" panose="02040503050406030204" pitchFamily="18" charset="0"/>
                                      <a:cs typeface="Arial" panose="020B0604020202020204" pitchFamily="34" charset="0"/>
                                    </a:rPr>
                                    <m:t>4</m:t>
                                  </m:r>
                                </m:den>
                              </m:f>
                            </m:oMath>
                          </a14:m>
                          <a:r>
                            <a:rPr lang="en-US" sz="2600" i="0" dirty="0" smtClean="0">
                              <a:latin typeface="Arial" panose="020B0604020202020204" pitchFamily="34" charset="0"/>
                              <a:cs typeface="Arial" panose="020B0604020202020204" pitchFamily="34" charset="0"/>
                            </a:rPr>
                            <a:t>              </a:t>
                          </a:r>
                          <a:r>
                            <a:rPr lang="en-US" sz="2600" i="0" dirty="0" smtClean="0">
                              <a:solidFill>
                                <a:srgbClr val="C00000"/>
                              </a:solidFill>
                              <a:latin typeface="Arial" panose="020B0604020202020204" pitchFamily="34" charset="0"/>
                              <a:cs typeface="Arial" panose="020B0604020202020204" pitchFamily="34" charset="0"/>
                            </a:rPr>
                            <a:t>c.</a:t>
                          </a:r>
                          <a:r>
                            <a:rPr lang="en-US" sz="2600" i="0" baseline="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i="0" smtClean="0">
                                      <a:latin typeface="Cambria Math" panose="02040503050406030204" pitchFamily="18" charset="0"/>
                                      <a:cs typeface="Arial" panose="020B0604020202020204" pitchFamily="34" charset="0"/>
                                    </a:rPr>
                                    <m:t>1</m:t>
                                  </m:r>
                                </m:num>
                                <m:den>
                                  <m:r>
                                    <a:rPr lang="en-US" sz="2800" b="0" i="0" smtClean="0">
                                      <a:latin typeface="Cambria Math" panose="02040503050406030204" pitchFamily="18" charset="0"/>
                                      <a:cs typeface="Arial" panose="020B0604020202020204" pitchFamily="34" charset="0"/>
                                    </a:rPr>
                                    <m:t>5</m:t>
                                  </m:r>
                                </m:den>
                              </m:f>
                            </m:oMath>
                          </a14:m>
                          <a:r>
                            <a:rPr lang="en-US" sz="2600" i="0" dirty="0" smtClean="0">
                              <a:latin typeface="Arial" panose="020B0604020202020204" pitchFamily="34" charset="0"/>
                              <a:cs typeface="Arial" panose="020B0604020202020204" pitchFamily="34" charset="0"/>
                            </a:rPr>
                            <a:t>            </a:t>
                          </a:r>
                          <a:r>
                            <a:rPr lang="en-US" sz="2600" i="0" dirty="0" smtClean="0">
                              <a:solidFill>
                                <a:srgbClr val="C00000"/>
                              </a:solidFill>
                              <a:latin typeface="Arial" panose="020B0604020202020204" pitchFamily="34" charset="0"/>
                              <a:cs typeface="Arial" panose="020B0604020202020204" pitchFamily="34" charset="0"/>
                            </a:rPr>
                            <a:t>d.</a:t>
                          </a:r>
                          <a:r>
                            <a:rPr lang="en-US" sz="2600" i="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3</m:t>
                                  </m:r>
                                </m:num>
                                <m:den>
                                  <m:r>
                                    <a:rPr lang="en-US" sz="2800" b="0" i="0" smtClean="0">
                                      <a:latin typeface="Cambria Math" panose="02040503050406030204" pitchFamily="18" charset="0"/>
                                      <a:cs typeface="Arial" panose="020B0604020202020204" pitchFamily="34" charset="0"/>
                                    </a:rPr>
                                    <m:t>10</m:t>
                                  </m:r>
                                </m:den>
                              </m:f>
                            </m:oMath>
                          </a14:m>
                          <a:endParaRPr lang="en-US" sz="2600" i="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38771840"/>
                  </p:ext>
                </p:extLst>
              </p:nvPr>
            </p:nvGraphicFramePr>
            <p:xfrm>
              <a:off x="251518" y="1268760"/>
              <a:ext cx="8568952" cy="4558896"/>
            </p:xfrm>
            <a:graphic>
              <a:graphicData uri="http://schemas.openxmlformats.org/drawingml/2006/table">
                <a:tbl>
                  <a:tblPr firstRow="1" bandRow="1">
                    <a:effectLst/>
                    <a:tableStyleId>{5940675A-B579-460E-94D1-54222C63F5DA}</a:tableStyleId>
                  </a:tblPr>
                  <a:tblGrid>
                    <a:gridCol w="2142238"/>
                    <a:gridCol w="2466276"/>
                    <a:gridCol w="3744416"/>
                    <a:gridCol w="216022"/>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308706">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Calculate using fractions, decimals and percentages.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Convert a recurring decimal to a fraction.</a:t>
                          </a:r>
                          <a:endParaRPr lang="en-US" sz="26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600" dirty="0" smtClean="0">
                              <a:latin typeface="Arial" panose="020B0604020202020204" pitchFamily="34" charset="0"/>
                              <a:cs typeface="Arial" panose="020B0604020202020204" pitchFamily="34" charset="0"/>
                            </a:rPr>
                            <a:t>Converting fractions, decimals and percentages can make calculations simpler.</a:t>
                          </a:r>
                          <a:endParaRPr lang="en-US" sz="26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1093724">
                    <a:tc gridSpan="4">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3"/>
                          <a:stretch>
                            <a:fillRect l="-213" t="-319553" r="-498" b="-4469"/>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mc:Fallback>
      </mc:AlternateContent>
      <p:sp>
        <p:nvSpPr>
          <p:cNvPr id="5" name="Rectangle 4"/>
          <p:cNvSpPr/>
          <p:nvPr/>
        </p:nvSpPr>
        <p:spPr>
          <a:xfrm flipH="1">
            <a:off x="251518" y="6192306"/>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4.5</a:t>
            </a:r>
            <a:endParaRPr lang="en-US" sz="2500" dirty="0">
              <a:solidFill>
                <a:schemeClr val="tx1"/>
              </a:solidFill>
              <a:latin typeface="Arial" panose="020B0604020202020204" pitchFamily="34" charset="0"/>
              <a:cs typeface="Arial" panose="020B0604020202020204" pitchFamily="34" charset="0"/>
            </a:endParaRPr>
          </a:p>
        </p:txBody>
      </p:sp>
      <p:sp>
        <p:nvSpPr>
          <p:cNvPr id="6" name="Round Same Side Corner Rectangle 5">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108</a:t>
            </a:r>
            <a:endParaRPr lang="en-GB" sz="1300" b="1" dirty="0">
              <a:latin typeface="Calibri" panose="020F0502020204030204" pitchFamily="34" charset="0"/>
            </a:endParaRPr>
          </a:p>
        </p:txBody>
      </p:sp>
    </p:spTree>
    <p:extLst>
      <p:ext uri="{BB962C8B-B14F-4D97-AF65-F5344CB8AC3E}">
        <p14:creationId xmlns:p14="http://schemas.microsoft.com/office/powerpoint/2010/main" val="208598981"/>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1654877"/>
              </a:xfrm>
              <a:prstGeom prst="rect">
                <a:avLst/>
              </a:prstGeom>
            </p:spPr>
            <p:txBody>
              <a:bodyPr wrap="square">
                <a:spAutoFit/>
              </a:bodyPr>
              <a:lstStyle/>
              <a:p>
                <a:pPr marL="457200" indent="-457200">
                  <a:buClr>
                    <a:srgbClr val="C00000"/>
                  </a:buClr>
                  <a:buFont typeface="+mj-lt"/>
                  <a:buAutoNum type="arabicPeriod"/>
                  <a:tabLst>
                    <a:tab pos="2743200" algn="l"/>
                  </a:tabLst>
                </a:pPr>
                <a:r>
                  <a:rPr lang="en-US" sz="2300" dirty="0" smtClean="0">
                    <a:latin typeface="Arial" panose="020B0604020202020204" pitchFamily="34" charset="0"/>
                    <a:cs typeface="Arial" panose="020B0604020202020204" pitchFamily="34" charset="0"/>
                  </a:rPr>
                  <a:t>Solve </a:t>
                </a:r>
                <a:r>
                  <a:rPr lang="en-US" sz="2300" dirty="0">
                    <a:latin typeface="Arial" panose="020B0604020202020204" pitchFamily="34" charset="0"/>
                    <a:cs typeface="Arial" panose="020B0604020202020204" pitchFamily="34" charset="0"/>
                  </a:rPr>
                  <a:t>these </a:t>
                </a:r>
                <a:r>
                  <a:rPr lang="en-US" sz="2300" dirty="0" smtClean="0">
                    <a:latin typeface="Arial" panose="020B0604020202020204" pitchFamily="34" charset="0"/>
                    <a:cs typeface="Arial" panose="020B0604020202020204" pitchFamily="34" charset="0"/>
                  </a:rPr>
                  <a:t>equations</a:t>
                </a: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9</a:t>
                </a:r>
                <a:r>
                  <a:rPr lang="en-US" sz="2300" i="1" dirty="0" smtClean="0">
                    <a:latin typeface="Arial" panose="020B0604020202020204" pitchFamily="34" charset="0"/>
                    <a:cs typeface="Arial" panose="020B0604020202020204" pitchFamily="34" charset="0"/>
                  </a:rPr>
                  <a:t>m</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 3 </a:t>
                </a:r>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b.</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2 - </a:t>
                </a:r>
                <a:r>
                  <a:rPr lang="en-US" sz="2300" i="1" dirty="0">
                    <a:latin typeface="Arial" panose="020B0604020202020204" pitchFamily="34" charset="0"/>
                    <a:cs typeface="Arial" panose="020B0604020202020204" pitchFamily="34" charset="0"/>
                  </a:rPr>
                  <a:t>n</a:t>
                </a:r>
                <a:r>
                  <a:rPr lang="en-US" sz="2300" dirty="0">
                    <a:latin typeface="Arial" panose="020B0604020202020204" pitchFamily="34" charset="0"/>
                    <a:cs typeface="Arial" panose="020B0604020202020204" pitchFamily="34" charset="0"/>
                  </a:rPr>
                  <a:t> = 6 </a:t>
                </a:r>
                <a:r>
                  <a:rPr lang="en-US" sz="2300" dirty="0" smtClean="0">
                    <a:latin typeface="Arial" panose="020B0604020202020204" pitchFamily="34" charset="0"/>
                    <a:cs typeface="Arial" panose="020B0604020202020204" pitchFamily="34" charset="0"/>
                  </a:rPr>
                  <a:t>	  </a:t>
                </a:r>
              </a:p>
              <a:p>
                <a:pPr marL="914400" lvl="1" indent="-457200">
                  <a:buClr>
                    <a:srgbClr val="C00000"/>
                  </a:buClr>
                  <a:buFont typeface="+mj-lt"/>
                  <a:buAutoNum type="alphaLcPeriod" startAt="3"/>
                  <a:tabLst>
                    <a:tab pos="2743200" algn="l"/>
                  </a:tabLst>
                </a:pP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𝑃</m:t>
                        </m:r>
                      </m:num>
                      <m:den>
                        <m:r>
                          <a:rPr lang="en-US" sz="2300" b="0" i="1" smtClean="0">
                            <a:latin typeface="Cambria Math" panose="02040503050406030204" pitchFamily="18" charset="0"/>
                            <a:cs typeface="Arial" panose="020B0604020202020204" pitchFamily="34" charset="0"/>
                          </a:rPr>
                          <m:t>4</m:t>
                        </m:r>
                      </m:den>
                    </m:f>
                  </m:oMath>
                </a14:m>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8</a:t>
                </a:r>
              </a:p>
              <a:p>
                <a:pPr marL="457200" indent="-457200">
                  <a:buClr>
                    <a:srgbClr val="C00000"/>
                  </a:buClr>
                  <a:buFont typeface="+mj-lt"/>
                  <a:buAutoNum type="arabicPeriod"/>
                  <a:tabLst>
                    <a:tab pos="2743200" algn="l"/>
                  </a:tabLst>
                </a:pPr>
                <a:r>
                  <a:rPr lang="en-US" sz="2300" dirty="0" smtClean="0">
                    <a:latin typeface="Arial" panose="020B0604020202020204" pitchFamily="34" charset="0"/>
                    <a:cs typeface="Arial" panose="020B0604020202020204" pitchFamily="34" charset="0"/>
                  </a:rPr>
                  <a:t>Copy and complete this table:</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1654877"/>
              </a:xfrm>
              <a:prstGeom prst="rect">
                <a:avLst/>
              </a:prstGeom>
              <a:blipFill rotWithShape="0">
                <a:blip r:embed="rId3"/>
                <a:stretch>
                  <a:fillRect l="-1390" t="-2574" b="-6985"/>
                </a:stretch>
              </a:blipFill>
            </p:spPr>
            <p:txBody>
              <a:bodyPr/>
              <a:lstStyle/>
              <a:p>
                <a:r>
                  <a:rPr lang="en-US">
                    <a:noFill/>
                  </a:rPr>
                  <a:t> </a:t>
                </a:r>
              </a:p>
            </p:txBody>
          </p:sp>
        </mc:Fallback>
      </mc:AlternateContent>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108</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423074505"/>
                  </p:ext>
                </p:extLst>
              </p:nvPr>
            </p:nvGraphicFramePr>
            <p:xfrm>
              <a:off x="323528" y="3139396"/>
              <a:ext cx="4543107" cy="3385948"/>
            </p:xfrm>
            <a:graphic>
              <a:graphicData uri="http://schemas.openxmlformats.org/drawingml/2006/table">
                <a:tbl>
                  <a:tblPr firstRow="1" bandRow="1">
                    <a:tableStyleId>{5940675A-B579-460E-94D1-54222C63F5DA}</a:tableStyleId>
                  </a:tblPr>
                  <a:tblGrid>
                    <a:gridCol w="1377315"/>
                    <a:gridCol w="1345565"/>
                    <a:gridCol w="1820227"/>
                  </a:tblGrid>
                  <a:tr h="313628">
                    <a:tc>
                      <a:txBody>
                        <a:bodyPr/>
                        <a:lstStyle/>
                        <a:p>
                          <a:pPr algn="ctr"/>
                          <a:r>
                            <a:rPr lang="en-US" sz="2400" b="1" i="0" dirty="0" smtClean="0">
                              <a:latin typeface="Arial" panose="020B0604020202020204" pitchFamily="34" charset="0"/>
                              <a:cs typeface="Arial" panose="020B0604020202020204" pitchFamily="34" charset="0"/>
                            </a:rPr>
                            <a:t>Fraction</a:t>
                          </a:r>
                          <a:endParaRPr lang="en-US" sz="24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400" b="1" dirty="0" smtClean="0">
                              <a:latin typeface="Arial" panose="020B0604020202020204" pitchFamily="34" charset="0"/>
                              <a:cs typeface="Arial" panose="020B0604020202020204" pitchFamily="34" charset="0"/>
                            </a:rPr>
                            <a:t>Decimal</a:t>
                          </a:r>
                          <a:endParaRPr lang="en-US" sz="24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400" b="1" i="0" dirty="0" smtClean="0">
                              <a:latin typeface="Arial" panose="020B0604020202020204" pitchFamily="34" charset="0"/>
                              <a:cs typeface="Arial" panose="020B0604020202020204" pitchFamily="34" charset="0"/>
                            </a:rPr>
                            <a:t>Percentage</a:t>
                          </a:r>
                          <a:endParaRPr lang="en-US" sz="24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8</m:t>
                                    </m:r>
                                  </m:den>
                                </m:f>
                              </m:oMath>
                            </m:oMathPara>
                          </a14:m>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0.45</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num>
                                  <m:den>
                                    <m:r>
                                      <a:rPr lang="en-US" sz="2400" b="0" i="1" smtClean="0">
                                        <a:latin typeface="Cambria Math" panose="02040503050406030204" pitchFamily="18" charset="0"/>
                                        <a:cs typeface="Arial" panose="020B0604020202020204" pitchFamily="34" charset="0"/>
                                      </a:rPr>
                                      <m:t>3</m:t>
                                    </m:r>
                                  </m:den>
                                </m:f>
                              </m:oMath>
                            </m:oMathPara>
                          </a14:m>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80%</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1.5</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423074505"/>
                  </p:ext>
                </p:extLst>
              </p:nvPr>
            </p:nvGraphicFramePr>
            <p:xfrm>
              <a:off x="323528" y="3139396"/>
              <a:ext cx="4543107" cy="3385948"/>
            </p:xfrm>
            <a:graphic>
              <a:graphicData uri="http://schemas.openxmlformats.org/drawingml/2006/table">
                <a:tbl>
                  <a:tblPr firstRow="1" bandRow="1">
                    <a:tableStyleId>{5940675A-B579-460E-94D1-54222C63F5DA}</a:tableStyleId>
                  </a:tblPr>
                  <a:tblGrid>
                    <a:gridCol w="1377315"/>
                    <a:gridCol w="1345565"/>
                    <a:gridCol w="1820227"/>
                  </a:tblGrid>
                  <a:tr h="457200">
                    <a:tc>
                      <a:txBody>
                        <a:bodyPr/>
                        <a:lstStyle/>
                        <a:p>
                          <a:pPr algn="ctr"/>
                          <a:r>
                            <a:rPr lang="en-US" sz="2400" b="1" i="0" dirty="0" smtClean="0">
                              <a:latin typeface="Arial" panose="020B0604020202020204" pitchFamily="34" charset="0"/>
                              <a:cs typeface="Arial" panose="020B0604020202020204" pitchFamily="34" charset="0"/>
                            </a:rPr>
                            <a:t>Fraction</a:t>
                          </a:r>
                          <a:endParaRPr lang="en-US" sz="24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400" b="1" dirty="0" smtClean="0">
                              <a:latin typeface="Arial" panose="020B0604020202020204" pitchFamily="34" charset="0"/>
                              <a:cs typeface="Arial" panose="020B0604020202020204" pitchFamily="34" charset="0"/>
                            </a:rPr>
                            <a:t>Decimal</a:t>
                          </a:r>
                          <a:endParaRPr lang="en-US" sz="24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400" b="1" i="0" dirty="0" smtClean="0">
                              <a:latin typeface="Arial" panose="020B0604020202020204" pitchFamily="34" charset="0"/>
                              <a:cs typeface="Arial" panose="020B0604020202020204" pitchFamily="34" charset="0"/>
                            </a:rPr>
                            <a:t>Percentage</a:t>
                          </a:r>
                          <a:endParaRPr lang="en-US" sz="24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778574">
                    <a:tc>
                      <a:txBody>
                        <a:bodyPr/>
                        <a:lstStyle/>
                        <a:p>
                          <a:endParaRPr lang="en-US"/>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5"/>
                          <a:stretch>
                            <a:fillRect l="-442" t="-63281" r="-230973" b="-294531"/>
                          </a:stretch>
                        </a:blipFill>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0.45</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8574">
                    <a:tc>
                      <a:txBody>
                        <a:bodyPr/>
                        <a:lstStyle/>
                        <a:p>
                          <a:endParaRPr lang="en-US"/>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5"/>
                          <a:stretch>
                            <a:fillRect l="-442" t="-222656" r="-230973" b="-135156"/>
                          </a:stretch>
                        </a:blipFill>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80%</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1.5</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7" name="Flowchart: Delay 6"/>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264820"/>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4963499" cy="3329116"/>
              </a:xfrm>
              <a:prstGeom prst="rect">
                <a:avLst/>
              </a:prstGeom>
            </p:spPr>
            <p:txBody>
              <a:bodyPr wrap="square">
                <a:spAutoFit/>
              </a:bodyPr>
              <a:lstStyle/>
              <a:p>
                <a:pPr marL="457200" indent="-457200">
                  <a:buClr>
                    <a:srgbClr val="C00000"/>
                  </a:buClr>
                  <a:buFont typeface="+mj-lt"/>
                  <a:buAutoNum type="arabicPeriod" startAt="3"/>
                  <a:tabLst>
                    <a:tab pos="2743200" algn="l"/>
                  </a:tabLst>
                </a:pPr>
                <a:r>
                  <a:rPr lang="en-US" sz="2700" dirty="0" smtClean="0">
                    <a:latin typeface="Cambria Math" panose="02040503050406030204" pitchFamily="18" charset="0"/>
                    <a:ea typeface="Cambria Math" panose="02040503050406030204" pitchFamily="18" charset="0"/>
                    <a:cs typeface="Arial" panose="020B0604020202020204" pitchFamily="34" charset="0"/>
                  </a:rPr>
                  <a:t>Work out</a:t>
                </a:r>
              </a:p>
              <a:p>
                <a:pPr marL="914400" lvl="1" indent="-457200">
                  <a:lnSpc>
                    <a:spcPts val="5500"/>
                  </a:lnSpc>
                  <a:buClr>
                    <a:srgbClr val="C00000"/>
                  </a:buClr>
                  <a:buFont typeface="+mj-lt"/>
                  <a:buAutoNum type="alphaLcPeriod"/>
                  <a:tabLst>
                    <a:tab pos="2514600" algn="l"/>
                    <a:tab pos="2743200" algn="l"/>
                  </a:tabLst>
                </a:pPr>
                <a14:m>
                  <m:oMath xmlns:m="http://schemas.openxmlformats.org/officeDocument/2006/math">
                    <m:f>
                      <m:fPr>
                        <m:ctrlPr>
                          <a:rPr lang="en-US" sz="2700" i="1">
                            <a:latin typeface="Cambria Math" panose="02040503050406030204" pitchFamily="18" charset="0"/>
                            <a:ea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ea typeface="Cambria Math" panose="02040503050406030204" pitchFamily="18" charset="0"/>
                            <a:cs typeface="Arial" panose="020B0604020202020204" pitchFamily="34" charset="0"/>
                          </a:rPr>
                          <m:t>3</m:t>
                        </m:r>
                      </m:num>
                      <m:den>
                        <m:r>
                          <a:rPr lang="en-US" sz="2700" b="0" i="0" smtClean="0">
                            <a:latin typeface="Cambria Math" panose="02040503050406030204" pitchFamily="18" charset="0"/>
                            <a:ea typeface="Cambria Math" panose="02040503050406030204" pitchFamily="18" charset="0"/>
                            <a:cs typeface="Arial" panose="020B0604020202020204" pitchFamily="34" charset="0"/>
                          </a:rPr>
                          <m:t>8</m:t>
                        </m:r>
                      </m:den>
                    </m:f>
                  </m:oMath>
                </a14:m>
                <a:r>
                  <a:rPr lang="en-US" sz="2700" dirty="0">
                    <a:latin typeface="Cambria Math" panose="02040503050406030204" pitchFamily="18" charset="0"/>
                    <a:ea typeface="Cambria Math" panose="02040503050406030204" pitchFamily="18" charset="0"/>
                    <a:cs typeface="Arial" panose="020B0604020202020204" pitchFamily="34" charset="0"/>
                  </a:rPr>
                  <a:t> of 10 </a:t>
                </a:r>
                <a:r>
                  <a:rPr lang="en-US" sz="2700" dirty="0" smtClean="0">
                    <a:latin typeface="Cambria Math" panose="02040503050406030204" pitchFamily="18" charset="0"/>
                    <a:ea typeface="Cambria Math" panose="02040503050406030204" pitchFamily="18" charset="0"/>
                    <a:cs typeface="Arial" panose="020B0604020202020204" pitchFamily="34" charset="0"/>
                  </a:rPr>
                  <a:t>	</a:t>
                </a:r>
                <a:r>
                  <a:rPr lang="en-US" sz="2700"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b</a:t>
                </a:r>
                <a:r>
                  <a:rPr lang="en-US" sz="2700" dirty="0" smtClean="0">
                    <a:latin typeface="Cambria Math" panose="02040503050406030204" pitchFamily="18" charset="0"/>
                    <a:ea typeface="Cambria Math" panose="02040503050406030204" pitchFamily="18" charset="0"/>
                    <a:cs typeface="Arial" panose="020B0604020202020204" pitchFamily="34" charset="0"/>
                  </a:rPr>
                  <a:t>.  0.25 </a:t>
                </a:r>
                <a:r>
                  <a:rPr lang="en-US" sz="2700" dirty="0">
                    <a:latin typeface="Cambria Math" panose="02040503050406030204" pitchFamily="18" charset="0"/>
                    <a:ea typeface="Cambria Math" panose="02040503050406030204" pitchFamily="18" charset="0"/>
                    <a:cs typeface="Arial" panose="020B0604020202020204" pitchFamily="34" charset="0"/>
                  </a:rPr>
                  <a:t>of 40</a:t>
                </a:r>
              </a:p>
              <a:p>
                <a:pPr marL="914400" lvl="1" indent="-457200">
                  <a:lnSpc>
                    <a:spcPts val="5500"/>
                  </a:lnSpc>
                  <a:buClr>
                    <a:srgbClr val="C00000"/>
                  </a:buClr>
                  <a:buFont typeface="+mj-lt"/>
                  <a:buAutoNum type="alphaLcPeriod" startAt="3"/>
                  <a:tabLst>
                    <a:tab pos="2514600" algn="l"/>
                    <a:tab pos="2743200" algn="l"/>
                  </a:tabLst>
                </a:pPr>
                <a14:m>
                  <m:oMath xmlns:m="http://schemas.openxmlformats.org/officeDocument/2006/math">
                    <m:f>
                      <m:fPr>
                        <m:ctrlPr>
                          <a:rPr lang="en-US" sz="2700" i="1">
                            <a:latin typeface="Cambria Math" panose="02040503050406030204" pitchFamily="18" charset="0"/>
                            <a:ea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ea typeface="Cambria Math" panose="02040503050406030204" pitchFamily="18" charset="0"/>
                            <a:cs typeface="Arial" panose="020B0604020202020204" pitchFamily="34" charset="0"/>
                          </a:rPr>
                          <m:t>4</m:t>
                        </m:r>
                      </m:num>
                      <m:den>
                        <m:r>
                          <a:rPr lang="en-US" sz="2700" b="0" i="0" smtClean="0">
                            <a:latin typeface="Cambria Math" panose="02040503050406030204" pitchFamily="18" charset="0"/>
                            <a:ea typeface="Cambria Math" panose="02040503050406030204" pitchFamily="18" charset="0"/>
                            <a:cs typeface="Arial" panose="020B0604020202020204" pitchFamily="34" charset="0"/>
                          </a:rPr>
                          <m:t>5</m:t>
                        </m:r>
                      </m:den>
                    </m:f>
                  </m:oMath>
                </a14:m>
                <a:r>
                  <a:rPr lang="en-US" sz="2700" dirty="0">
                    <a:latin typeface="Cambria Math" panose="02040503050406030204" pitchFamily="18" charset="0"/>
                    <a:ea typeface="Cambria Math" panose="02040503050406030204" pitchFamily="18" charset="0"/>
                    <a:cs typeface="Arial" panose="020B0604020202020204" pitchFamily="34" charset="0"/>
                  </a:rPr>
                  <a:t> of 16 </a:t>
                </a:r>
                <a:r>
                  <a:rPr lang="en-US" sz="2700" dirty="0" smtClean="0">
                    <a:latin typeface="Cambria Math" panose="02040503050406030204" pitchFamily="18" charset="0"/>
                    <a:ea typeface="Cambria Math" panose="02040503050406030204" pitchFamily="18" charset="0"/>
                    <a:cs typeface="Arial" panose="020B0604020202020204" pitchFamily="34" charset="0"/>
                  </a:rPr>
                  <a:t>	</a:t>
                </a:r>
                <a:r>
                  <a:rPr lang="en-US" sz="2700"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d.</a:t>
                </a:r>
                <a:r>
                  <a:rPr lang="en-US" sz="2700" dirty="0" smtClean="0">
                    <a:latin typeface="Cambria Math" panose="02040503050406030204" pitchFamily="18" charset="0"/>
                    <a:ea typeface="Cambria Math" panose="02040503050406030204" pitchFamily="18" charset="0"/>
                    <a:cs typeface="Arial" panose="020B0604020202020204" pitchFamily="34" charset="0"/>
                  </a:rPr>
                  <a:t>  0.48 </a:t>
                </a:r>
                <a:r>
                  <a:rPr lang="en-US" sz="2700" dirty="0">
                    <a:latin typeface="Cambria Math" panose="02040503050406030204" pitchFamily="18" charset="0"/>
                    <a:ea typeface="Cambria Math" panose="02040503050406030204" pitchFamily="18" charset="0"/>
                    <a:cs typeface="Arial" panose="020B0604020202020204" pitchFamily="34" charset="0"/>
                  </a:rPr>
                  <a:t>of 350</a:t>
                </a:r>
              </a:p>
              <a:p>
                <a:pPr marL="914400" lvl="1" indent="-457200">
                  <a:lnSpc>
                    <a:spcPts val="5500"/>
                  </a:lnSpc>
                  <a:buClr>
                    <a:srgbClr val="C00000"/>
                  </a:buClr>
                  <a:buFont typeface="+mj-lt"/>
                  <a:buAutoNum type="alphaLcPeriod" startAt="5"/>
                  <a:tabLst>
                    <a:tab pos="2514600" algn="l"/>
                    <a:tab pos="2743200" algn="l"/>
                  </a:tabLst>
                </a:pPr>
                <a:r>
                  <a:rPr lang="en-US" sz="2700" dirty="0" smtClean="0">
                    <a:latin typeface="Cambria Math" panose="02040503050406030204" pitchFamily="18" charset="0"/>
                    <a:ea typeface="Cambria Math" panose="02040503050406030204" pitchFamily="18" charset="0"/>
                    <a:cs typeface="Arial" panose="020B0604020202020204" pitchFamily="34" charset="0"/>
                  </a:rPr>
                  <a:t>12</a:t>
                </a:r>
                <a14:m>
                  <m:oMath xmlns:m="http://schemas.openxmlformats.org/officeDocument/2006/math">
                    <m:f>
                      <m:fPr>
                        <m:ctrlPr>
                          <a:rPr lang="en-US" sz="2700" i="1">
                            <a:latin typeface="Cambria Math" panose="02040503050406030204" pitchFamily="18" charset="0"/>
                            <a:ea typeface="Cambria Math" panose="02040503050406030204" pitchFamily="18" charset="0"/>
                            <a:cs typeface="Arial" panose="020B0604020202020204" pitchFamily="34" charset="0"/>
                          </a:rPr>
                        </m:ctrlPr>
                      </m:fPr>
                      <m:num>
                        <m:r>
                          <a:rPr lang="en-US" sz="2700" i="0">
                            <a:latin typeface="Cambria Math" panose="02040503050406030204" pitchFamily="18" charset="0"/>
                            <a:ea typeface="Cambria Math" panose="02040503050406030204" pitchFamily="18" charset="0"/>
                            <a:cs typeface="Arial" panose="020B0604020202020204" pitchFamily="34" charset="0"/>
                          </a:rPr>
                          <m:t>1</m:t>
                        </m:r>
                      </m:num>
                      <m:den>
                        <m:r>
                          <a:rPr lang="en-US" sz="2700" b="0" i="0" smtClean="0">
                            <a:latin typeface="Cambria Math" panose="02040503050406030204" pitchFamily="18" charset="0"/>
                            <a:ea typeface="Cambria Math" panose="02040503050406030204" pitchFamily="18" charset="0"/>
                            <a:cs typeface="Arial" panose="020B0604020202020204" pitchFamily="34" charset="0"/>
                          </a:rPr>
                          <m:t>2</m:t>
                        </m:r>
                      </m:den>
                    </m:f>
                  </m:oMath>
                </a14:m>
                <a:r>
                  <a:rPr lang="en-US" sz="2700" dirty="0" smtClean="0">
                    <a:latin typeface="Cambria Math" panose="02040503050406030204" pitchFamily="18" charset="0"/>
                    <a:ea typeface="Cambria Math" panose="02040503050406030204" pitchFamily="18" charset="0"/>
                    <a:cs typeface="Arial" panose="020B0604020202020204" pitchFamily="34" charset="0"/>
                  </a:rPr>
                  <a:t> </a:t>
                </a:r>
                <a:r>
                  <a:rPr lang="en-US" sz="2700" dirty="0">
                    <a:latin typeface="Cambria Math" panose="02040503050406030204" pitchFamily="18" charset="0"/>
                    <a:ea typeface="Cambria Math" panose="02040503050406030204" pitchFamily="18" charset="0"/>
                    <a:cs typeface="Arial" panose="020B0604020202020204" pitchFamily="34" charset="0"/>
                  </a:rPr>
                  <a:t>of 64 </a:t>
                </a:r>
                <a:r>
                  <a:rPr lang="en-US" sz="2700" dirty="0" smtClean="0">
                    <a:latin typeface="Cambria Math" panose="02040503050406030204" pitchFamily="18" charset="0"/>
                    <a:ea typeface="Cambria Math" panose="02040503050406030204" pitchFamily="18" charset="0"/>
                    <a:cs typeface="Arial" panose="020B0604020202020204" pitchFamily="34" charset="0"/>
                  </a:rPr>
                  <a:t>	</a:t>
                </a:r>
              </a:p>
              <a:p>
                <a:pPr marL="914400" lvl="1" indent="-457200">
                  <a:lnSpc>
                    <a:spcPts val="5500"/>
                  </a:lnSpc>
                  <a:buClr>
                    <a:srgbClr val="C00000"/>
                  </a:buClr>
                  <a:buFont typeface="+mj-lt"/>
                  <a:buAutoNum type="alphaLcPeriod" startAt="5"/>
                  <a:tabLst>
                    <a:tab pos="2514600" algn="l"/>
                    <a:tab pos="2743200" algn="l"/>
                  </a:tabLst>
                </a:pPr>
                <a:r>
                  <a:rPr lang="en-US" sz="2700" dirty="0" smtClean="0">
                    <a:latin typeface="Cambria Math" panose="02040503050406030204" pitchFamily="18" charset="0"/>
                    <a:ea typeface="Cambria Math" panose="02040503050406030204" pitchFamily="18" charset="0"/>
                    <a:cs typeface="Arial" panose="020B0604020202020204" pitchFamily="34" charset="0"/>
                  </a:rPr>
                  <a:t>250</a:t>
                </a:r>
                <a:r>
                  <a:rPr lang="en-US" sz="2700" dirty="0">
                    <a:latin typeface="Cambria Math" panose="02040503050406030204" pitchFamily="18" charset="0"/>
                    <a:ea typeface="Cambria Math" panose="02040503050406030204" pitchFamily="18" charset="0"/>
                    <a:cs typeface="Arial" panose="020B0604020202020204" pitchFamily="34" charset="0"/>
                  </a:rPr>
                  <a:t>% of £19</a:t>
                </a:r>
                <a:endParaRPr lang="en-US" sz="2700" dirty="0" smtClean="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4963499" cy="3329116"/>
              </a:xfrm>
              <a:prstGeom prst="rect">
                <a:avLst/>
              </a:prstGeom>
              <a:blipFill rotWithShape="0">
                <a:blip r:embed="rId3"/>
                <a:stretch>
                  <a:fillRect l="-2211" t="-1648" b="-916"/>
                </a:stretch>
              </a:blipFill>
            </p:spPr>
            <p:txBody>
              <a:bodyPr/>
              <a:lstStyle/>
              <a:p>
                <a:r>
                  <a:rPr lang="en-US">
                    <a:noFill/>
                  </a:rPr>
                  <a:t> </a:t>
                </a:r>
              </a:p>
            </p:txBody>
          </p:sp>
        </mc:Fallback>
      </mc:AlternateContent>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108</a:t>
            </a:r>
            <a:endParaRPr lang="en-GB" sz="1300" b="1" dirty="0">
              <a:latin typeface="Calibri" panose="020F0502020204030204" pitchFamily="34" charset="0"/>
            </a:endParaRPr>
          </a:p>
        </p:txBody>
      </p:sp>
      <p:sp>
        <p:nvSpPr>
          <p:cNvPr id="7" name="Flowchart: Delay 6"/>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flipH="1">
                <a:off x="295758" y="4497572"/>
                <a:ext cx="4780297" cy="98648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Change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3</m:t>
                        </m:r>
                      </m:num>
                      <m:den>
                        <m:r>
                          <a:rPr lang="en-US" sz="2400" b="0" i="1" smtClean="0">
                            <a:solidFill>
                              <a:schemeClr val="tx1"/>
                            </a:solidFill>
                            <a:latin typeface="Cambria Math" panose="02040503050406030204" pitchFamily="18" charset="0"/>
                            <a:cs typeface="Arial" panose="020B0604020202020204" pitchFamily="34" charset="0"/>
                          </a:rPr>
                          <m:t>8</m:t>
                        </m:r>
                      </m:den>
                    </m:f>
                  </m:oMath>
                </a14:m>
                <a:r>
                  <a:rPr lang="en-US" sz="2400" dirty="0" smtClean="0">
                    <a:solidFill>
                      <a:schemeClr val="tx1"/>
                    </a:solidFill>
                    <a:latin typeface="Arial" panose="020B0604020202020204" pitchFamily="34" charset="0"/>
                    <a:cs typeface="Arial" panose="020B0604020202020204" pitchFamily="34" charset="0"/>
                  </a:rPr>
                  <a:t> to a decimal. </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flipH="1">
                <a:off x="295758" y="4497572"/>
                <a:ext cx="4780297" cy="986489"/>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0" name="Rectangle 9"/>
          <p:cNvSpPr/>
          <p:nvPr/>
        </p:nvSpPr>
        <p:spPr>
          <a:xfrm flipH="1">
            <a:off x="295759" y="5694347"/>
            <a:ext cx="4780297"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Change 0.25 to a fraction.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24569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037276"/>
              </a:xfrm>
              <a:prstGeom prst="rect">
                <a:avLst/>
              </a:prstGeom>
            </p:spPr>
            <p:txBody>
              <a:bodyPr wrap="square">
                <a:spAutoFit/>
              </a:bodyPr>
              <a:lstStyle/>
              <a:p>
                <a:pPr>
                  <a:buClr>
                    <a:srgbClr val="C00000"/>
                  </a:buClr>
                  <a:tabLst>
                    <a:tab pos="1079500" algn="l"/>
                    <a:tab pos="2743200" algn="l"/>
                  </a:tabLst>
                </a:pPr>
                <a:r>
                  <a:rPr lang="en-US" sz="2300" b="1" dirty="0" smtClean="0">
                    <a:solidFill>
                      <a:srgbClr val="FF0000"/>
                    </a:solidFill>
                  </a:rPr>
                  <a:t>Numerical </a:t>
                </a:r>
                <a:r>
                  <a:rPr lang="en-US" sz="2300" b="1" dirty="0">
                    <a:solidFill>
                      <a:srgbClr val="FF0000"/>
                    </a:solidFill>
                  </a:rPr>
                  <a:t>fluency</a:t>
                </a:r>
              </a:p>
              <a:p>
                <a:pPr marL="457200" indent="-457200">
                  <a:buClr>
                    <a:srgbClr val="C00000"/>
                  </a:buClr>
                  <a:buFont typeface="+mj-lt"/>
                  <a:buAutoNum type="arabicPeriod"/>
                  <a:tabLst>
                    <a:tab pos="1079500" algn="l"/>
                    <a:tab pos="2743200" algn="l"/>
                  </a:tabLst>
                </a:pPr>
                <a:r>
                  <a:rPr lang="en-US" sz="2300" dirty="0"/>
                  <a:t>A selection box contains four </a:t>
                </a:r>
                <a:r>
                  <a:rPr lang="en-US" sz="2300" dirty="0" smtClean="0"/>
                  <a:t>types of </a:t>
                </a:r>
                <a:r>
                  <a:rPr lang="en-US" sz="2300" dirty="0"/>
                  <a:t>sweets: 6 caramels, 7 chocolates, 4 bonbons and 3 nougats, </a:t>
                </a:r>
                <a:endParaRPr lang="en-US" sz="2300" dirty="0" smtClean="0"/>
              </a:p>
              <a:p>
                <a:pPr marL="914400" lvl="1" indent="-457200">
                  <a:buClr>
                    <a:srgbClr val="C00000"/>
                  </a:buClr>
                  <a:buFont typeface="+mj-lt"/>
                  <a:buAutoNum type="alphaLcPeriod"/>
                  <a:tabLst>
                    <a:tab pos="1079500" algn="l"/>
                    <a:tab pos="2743200" algn="l"/>
                  </a:tabLst>
                </a:pPr>
                <a:r>
                  <a:rPr lang="en-US" sz="2300" dirty="0" smtClean="0"/>
                  <a:t>What </a:t>
                </a:r>
                <a:r>
                  <a:rPr lang="en-US" sz="2300" dirty="0"/>
                  <a:t>fraction are caramels? </a:t>
                </a:r>
                <a:endParaRPr lang="en-US" sz="2300" dirty="0" smtClean="0"/>
              </a:p>
              <a:p>
                <a:pPr marL="914400" lvl="1" indent="-457200">
                  <a:buClr>
                    <a:srgbClr val="C00000"/>
                  </a:buClr>
                  <a:buFont typeface="+mj-lt"/>
                  <a:buAutoNum type="alphaLcPeriod"/>
                  <a:tabLst>
                    <a:tab pos="1079500" algn="l"/>
                    <a:tab pos="2743200" algn="l"/>
                  </a:tabLst>
                </a:pPr>
                <a:r>
                  <a:rPr lang="en-US" sz="2300" dirty="0" smtClean="0"/>
                  <a:t>What </a:t>
                </a:r>
                <a:r>
                  <a:rPr lang="en-US" sz="2300" dirty="0"/>
                  <a:t>fraction are not caramels?</a:t>
                </a:r>
              </a:p>
              <a:p>
                <a:pPr marL="457200" indent="-457200">
                  <a:buClr>
                    <a:srgbClr val="C00000"/>
                  </a:buClr>
                  <a:buFont typeface="+mj-lt"/>
                  <a:buAutoNum type="arabicPeriod"/>
                  <a:tabLst>
                    <a:tab pos="1079500" algn="l"/>
                    <a:tab pos="2743200" algn="l"/>
                  </a:tabLst>
                </a:pPr>
                <a:r>
                  <a:rPr lang="en-US" sz="2300" dirty="0" smtClean="0"/>
                  <a:t>Work </a:t>
                </a:r>
                <a:r>
                  <a:rPr lang="en-US" sz="2300" dirty="0"/>
                  <a:t>out</a:t>
                </a:r>
              </a:p>
              <a:p>
                <a:pPr marL="914400" lvl="1" indent="-457200">
                  <a:lnSpc>
                    <a:spcPts val="4900"/>
                  </a:lnSpc>
                  <a:buClr>
                    <a:srgbClr val="C00000"/>
                  </a:buClr>
                  <a:buFont typeface="+mj-lt"/>
                  <a:buAutoNum type="alphaLcPeriod"/>
                  <a:tabLst>
                    <a:tab pos="1079500" algn="l"/>
                    <a:tab pos="2743200" algn="l"/>
                  </a:tabLst>
                </a:pP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i="1">
                            <a:latin typeface="Cambria Math" panose="02040503050406030204" pitchFamily="18" charset="0"/>
                            <a:cs typeface="Arial" panose="020B0604020202020204" pitchFamily="34" charset="0"/>
                          </a:rPr>
                          <m:t>1</m:t>
                        </m:r>
                      </m:num>
                      <m:den>
                        <m:r>
                          <a:rPr lang="en-US" sz="2300" b="0" i="1" smtClean="0">
                            <a:latin typeface="Cambria Math" panose="02040503050406030204" pitchFamily="18" charset="0"/>
                            <a:cs typeface="Arial" panose="020B0604020202020204" pitchFamily="34" charset="0"/>
                          </a:rPr>
                          <m:t>6</m:t>
                        </m:r>
                      </m:den>
                    </m:f>
                  </m:oMath>
                </a14:m>
                <a:r>
                  <a:rPr lang="en-US" sz="2300" dirty="0"/>
                  <a:t> of 18 </a:t>
                </a:r>
                <a:r>
                  <a:rPr lang="en-US" sz="2300" dirty="0" smtClean="0"/>
                  <a:t>kg	</a:t>
                </a:r>
                <a:r>
                  <a:rPr lang="en-US" sz="2300" dirty="0" smtClean="0">
                    <a:solidFill>
                      <a:srgbClr val="C00000"/>
                    </a:solidFill>
                  </a:rPr>
                  <a:t>b.</a:t>
                </a:r>
                <a:r>
                  <a:rPr lang="en-US" sz="2300" dirty="0" smtClean="0"/>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3</m:t>
                        </m:r>
                      </m:num>
                      <m:den>
                        <m:r>
                          <a:rPr lang="en-US" sz="2300" b="0" i="1" smtClean="0">
                            <a:latin typeface="Cambria Math" panose="02040503050406030204" pitchFamily="18" charset="0"/>
                            <a:cs typeface="Arial" panose="020B0604020202020204" pitchFamily="34" charset="0"/>
                          </a:rPr>
                          <m:t>10</m:t>
                        </m:r>
                      </m:den>
                    </m:f>
                  </m:oMath>
                </a14:m>
                <a:r>
                  <a:rPr lang="en-US" sz="2300" dirty="0"/>
                  <a:t> of £25</a:t>
                </a:r>
              </a:p>
              <a:p>
                <a:pPr marL="914400" lvl="1" indent="-457200">
                  <a:lnSpc>
                    <a:spcPts val="4900"/>
                  </a:lnSpc>
                  <a:buClr>
                    <a:srgbClr val="C00000"/>
                  </a:buClr>
                  <a:buFont typeface="+mj-lt"/>
                  <a:buAutoNum type="alphaLcPeriod" startAt="3"/>
                  <a:tabLst>
                    <a:tab pos="1079500" algn="l"/>
                    <a:tab pos="2743200" algn="l"/>
                  </a:tabLst>
                </a:pP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5</m:t>
                        </m:r>
                      </m:num>
                      <m:den>
                        <m:r>
                          <a:rPr lang="en-US" sz="2300" b="0" i="1" smtClean="0">
                            <a:latin typeface="Cambria Math" panose="02040503050406030204" pitchFamily="18" charset="0"/>
                            <a:cs typeface="Arial" panose="020B0604020202020204" pitchFamily="34" charset="0"/>
                          </a:rPr>
                          <m:t>9</m:t>
                        </m:r>
                      </m:den>
                    </m:f>
                  </m:oMath>
                </a14:m>
                <a:r>
                  <a:rPr lang="en-US" sz="2300" dirty="0"/>
                  <a:t> of 45 </a:t>
                </a:r>
                <a:r>
                  <a:rPr lang="en-US" sz="2300" dirty="0" smtClean="0"/>
                  <a:t>litres	</a:t>
                </a:r>
                <a:r>
                  <a:rPr lang="en-US" sz="2300" dirty="0" smtClean="0">
                    <a:solidFill>
                      <a:srgbClr val="C00000"/>
                    </a:solidFill>
                  </a:rPr>
                  <a:t>d.</a:t>
                </a:r>
                <a:r>
                  <a:rPr lang="en-US" sz="2300" dirty="0" smtClean="0"/>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7</m:t>
                        </m:r>
                      </m:num>
                      <m:den>
                        <m:r>
                          <a:rPr lang="en-US" sz="2300" b="0" i="1" smtClean="0">
                            <a:latin typeface="Cambria Math" panose="02040503050406030204" pitchFamily="18" charset="0"/>
                            <a:cs typeface="Arial" panose="020B0604020202020204" pitchFamily="34" charset="0"/>
                          </a:rPr>
                          <m:t>8</m:t>
                        </m:r>
                      </m:den>
                    </m:f>
                  </m:oMath>
                </a14:m>
                <a:r>
                  <a:rPr lang="en-US" sz="2300" dirty="0" smtClean="0"/>
                  <a:t> of 64 </a:t>
                </a:r>
                <a:r>
                  <a:rPr lang="en-US" sz="2300" dirty="0"/>
                  <a:t>m</a:t>
                </a:r>
              </a:p>
              <a:p>
                <a:pPr marL="457200" indent="-457200">
                  <a:buClr>
                    <a:srgbClr val="C00000"/>
                  </a:buClr>
                  <a:buFont typeface="+mj-lt"/>
                  <a:buAutoNum type="arabicPeriod"/>
                  <a:tabLst>
                    <a:tab pos="1079500" algn="l"/>
                    <a:tab pos="2743200" algn="l"/>
                  </a:tabLst>
                </a:pPr>
                <a:r>
                  <a:rPr lang="en-US" sz="2300" dirty="0" smtClean="0"/>
                  <a:t>Work </a:t>
                </a:r>
                <a:r>
                  <a:rPr lang="en-US" sz="2300" dirty="0"/>
                  <a:t>out</a:t>
                </a:r>
              </a:p>
              <a:p>
                <a:pPr marL="914400" lvl="1" indent="-457200">
                  <a:buClr>
                    <a:srgbClr val="C00000"/>
                  </a:buClr>
                  <a:buFont typeface="+mj-lt"/>
                  <a:buAutoNum type="alphaLcPeriod"/>
                  <a:tabLst>
                    <a:tab pos="1079500" algn="l"/>
                    <a:tab pos="2743200" algn="l"/>
                  </a:tabLst>
                </a:pP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3</m:t>
                        </m:r>
                      </m:num>
                      <m:den>
                        <m:r>
                          <a:rPr lang="en-US" sz="2300" b="0" i="1" smtClean="0">
                            <a:latin typeface="Cambria Math" panose="02040503050406030204" pitchFamily="18" charset="0"/>
                            <a:cs typeface="Arial" panose="020B0604020202020204" pitchFamily="34" charset="0"/>
                          </a:rPr>
                          <m:t>4</m:t>
                        </m:r>
                      </m:den>
                    </m:f>
                  </m:oMath>
                </a14:m>
                <a:r>
                  <a:rPr lang="en-US" sz="2300" dirty="0" smtClean="0"/>
                  <a:t> x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i="1">
                            <a:latin typeface="Cambria Math" panose="02040503050406030204" pitchFamily="18" charset="0"/>
                            <a:cs typeface="Arial" panose="020B0604020202020204" pitchFamily="34" charset="0"/>
                          </a:rPr>
                          <m:t>1</m:t>
                        </m:r>
                      </m:num>
                      <m:den>
                        <m:r>
                          <a:rPr lang="en-US" sz="2300" b="0" i="1" smtClean="0">
                            <a:latin typeface="Cambria Math" panose="02040503050406030204" pitchFamily="18" charset="0"/>
                            <a:cs typeface="Arial" panose="020B0604020202020204" pitchFamily="34" charset="0"/>
                          </a:rPr>
                          <m:t>5</m:t>
                        </m:r>
                      </m:den>
                    </m:f>
                  </m:oMath>
                </a14:m>
                <a:r>
                  <a:rPr lang="en-US" sz="2300" dirty="0" smtClean="0"/>
                  <a:t>	</a:t>
                </a:r>
                <a:r>
                  <a:rPr lang="en-US" sz="2300" dirty="0" smtClean="0">
                    <a:solidFill>
                      <a:srgbClr val="C00000"/>
                    </a:solidFill>
                  </a:rPr>
                  <a:t>b.</a:t>
                </a:r>
                <a:r>
                  <a:rPr lang="en-US" sz="2300" dirty="0" smtClean="0"/>
                  <a:t>  5 x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9</m:t>
                        </m:r>
                      </m:num>
                      <m:den>
                        <m:r>
                          <a:rPr lang="en-US" sz="2300" b="0" i="1" smtClean="0">
                            <a:latin typeface="Cambria Math" panose="02040503050406030204" pitchFamily="18" charset="0"/>
                            <a:cs typeface="Arial" panose="020B0604020202020204" pitchFamily="34" charset="0"/>
                          </a:rPr>
                          <m:t>10</m:t>
                        </m:r>
                      </m:den>
                    </m:f>
                  </m:oMath>
                </a14:m>
                <a:endParaRPr 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037276"/>
              </a:xfrm>
              <a:prstGeom prst="rect">
                <a:avLst/>
              </a:prstGeom>
              <a:blipFill rotWithShape="0">
                <a:blip r:embed="rId4"/>
                <a:stretch>
                  <a:fillRect l="-1622" t="-846" r="-1275"/>
                </a:stretch>
              </a:blipFill>
            </p:spPr>
            <p:txBody>
              <a:bodyPr/>
              <a:lstStyle/>
              <a:p>
                <a:r>
                  <a:rPr lang="en-US">
                    <a:noFill/>
                  </a:rPr>
                  <a:t> </a:t>
                </a:r>
              </a:p>
            </p:txBody>
          </p:sp>
        </mc:Fallback>
      </mc:AlternateContent>
    </p:spTree>
    <p:extLst>
      <p:ext uri="{BB962C8B-B14F-4D97-AF65-F5344CB8AC3E}">
        <p14:creationId xmlns:p14="http://schemas.microsoft.com/office/powerpoint/2010/main" val="3400461976"/>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p:sp>
        <p:nvSpPr>
          <p:cNvPr id="3" name="Rectangle 2"/>
          <p:cNvSpPr/>
          <p:nvPr/>
        </p:nvSpPr>
        <p:spPr>
          <a:xfrm>
            <a:off x="251520" y="1196752"/>
            <a:ext cx="5256584" cy="5493812"/>
          </a:xfrm>
          <a:prstGeom prst="rect">
            <a:avLst/>
          </a:prstGeom>
        </p:spPr>
        <p:txBody>
          <a:bodyPr wrap="square">
            <a:spAutoFit/>
          </a:bodyPr>
          <a:lstStyle/>
          <a:p>
            <a:pPr marL="514350" indent="-514350">
              <a:buClr>
                <a:srgbClr val="C00000"/>
              </a:buClr>
              <a:buFont typeface="+mj-lt"/>
              <a:buAutoNum type="arabicPeriod" startAt="4"/>
              <a:tabLst>
                <a:tab pos="2743200" algn="l"/>
              </a:tabLst>
            </a:pPr>
            <a:r>
              <a:rPr lang="en-US" sz="2700" b="1" dirty="0">
                <a:solidFill>
                  <a:srgbClr val="FF0000"/>
                </a:solidFill>
                <a:latin typeface="Arial" panose="020B0604020202020204" pitchFamily="34" charset="0"/>
                <a:ea typeface="Cambria Math" panose="02040503050406030204" pitchFamily="18" charset="0"/>
                <a:cs typeface="Arial" panose="020B0604020202020204" pitchFamily="34" charset="0"/>
              </a:rPr>
              <a:t>Reasoning</a:t>
            </a:r>
            <a:r>
              <a:rPr lang="en-US" sz="27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sz="2700" dirty="0">
                <a:latin typeface="Arial" panose="020B0604020202020204" pitchFamily="34" charset="0"/>
                <a:ea typeface="Cambria Math" panose="02040503050406030204" pitchFamily="18" charset="0"/>
                <a:cs typeface="Arial" panose="020B0604020202020204" pitchFamily="34" charset="0"/>
              </a:rPr>
              <a:t>A restaurant manager bought a case of 12 bottles of sparkling </a:t>
            </a:r>
            <a:r>
              <a:rPr lang="en-US" sz="2700" dirty="0" smtClean="0">
                <a:latin typeface="Arial" panose="020B0604020202020204" pitchFamily="34" charset="0"/>
                <a:ea typeface="Cambria Math" panose="02040503050406030204" pitchFamily="18" charset="0"/>
                <a:cs typeface="Arial" panose="020B0604020202020204" pitchFamily="34" charset="0"/>
              </a:rPr>
              <a:t>water.</a:t>
            </a:r>
            <a:br>
              <a:rPr lang="en-US" sz="2700" dirty="0" smtClean="0">
                <a:latin typeface="Arial" panose="020B0604020202020204" pitchFamily="34" charset="0"/>
                <a:ea typeface="Cambria Math" panose="02040503050406030204" pitchFamily="18" charset="0"/>
                <a:cs typeface="Arial" panose="020B0604020202020204" pitchFamily="34" charset="0"/>
              </a:rPr>
            </a:br>
            <a:r>
              <a:rPr lang="en-US" sz="2700" dirty="0" smtClean="0">
                <a:latin typeface="Arial" panose="020B0604020202020204" pitchFamily="34" charset="0"/>
                <a:ea typeface="Cambria Math" panose="02040503050406030204" pitchFamily="18" charset="0"/>
                <a:cs typeface="Arial" panose="020B0604020202020204" pitchFamily="34" charset="0"/>
              </a:rPr>
              <a:t>He </a:t>
            </a:r>
            <a:r>
              <a:rPr lang="en-US" sz="2700" dirty="0">
                <a:latin typeface="Arial" panose="020B0604020202020204" pitchFamily="34" charset="0"/>
                <a:ea typeface="Cambria Math" panose="02040503050406030204" pitchFamily="18" charset="0"/>
                <a:cs typeface="Arial" panose="020B0604020202020204" pitchFamily="34" charset="0"/>
              </a:rPr>
              <a:t>paid 90p per </a:t>
            </a:r>
            <a:r>
              <a:rPr lang="en-US" sz="2700" dirty="0" smtClean="0">
                <a:latin typeface="Arial" panose="020B0604020202020204" pitchFamily="34" charset="0"/>
                <a:ea typeface="Cambria Math" panose="02040503050406030204" pitchFamily="18" charset="0"/>
                <a:cs typeface="Arial" panose="020B0604020202020204" pitchFamily="34" charset="0"/>
              </a:rPr>
              <a:t>bottle.</a:t>
            </a:r>
            <a:br>
              <a:rPr lang="en-US" sz="2700" dirty="0" smtClean="0">
                <a:latin typeface="Arial" panose="020B0604020202020204" pitchFamily="34" charset="0"/>
                <a:ea typeface="Cambria Math" panose="02040503050406030204" pitchFamily="18" charset="0"/>
                <a:cs typeface="Arial" panose="020B0604020202020204" pitchFamily="34" charset="0"/>
              </a:rPr>
            </a:br>
            <a:r>
              <a:rPr lang="en-US" sz="2700" dirty="0" smtClean="0">
                <a:latin typeface="Arial" panose="020B0604020202020204" pitchFamily="34" charset="0"/>
                <a:ea typeface="Cambria Math" panose="02040503050406030204" pitchFamily="18" charset="0"/>
                <a:cs typeface="Arial" panose="020B0604020202020204" pitchFamily="34" charset="0"/>
              </a:rPr>
              <a:t>He </a:t>
            </a:r>
            <a:r>
              <a:rPr lang="en-US" sz="2700" dirty="0">
                <a:latin typeface="Arial" panose="020B0604020202020204" pitchFamily="34" charset="0"/>
                <a:ea typeface="Cambria Math" panose="02040503050406030204" pitchFamily="18" charset="0"/>
                <a:cs typeface="Arial" panose="020B0604020202020204" pitchFamily="34" charset="0"/>
              </a:rPr>
              <a:t>sold 4 of the bottles for £2.10 per bottle and the rest of the case for £2.40 per bottle, </a:t>
            </a:r>
            <a:endParaRPr lang="en-US" sz="2700" dirty="0" smtClean="0">
              <a:latin typeface="Arial" panose="020B0604020202020204" pitchFamily="34" charset="0"/>
              <a:ea typeface="Cambria Math" panose="02040503050406030204" pitchFamily="18" charset="0"/>
              <a:cs typeface="Arial" panose="020B0604020202020204" pitchFamily="34" charset="0"/>
            </a:endParaRPr>
          </a:p>
          <a:p>
            <a:pPr marL="857250" lvl="1" indent="-400050">
              <a:buClr>
                <a:srgbClr val="C00000"/>
              </a:buClr>
              <a:buFont typeface="+mj-lt"/>
              <a:buAutoNum type="alphaLcPeriod"/>
              <a:tabLst>
                <a:tab pos="2743200" algn="l"/>
              </a:tabLst>
            </a:pPr>
            <a:r>
              <a:rPr lang="en-US" sz="2700" dirty="0" smtClean="0">
                <a:latin typeface="Arial" panose="020B0604020202020204" pitchFamily="34" charset="0"/>
                <a:ea typeface="Cambria Math" panose="02040503050406030204" pitchFamily="18" charset="0"/>
                <a:cs typeface="Arial" panose="020B0604020202020204" pitchFamily="34" charset="0"/>
              </a:rPr>
              <a:t>How </a:t>
            </a:r>
            <a:r>
              <a:rPr lang="en-US" sz="2700" dirty="0">
                <a:latin typeface="Arial" panose="020B0604020202020204" pitchFamily="34" charset="0"/>
                <a:ea typeface="Cambria Math" panose="02040503050406030204" pitchFamily="18" charset="0"/>
                <a:cs typeface="Arial" panose="020B0604020202020204" pitchFamily="34" charset="0"/>
              </a:rPr>
              <a:t>much profit did he make? </a:t>
            </a:r>
          </a:p>
          <a:p>
            <a:pPr marL="857250" lvl="1" indent="-400050">
              <a:buClr>
                <a:srgbClr val="C00000"/>
              </a:buClr>
              <a:buFont typeface="+mj-lt"/>
              <a:buAutoNum type="alphaLcPeriod"/>
              <a:tabLst>
                <a:tab pos="2743200" algn="l"/>
              </a:tabLst>
            </a:pPr>
            <a:r>
              <a:rPr lang="en-US" sz="2700" dirty="0" smtClean="0">
                <a:latin typeface="Arial" panose="020B0604020202020204" pitchFamily="34" charset="0"/>
                <a:ea typeface="Cambria Math" panose="02040503050406030204" pitchFamily="18" charset="0"/>
                <a:cs typeface="Arial" panose="020B0604020202020204" pitchFamily="34" charset="0"/>
              </a:rPr>
              <a:t>Express </a:t>
            </a:r>
            <a:r>
              <a:rPr lang="en-US" sz="2700" dirty="0">
                <a:latin typeface="Arial" panose="020B0604020202020204" pitchFamily="34" charset="0"/>
                <a:ea typeface="Cambria Math" panose="02040503050406030204" pitchFamily="18" charset="0"/>
                <a:cs typeface="Arial" panose="020B0604020202020204" pitchFamily="34" charset="0"/>
              </a:rPr>
              <a:t>this profit as a percentage of the total cost price.</a:t>
            </a:r>
            <a:endParaRPr lang="en-US" sz="2700" dirty="0" smtClean="0">
              <a:latin typeface="Arial" panose="020B0604020202020204" pitchFamily="34" charset="0"/>
              <a:ea typeface="Cambria Math" panose="02040503050406030204" pitchFamily="18"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108</a:t>
            </a:r>
            <a:endParaRPr lang="en-GB" sz="1300" b="1" dirty="0">
              <a:latin typeface="Calibri" panose="020F050202020403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954040887"/>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108</a:t>
            </a:r>
            <a:endParaRPr lang="en-GB" sz="1300" b="1" dirty="0">
              <a:latin typeface="Calibri" panose="020F0502020204030204" pitchFamily="34" charset="0"/>
            </a:endParaRPr>
          </a:p>
        </p:txBody>
      </p:sp>
      <p:grpSp>
        <p:nvGrpSpPr>
          <p:cNvPr id="5" name="Group 4"/>
          <p:cNvGrpSpPr/>
          <p:nvPr/>
        </p:nvGrpSpPr>
        <p:grpSpPr>
          <a:xfrm>
            <a:off x="305905" y="1268760"/>
            <a:ext cx="5130191" cy="3778288"/>
            <a:chOff x="3483872" y="1089031"/>
            <a:chExt cx="5264592" cy="3778288"/>
          </a:xfrm>
        </p:grpSpPr>
        <p:sp>
          <p:nvSpPr>
            <p:cNvPr id="6" name="Round Diagonal Corner Rectangle 5"/>
            <p:cNvSpPr/>
            <p:nvPr/>
          </p:nvSpPr>
          <p:spPr>
            <a:xfrm>
              <a:off x="3491880" y="1089031"/>
              <a:ext cx="5256584" cy="377828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5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563889" y="1666250"/>
                  <a:ext cx="5095139" cy="3201069"/>
                </a:xfrm>
                <a:prstGeom prst="rect">
                  <a:avLst/>
                </a:prstGeom>
              </p:spPr>
              <p:txBody>
                <a:bodyPr wrap="square">
                  <a:spAutoFit/>
                </a:bodyPr>
                <a:lstStyle/>
                <a:p>
                  <a:pPr>
                    <a:spcAft>
                      <a:spcPts val="0"/>
                    </a:spcAft>
                    <a:tabLst>
                      <a:tab pos="4972050" algn="r"/>
                    </a:tabLst>
                  </a:pPr>
                  <a:r>
                    <a:rPr lang="en-US" sz="2100" dirty="0" smtClean="0"/>
                    <a:t>Mr. </a:t>
                  </a:r>
                  <a:r>
                    <a:rPr lang="en-US" sz="2100" dirty="0"/>
                    <a:t>Mason asks 240 Year 11 students what they want to do next year.</a:t>
                  </a:r>
                </a:p>
                <a:p>
                  <a:pPr>
                    <a:spcAft>
                      <a:spcPts val="0"/>
                    </a:spcAft>
                    <a:tabLst>
                      <a:tab pos="4972050" algn="r"/>
                    </a:tabLst>
                  </a:pPr>
                  <a:r>
                    <a:rPr lang="en-US" sz="2100" dirty="0"/>
                    <a:t>15% of the students want to go to college,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3</m:t>
                          </m:r>
                        </m:num>
                        <m:den>
                          <m:r>
                            <a:rPr lang="en-US" sz="2400" b="0" i="1" smtClean="0">
                              <a:latin typeface="Cambria Math" panose="02040503050406030204" pitchFamily="18" charset="0"/>
                              <a:cs typeface="Arial" panose="020B0604020202020204" pitchFamily="34" charset="0"/>
                            </a:rPr>
                            <m:t>4</m:t>
                          </m:r>
                        </m:den>
                      </m:f>
                    </m:oMath>
                  </a14:m>
                  <a:r>
                    <a:rPr lang="en-US" sz="2100" dirty="0"/>
                    <a:t> of the students want to stay at school.</a:t>
                  </a:r>
                </a:p>
                <a:p>
                  <a:pPr>
                    <a:spcAft>
                      <a:spcPts val="0"/>
                    </a:spcAft>
                    <a:tabLst>
                      <a:tab pos="4972050" algn="r"/>
                    </a:tabLst>
                  </a:pPr>
                  <a:r>
                    <a:rPr lang="en-US" sz="2100" dirty="0"/>
                    <a:t>The rest of the students do not know.</a:t>
                  </a:r>
                </a:p>
                <a:p>
                  <a:pPr>
                    <a:spcAft>
                      <a:spcPts val="0"/>
                    </a:spcAft>
                    <a:tabLst>
                      <a:tab pos="4972050" algn="r"/>
                    </a:tabLst>
                  </a:pPr>
                  <a:r>
                    <a:rPr lang="en-US" sz="2100" dirty="0"/>
                    <a:t>Work out the number of students who do not know</a:t>
                  </a:r>
                  <a:r>
                    <a:rPr lang="en-US" sz="2100" dirty="0" smtClean="0"/>
                    <a:t>.	</a:t>
                  </a:r>
                  <a:r>
                    <a:rPr lang="en-US" sz="2100" b="1" dirty="0" smtClean="0"/>
                    <a:t>(4 marks)</a:t>
                  </a:r>
                  <a:endParaRPr lang="en-US" sz="2100" b="1" dirty="0"/>
                </a:p>
                <a:p>
                  <a:pPr algn="r">
                    <a:spcAft>
                      <a:spcPts val="0"/>
                    </a:spcAft>
                    <a:tabLst>
                      <a:tab pos="4972050" algn="r"/>
                    </a:tabLst>
                  </a:pPr>
                  <a:r>
                    <a:rPr lang="en-US" sz="2100" i="1" dirty="0"/>
                    <a:t>June 2013, Q2, IMAQ/1HJ</a:t>
                  </a:r>
                  <a:endParaRPr lang="en-US" sz="2100" b="1" i="1" dirty="0"/>
                </a:p>
              </p:txBody>
            </p:sp>
          </mc:Choice>
          <mc:Fallback xmlns="">
            <p:sp>
              <p:nvSpPr>
                <p:cNvPr id="9" name="Rectangle 8"/>
                <p:cNvSpPr>
                  <a:spLocks noRot="1" noChangeAspect="1" noMove="1" noResize="1" noEditPoints="1" noAdjustHandles="1" noChangeArrowheads="1" noChangeShapeType="1" noTextEdit="1"/>
                </p:cNvSpPr>
                <p:nvPr/>
              </p:nvSpPr>
              <p:spPr>
                <a:xfrm>
                  <a:off x="3563889" y="1666250"/>
                  <a:ext cx="5095139" cy="3201069"/>
                </a:xfrm>
                <a:prstGeom prst="rect">
                  <a:avLst/>
                </a:prstGeom>
                <a:blipFill rotWithShape="0">
                  <a:blip r:embed="rId4"/>
                  <a:stretch>
                    <a:fillRect l="-1474" t="-1143" r="-2088" b="-2667"/>
                  </a:stretch>
                </a:blipFill>
              </p:spPr>
              <p:txBody>
                <a:bodyPr/>
                <a:lstStyle/>
                <a:p>
                  <a:r>
                    <a:rPr lang="en-US">
                      <a:noFill/>
                    </a:rPr>
                    <a:t> </a:t>
                  </a:r>
                </a:p>
              </p:txBody>
            </p:sp>
          </mc:Fallback>
        </mc:AlternateContent>
      </p:grpSp>
      <p:sp>
        <p:nvSpPr>
          <p:cNvPr id="10" name="Rectangle 9"/>
          <p:cNvSpPr/>
          <p:nvPr/>
        </p:nvSpPr>
        <p:spPr>
          <a:xfrm flipH="1">
            <a:off x="264141" y="5166191"/>
            <a:ext cx="5204539" cy="1415772"/>
          </a:xfrm>
          <a:prstGeom prst="rect">
            <a:avLst/>
          </a:prstGeom>
          <a:solidFill>
            <a:srgbClr val="F2FAE5"/>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Q5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You </a:t>
            </a:r>
            <a:r>
              <a:rPr lang="en-US" sz="2400" dirty="0">
                <a:solidFill>
                  <a:schemeClr val="tx1"/>
                </a:solidFill>
                <a:latin typeface="Arial" panose="020B0604020202020204" pitchFamily="34" charset="0"/>
                <a:cs typeface="Arial" panose="020B0604020202020204" pitchFamily="34" charset="0"/>
              </a:rPr>
              <a:t>could draw a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diagram.</a:t>
            </a:r>
            <a:br>
              <a:rPr lang="en-US" sz="2400" dirty="0" smtClean="0">
                <a:solidFill>
                  <a:schemeClr val="tx1"/>
                </a:solidFill>
                <a:latin typeface="Arial" panose="020B0604020202020204" pitchFamily="34" charset="0"/>
                <a:cs typeface="Arial" panose="020B0604020202020204" pitchFamily="34" charset="0"/>
              </a:rPr>
            </a:br>
            <a:endParaRPr lang="en-US" sz="14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31840" y="5268476"/>
            <a:ext cx="2304256" cy="125686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048039034"/>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108</a:t>
            </a:r>
            <a:endParaRPr lang="en-GB" sz="1300" b="1" dirty="0">
              <a:latin typeface="Calibri" panose="020F0502020204030204" pitchFamily="34" charset="0"/>
            </a:endParaRPr>
          </a:p>
        </p:txBody>
      </p:sp>
      <p:grpSp>
        <p:nvGrpSpPr>
          <p:cNvPr id="5" name="Group 4"/>
          <p:cNvGrpSpPr/>
          <p:nvPr/>
        </p:nvGrpSpPr>
        <p:grpSpPr>
          <a:xfrm>
            <a:off x="305905" y="1268760"/>
            <a:ext cx="5130191" cy="3300978"/>
            <a:chOff x="3483872" y="1089031"/>
            <a:chExt cx="5264592" cy="3300978"/>
          </a:xfrm>
        </p:grpSpPr>
        <p:sp>
          <p:nvSpPr>
            <p:cNvPr id="6" name="Round Diagonal Corner Rectangle 5"/>
            <p:cNvSpPr/>
            <p:nvPr/>
          </p:nvSpPr>
          <p:spPr>
            <a:xfrm>
              <a:off x="3491880" y="1089031"/>
              <a:ext cx="5256584" cy="330097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7" name="Round Diagonal Corner Rectangle 6"/>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smtClean="0">
                  <a:solidFill>
                    <a:schemeClr val="bg1"/>
                  </a:solidFill>
                  <a:latin typeface="Arial" panose="020B0604020202020204" pitchFamily="34" charset="0"/>
                  <a:cs typeface="Arial" panose="020B0604020202020204" pitchFamily="34" charset="0"/>
                </a:rPr>
                <a:t>6 – Exam-Style Questions</a:t>
              </a:r>
              <a:endParaRPr lang="en-US" sz="23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563889" y="1666250"/>
                  <a:ext cx="5095139" cy="2723759"/>
                </a:xfrm>
                <a:prstGeom prst="rect">
                  <a:avLst/>
                </a:prstGeom>
              </p:spPr>
              <p:txBody>
                <a:bodyPr wrap="square">
                  <a:spAutoFit/>
                </a:bodyPr>
                <a:lstStyle/>
                <a:p>
                  <a:pPr>
                    <a:spcAft>
                      <a:spcPts val="0"/>
                    </a:spcAft>
                    <a:tabLst>
                      <a:tab pos="4972050" algn="r"/>
                    </a:tabLst>
                  </a:pPr>
                  <a:r>
                    <a:rPr lang="en-US" sz="2300" dirty="0" smtClean="0"/>
                    <a:t>A farmer uses 1.8 out of every 5 acres of land to grow crops.</a:t>
                  </a:r>
                </a:p>
                <a:p>
                  <a:pPr>
                    <a:spcAft>
                      <a:spcPts val="0"/>
                    </a:spcAft>
                    <a:tabLst>
                      <a:tab pos="4972050" algn="r"/>
                    </a:tabLst>
                  </a:pPr>
                  <a:r>
                    <a:rPr lang="en-US" sz="2300" dirty="0"/>
                    <a:t>He grows corn on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5</m:t>
                          </m:r>
                        </m:num>
                        <m:den>
                          <m:r>
                            <a:rPr lang="en-US" sz="2300" b="0" i="1" smtClean="0">
                              <a:latin typeface="Cambria Math" panose="02040503050406030204" pitchFamily="18" charset="0"/>
                              <a:cs typeface="Arial" panose="020B0604020202020204" pitchFamily="34" charset="0"/>
                            </a:rPr>
                            <m:t>6</m:t>
                          </m:r>
                        </m:den>
                      </m:f>
                    </m:oMath>
                  </a14:m>
                  <a:r>
                    <a:rPr lang="en-US" sz="2300" dirty="0"/>
                    <a:t> of the land he uses for crops.</a:t>
                  </a:r>
                </a:p>
                <a:p>
                  <a:pPr>
                    <a:spcAft>
                      <a:spcPts val="0"/>
                    </a:spcAft>
                    <a:tabLst>
                      <a:tab pos="4972050" algn="r"/>
                    </a:tabLst>
                  </a:pPr>
                  <a:r>
                    <a:rPr lang="en-US" sz="2300" dirty="0"/>
                    <a:t>What percentage of the total area of his land does he use to grow corn? </a:t>
                  </a:r>
                  <a:endParaRPr lang="en-US" sz="2300" dirty="0" smtClean="0"/>
                </a:p>
                <a:p>
                  <a:pPr>
                    <a:spcAft>
                      <a:spcPts val="0"/>
                    </a:spcAft>
                    <a:tabLst>
                      <a:tab pos="4972050" algn="r"/>
                    </a:tabLst>
                  </a:pPr>
                  <a:r>
                    <a:rPr lang="en-US" sz="2300" dirty="0"/>
                    <a:t>	</a:t>
                  </a:r>
                  <a:r>
                    <a:rPr lang="en-US" sz="2300" b="1" dirty="0" smtClean="0"/>
                    <a:t>(</a:t>
                  </a:r>
                  <a:r>
                    <a:rPr lang="en-US" sz="2300" b="1" dirty="0"/>
                    <a:t>3 marks)</a:t>
                  </a:r>
                  <a:endParaRPr lang="en-US" sz="2300" b="1" i="1" dirty="0"/>
                </a:p>
              </p:txBody>
            </p:sp>
          </mc:Choice>
          <mc:Fallback xmlns="">
            <p:sp>
              <p:nvSpPr>
                <p:cNvPr id="9" name="Rectangle 8"/>
                <p:cNvSpPr>
                  <a:spLocks noRot="1" noChangeAspect="1" noMove="1" noResize="1" noEditPoints="1" noAdjustHandles="1" noChangeArrowheads="1" noChangeShapeType="1" noTextEdit="1"/>
                </p:cNvSpPr>
                <p:nvPr/>
              </p:nvSpPr>
              <p:spPr>
                <a:xfrm>
                  <a:off x="3563889" y="1666250"/>
                  <a:ext cx="5095139" cy="2723759"/>
                </a:xfrm>
                <a:prstGeom prst="rect">
                  <a:avLst/>
                </a:prstGeom>
                <a:blipFill rotWithShape="0">
                  <a:blip r:embed="rId4"/>
                  <a:stretch>
                    <a:fillRect l="-1843" t="-1790" r="-1720" b="-4027"/>
                  </a:stretch>
                </a:blipFill>
              </p:spPr>
              <p:txBody>
                <a:bodyPr/>
                <a:lstStyle/>
                <a:p>
                  <a:r>
                    <a:rPr lang="en-US">
                      <a:noFill/>
                    </a:rPr>
                    <a:t> </a:t>
                  </a:r>
                </a:p>
              </p:txBody>
            </p:sp>
          </mc:Fallback>
        </mc:AlternateContent>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2" name="Group 11"/>
          <p:cNvGrpSpPr/>
          <p:nvPr/>
        </p:nvGrpSpPr>
        <p:grpSpPr>
          <a:xfrm>
            <a:off x="305905" y="4869160"/>
            <a:ext cx="5130191" cy="1619789"/>
            <a:chOff x="3483872" y="1089031"/>
            <a:chExt cx="5264592" cy="1619789"/>
          </a:xfrm>
        </p:grpSpPr>
        <p:sp>
          <p:nvSpPr>
            <p:cNvPr id="13" name="Round Diagonal Corner Rectangle 12"/>
            <p:cNvSpPr/>
            <p:nvPr/>
          </p:nvSpPr>
          <p:spPr>
            <a:xfrm>
              <a:off x="3491880" y="1089031"/>
              <a:ext cx="5256584" cy="1619789"/>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14" name="Round Diagonal Corner Rectangle 13"/>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smtClean="0">
                  <a:solidFill>
                    <a:schemeClr val="bg1"/>
                  </a:solidFill>
                  <a:latin typeface="Arial" panose="020B0604020202020204" pitchFamily="34" charset="0"/>
                  <a:cs typeface="Arial" panose="020B0604020202020204" pitchFamily="34" charset="0"/>
                </a:rPr>
                <a:t>7 – Exam-Style Questions</a:t>
              </a:r>
              <a:endParaRPr lang="en-US" sz="23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563889" y="1666250"/>
                  <a:ext cx="5095139" cy="947824"/>
                </a:xfrm>
                <a:prstGeom prst="rect">
                  <a:avLst/>
                </a:prstGeom>
              </p:spPr>
              <p:txBody>
                <a:bodyPr wrap="square">
                  <a:spAutoFit/>
                </a:bodyPr>
                <a:lstStyle/>
                <a:p>
                  <a:pPr>
                    <a:spcAft>
                      <a:spcPts val="0"/>
                    </a:spcAft>
                    <a:tabLst>
                      <a:tab pos="4972050" algn="r"/>
                    </a:tabLst>
                  </a:pPr>
                  <a:r>
                    <a:rPr lang="en-US" sz="2300" dirty="0" smtClean="0"/>
                    <a:t>Which is closer to 30%: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1</m:t>
                          </m:r>
                        </m:num>
                        <m:den>
                          <m:r>
                            <a:rPr lang="en-US" sz="2300" b="0" i="1" smtClean="0">
                              <a:latin typeface="Cambria Math" panose="02040503050406030204" pitchFamily="18" charset="0"/>
                              <a:cs typeface="Arial" panose="020B0604020202020204" pitchFamily="34" charset="0"/>
                            </a:rPr>
                            <m:t>3</m:t>
                          </m:r>
                        </m:den>
                      </m:f>
                    </m:oMath>
                  </a14:m>
                  <a:r>
                    <a:rPr lang="en-US" sz="2300" dirty="0"/>
                    <a:t> or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2</m:t>
                          </m:r>
                        </m:num>
                        <m:den>
                          <m:r>
                            <a:rPr lang="en-US" sz="2300" b="0" i="1" smtClean="0">
                              <a:latin typeface="Cambria Math" panose="02040503050406030204" pitchFamily="18" charset="0"/>
                              <a:cs typeface="Arial" panose="020B0604020202020204" pitchFamily="34" charset="0"/>
                            </a:rPr>
                            <m:t>7</m:t>
                          </m:r>
                        </m:den>
                      </m:f>
                    </m:oMath>
                  </a14:m>
                  <a:r>
                    <a:rPr lang="en-US" sz="2300" dirty="0"/>
                    <a:t>? You must show your working.	</a:t>
                  </a:r>
                  <a:r>
                    <a:rPr lang="en-US" sz="2300" b="1" dirty="0" smtClean="0"/>
                    <a:t>(</a:t>
                  </a:r>
                  <a:r>
                    <a:rPr lang="en-US" sz="2300" b="1" dirty="0"/>
                    <a:t>3 marks)</a:t>
                  </a:r>
                  <a:endParaRPr lang="en-US" sz="2300" b="1" i="1" dirty="0"/>
                </a:p>
              </p:txBody>
            </p:sp>
          </mc:Choice>
          <mc:Fallback xmlns="">
            <p:sp>
              <p:nvSpPr>
                <p:cNvPr id="15" name="Rectangle 14"/>
                <p:cNvSpPr>
                  <a:spLocks noRot="1" noChangeAspect="1" noMove="1" noResize="1" noEditPoints="1" noAdjustHandles="1" noChangeArrowheads="1" noChangeShapeType="1" noTextEdit="1"/>
                </p:cNvSpPr>
                <p:nvPr/>
              </p:nvSpPr>
              <p:spPr>
                <a:xfrm>
                  <a:off x="3563889" y="1666250"/>
                  <a:ext cx="5095139" cy="947824"/>
                </a:xfrm>
                <a:prstGeom prst="rect">
                  <a:avLst/>
                </a:prstGeom>
                <a:blipFill rotWithShape="0">
                  <a:blip r:embed="rId6"/>
                  <a:stretch>
                    <a:fillRect l="-1843" r="-1720" b="-12821"/>
                  </a:stretch>
                </a:blipFill>
              </p:spPr>
              <p:txBody>
                <a:bodyPr/>
                <a:lstStyle/>
                <a:p>
                  <a:r>
                    <a:rPr lang="en-US">
                      <a:noFill/>
                    </a:rPr>
                    <a:t> </a:t>
                  </a:r>
                </a:p>
              </p:txBody>
            </p:sp>
          </mc:Fallback>
        </mc:AlternateContent>
      </p:grpSp>
    </p:spTree>
    <p:extLst>
      <p:ext uri="{BB962C8B-B14F-4D97-AF65-F5344CB8AC3E}">
        <p14:creationId xmlns:p14="http://schemas.microsoft.com/office/powerpoint/2010/main" val="3914232108"/>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p:sp>
        <p:nvSpPr>
          <p:cNvPr id="3" name="Rectangle 2"/>
          <p:cNvSpPr/>
          <p:nvPr/>
        </p:nvSpPr>
        <p:spPr>
          <a:xfrm>
            <a:off x="251520" y="1196752"/>
            <a:ext cx="5256584" cy="2677656"/>
          </a:xfrm>
          <a:prstGeom prst="rect">
            <a:avLst/>
          </a:prstGeom>
        </p:spPr>
        <p:txBody>
          <a:bodyPr wrap="square">
            <a:spAutoFit/>
          </a:bodyPr>
          <a:lstStyle/>
          <a:p>
            <a:pPr marL="457200" indent="-457200">
              <a:buClr>
                <a:srgbClr val="C00000"/>
              </a:buClr>
              <a:buFont typeface="+mj-lt"/>
              <a:buAutoNum type="arabicPeriod" startAt="8"/>
              <a:tabLst>
                <a:tab pos="2743200" algn="l"/>
              </a:tabLst>
            </a:pPr>
            <a:r>
              <a:rPr lang="en-US" sz="21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Problem-solving </a:t>
            </a:r>
            <a:r>
              <a:rPr lang="en-US" sz="2100" dirty="0">
                <a:latin typeface="Arial" panose="020B0604020202020204" pitchFamily="34" charset="0"/>
                <a:ea typeface="Cambria Math" panose="02040503050406030204" pitchFamily="18" charset="0"/>
                <a:cs typeface="Arial" panose="020B0604020202020204" pitchFamily="34" charset="0"/>
              </a:rPr>
              <a:t>The table shows the number of days, absence for Year 9 students in each school term over 2 years. </a:t>
            </a:r>
            <a:br>
              <a:rPr lang="en-US" sz="2100" dirty="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Write </a:t>
            </a:r>
            <a:r>
              <a:rPr lang="en-US" sz="2100" dirty="0">
                <a:latin typeface="Arial" panose="020B0604020202020204" pitchFamily="34" charset="0"/>
                <a:ea typeface="Cambria Math" panose="02040503050406030204" pitchFamily="18" charset="0"/>
                <a:cs typeface="Arial" panose="020B0604020202020204" pitchFamily="34" charset="0"/>
              </a:rPr>
              <a:t>three sentences comparing the absences in the 2 years. Use fractions, decimals, percentages, ratio or proportion.</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109</a:t>
            </a:r>
            <a:endParaRPr lang="en-GB" sz="1300" b="1" dirty="0">
              <a:latin typeface="Calibri" panose="020F050202020403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52305108"/>
              </p:ext>
            </p:extLst>
          </p:nvPr>
        </p:nvGraphicFramePr>
        <p:xfrm>
          <a:off x="323528" y="3789040"/>
          <a:ext cx="5184575" cy="1798320"/>
        </p:xfrm>
        <a:graphic>
          <a:graphicData uri="http://schemas.openxmlformats.org/drawingml/2006/table">
            <a:tbl>
              <a:tblPr firstRow="1" bandRow="1">
                <a:tableStyleId>{5940675A-B579-460E-94D1-54222C63F5DA}</a:tableStyleId>
              </a:tblPr>
              <a:tblGrid>
                <a:gridCol w="2016224"/>
                <a:gridCol w="1080120"/>
                <a:gridCol w="1008112"/>
                <a:gridCol w="1080119"/>
              </a:tblGrid>
              <a:tr h="339240">
                <a:tc>
                  <a:txBody>
                    <a:bodyPr/>
                    <a:lstStyle/>
                    <a:p>
                      <a:endParaRPr lang="en-US" sz="2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latin typeface="Arial" panose="020B0604020202020204" pitchFamily="34" charset="0"/>
                          <a:cs typeface="Arial" panose="020B0604020202020204" pitchFamily="34" charset="0"/>
                        </a:rPr>
                        <a:t>Term 1</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Term 2</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Term 3</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339240">
                <a:tc>
                  <a:txBody>
                    <a:bodyPr/>
                    <a:lstStyle/>
                    <a:p>
                      <a:r>
                        <a:rPr lang="en-US" sz="2000" b="1" dirty="0" smtClean="0">
                          <a:latin typeface="Arial" panose="020B0604020202020204" pitchFamily="34" charset="0"/>
                          <a:cs typeface="Arial" panose="020B0604020202020204" pitchFamily="34" charset="0"/>
                        </a:rPr>
                        <a:t>Year 9 (2012/2013)</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46</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76</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24</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240">
                <a:tc>
                  <a:txBody>
                    <a:bodyPr/>
                    <a:lstStyle/>
                    <a:p>
                      <a:r>
                        <a:rPr lang="en-US" sz="2000" b="1" dirty="0" smtClean="0">
                          <a:latin typeface="Arial" panose="020B0604020202020204" pitchFamily="34" charset="0"/>
                          <a:cs typeface="Arial" panose="020B0604020202020204" pitchFamily="34" charset="0"/>
                        </a:rPr>
                        <a:t>Year 9 (2013/2014)</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28</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64</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36</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flipH="1">
            <a:off x="251520" y="5694347"/>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Q8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Choose calculations that will help you to compare.</a:t>
            </a:r>
          </a:p>
        </p:txBody>
      </p:sp>
    </p:spTree>
    <p:extLst>
      <p:ext uri="{BB962C8B-B14F-4D97-AF65-F5344CB8AC3E}">
        <p14:creationId xmlns:p14="http://schemas.microsoft.com/office/powerpoint/2010/main" val="934531057"/>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664692"/>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21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Problem-solving</a:t>
                </a:r>
                <a:r>
                  <a:rPr lang="en-US" sz="2100" dirty="0">
                    <a:latin typeface="Arial" panose="020B0604020202020204" pitchFamily="34" charset="0"/>
                    <a:ea typeface="Cambria Math" panose="02040503050406030204" pitchFamily="18" charset="0"/>
                    <a:cs typeface="Arial" panose="020B0604020202020204" pitchFamily="34" charset="0"/>
                  </a:rPr>
                  <a:t> Work </a:t>
                </a:r>
                <a:r>
                  <a:rPr lang="en-US" sz="2100" dirty="0" smtClean="0">
                    <a:latin typeface="Arial" panose="020B0604020202020204" pitchFamily="34" charset="0"/>
                    <a:ea typeface="Cambria Math" panose="02040503050406030204" pitchFamily="18" charset="0"/>
                    <a:cs typeface="Arial" panose="020B0604020202020204" pitchFamily="34" charset="0"/>
                  </a:rPr>
                  <a:t>out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i="1">
                            <a:latin typeface="Cambria Math" panose="02040503050406030204" pitchFamily="18" charset="0"/>
                            <a:cs typeface="Arial" panose="020B0604020202020204" pitchFamily="34" charset="0"/>
                          </a:rPr>
                          <m:t>1</m:t>
                        </m:r>
                      </m:num>
                      <m:den>
                        <m:r>
                          <a:rPr lang="en-US" sz="2100" i="1">
                            <a:latin typeface="Cambria Math" panose="02040503050406030204" pitchFamily="18" charset="0"/>
                            <a:cs typeface="Arial" panose="020B0604020202020204" pitchFamily="34" charset="0"/>
                          </a:rPr>
                          <m:t>3</m:t>
                        </m:r>
                      </m:den>
                    </m:f>
                  </m:oMath>
                </a14:m>
                <a:r>
                  <a:rPr lang="en-US" sz="2100" dirty="0">
                    <a:latin typeface="Arial" panose="020B0604020202020204" pitchFamily="34" charset="0"/>
                    <a:ea typeface="Cambria Math" panose="02040503050406030204" pitchFamily="18" charset="0"/>
                    <a:cs typeface="Arial" panose="020B0604020202020204" pitchFamily="34" charset="0"/>
                  </a:rPr>
                  <a:t> of 0.25 of 48% of £340. Show all your working out.</a:t>
                </a:r>
              </a:p>
              <a:p>
                <a:pPr marL="457200" indent="-457200">
                  <a:buClr>
                    <a:srgbClr val="C00000"/>
                  </a:buClr>
                  <a:buFont typeface="+mj-lt"/>
                  <a:buAutoNum type="arabicPeriod" startAt="9"/>
                  <a:tabLst>
                    <a:tab pos="2743200" algn="l"/>
                  </a:tabLst>
                </a:pPr>
                <a:r>
                  <a:rPr lang="en-US" sz="21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Reasoning</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dirty="0">
                    <a:latin typeface="Arial" panose="020B0604020202020204" pitchFamily="34" charset="0"/>
                    <a:ea typeface="Cambria Math" panose="02040503050406030204" pitchFamily="18" charset="0"/>
                    <a:cs typeface="Arial" panose="020B0604020202020204" pitchFamily="34" charset="0"/>
                  </a:rPr>
                  <a:t>Write the sum of the </a:t>
                </a:r>
                <a:r>
                  <a:rPr lang="en-US" sz="2100" dirty="0" smtClean="0">
                    <a:latin typeface="Arial" panose="020B0604020202020204" pitchFamily="34" charset="0"/>
                    <a:ea typeface="Cambria Math" panose="02040503050406030204" pitchFamily="18" charset="0"/>
                    <a:cs typeface="Arial" panose="020B0604020202020204" pitchFamily="34" charset="0"/>
                  </a:rPr>
                  <a:t>sequence: </a:t>
                </a:r>
                <a:br>
                  <a:rPr lang="en-US" sz="2100" dirty="0" smtClean="0">
                    <a:latin typeface="Arial" panose="020B0604020202020204" pitchFamily="34" charset="0"/>
                    <a:ea typeface="Cambria Math" panose="02040503050406030204" pitchFamily="18" charset="0"/>
                    <a:cs typeface="Arial" panose="020B0604020202020204" pitchFamily="34" charset="0"/>
                  </a:rPr>
                </a:b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6</m:t>
                        </m:r>
                      </m:num>
                      <m:den>
                        <m:r>
                          <a:rPr lang="en-US" sz="2100" b="0" i="1" smtClean="0">
                            <a:latin typeface="Cambria Math" panose="02040503050406030204" pitchFamily="18" charset="0"/>
                            <a:cs typeface="Arial" panose="020B0604020202020204" pitchFamily="34" charset="0"/>
                          </a:rPr>
                          <m:t>10</m:t>
                        </m:r>
                      </m:den>
                    </m:f>
                  </m:oMath>
                </a14:m>
                <a:r>
                  <a:rPr lang="en-US" sz="2100" dirty="0" smtClean="0">
                    <a:latin typeface="Arial" panose="020B0604020202020204" pitchFamily="34" charset="0"/>
                    <a:ea typeface="Cambria Math" panose="02040503050406030204" pitchFamily="18" charset="0"/>
                    <a:cs typeface="Arial" panose="020B0604020202020204" pitchFamily="34" charset="0"/>
                  </a:rPr>
                  <a:t> +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6</m:t>
                        </m:r>
                      </m:num>
                      <m:den>
                        <m:r>
                          <a:rPr lang="en-US" sz="2100" b="0" i="1" smtClean="0">
                            <a:latin typeface="Cambria Math" panose="02040503050406030204" pitchFamily="18" charset="0"/>
                            <a:cs typeface="Arial" panose="020B0604020202020204" pitchFamily="34" charset="0"/>
                          </a:rPr>
                          <m:t>100</m:t>
                        </m:r>
                      </m:den>
                    </m:f>
                  </m:oMath>
                </a14:m>
                <a:r>
                  <a:rPr lang="en-US" sz="2100" dirty="0" smtClean="0">
                    <a:latin typeface="Arial" panose="020B0604020202020204" pitchFamily="34" charset="0"/>
                    <a:ea typeface="Cambria Math" panose="02040503050406030204" pitchFamily="18" charset="0"/>
                    <a:cs typeface="Arial" panose="020B0604020202020204" pitchFamily="34" charset="0"/>
                  </a:rPr>
                  <a:t> +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6</m:t>
                        </m:r>
                      </m:num>
                      <m:den>
                        <m:r>
                          <a:rPr lang="en-US" sz="2100" b="0" i="1" smtClean="0">
                            <a:latin typeface="Cambria Math" panose="02040503050406030204" pitchFamily="18" charset="0"/>
                            <a:cs typeface="Arial" panose="020B0604020202020204" pitchFamily="34" charset="0"/>
                          </a:rPr>
                          <m:t>1000</m:t>
                        </m:r>
                      </m:den>
                    </m:f>
                  </m:oMath>
                </a14:m>
                <a:r>
                  <a:rPr lang="en-US" sz="2100" dirty="0" smtClean="0">
                    <a:latin typeface="Arial" panose="020B0604020202020204" pitchFamily="34" charset="0"/>
                    <a:ea typeface="Cambria Math" panose="02040503050406030204" pitchFamily="18" charset="0"/>
                    <a:cs typeface="Arial" panose="020B0604020202020204" pitchFamily="34" charset="0"/>
                  </a:rPr>
                  <a:t> + . as </a:t>
                </a:r>
                <a:r>
                  <a:rPr lang="en-US" sz="2100" dirty="0">
                    <a:latin typeface="Arial" panose="020B0604020202020204" pitchFamily="34" charset="0"/>
                    <a:ea typeface="Cambria Math" panose="02040503050406030204" pitchFamily="18" charset="0"/>
                    <a:cs typeface="Arial" panose="020B0604020202020204" pitchFamily="34" charset="0"/>
                  </a:rPr>
                  <a:t>a fraction (where ... indicates that the sequence goes on forever.) </a:t>
                </a:r>
                <a:r>
                  <a:rPr lang="en-US" sz="2100" dirty="0" smtClean="0">
                    <a:latin typeface="Arial" panose="020B0604020202020204" pitchFamily="34" charset="0"/>
                    <a:ea typeface="Cambria Math" panose="02040503050406030204" pitchFamily="18" charset="0"/>
                    <a:cs typeface="Arial" panose="020B0604020202020204" pitchFamily="34" charset="0"/>
                  </a:rPr>
                  <a:t>Explain </a:t>
                </a:r>
                <a:r>
                  <a:rPr lang="en-US" sz="2100" dirty="0">
                    <a:latin typeface="Arial" panose="020B0604020202020204" pitchFamily="34" charset="0"/>
                    <a:ea typeface="Cambria Math" panose="02040503050406030204" pitchFamily="18" charset="0"/>
                    <a:cs typeface="Arial" panose="020B0604020202020204" pitchFamily="34" charset="0"/>
                  </a:rPr>
                  <a:t>your answer</a:t>
                </a:r>
                <a:r>
                  <a:rPr lang="en-US" sz="2100" dirty="0" smtClean="0">
                    <a:latin typeface="Arial" panose="020B0604020202020204" pitchFamily="34" charset="0"/>
                    <a:ea typeface="Cambria Math" panose="02040503050406030204" pitchFamily="18" charset="0"/>
                    <a:cs typeface="Arial" panose="020B0604020202020204" pitchFamily="34" charset="0"/>
                  </a:rPr>
                  <a:t>.</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dirty="0" smtClean="0">
                    <a:latin typeface="Arial" panose="020B0604020202020204" pitchFamily="34" charset="0"/>
                    <a:ea typeface="Cambria Math" panose="02040503050406030204" pitchFamily="18" charset="0"/>
                    <a:cs typeface="Arial" panose="020B0604020202020204" pitchFamily="34" charset="0"/>
                  </a:rPr>
                  <a:t/>
                </a:r>
                <a:br>
                  <a:rPr lang="en-US" dirty="0" smtClean="0">
                    <a:latin typeface="Arial" panose="020B0604020202020204" pitchFamily="34" charset="0"/>
                    <a:ea typeface="Cambria Math" panose="02040503050406030204" pitchFamily="18" charset="0"/>
                    <a:cs typeface="Arial" panose="020B0604020202020204" pitchFamily="34" charset="0"/>
                  </a:rPr>
                </a:br>
                <a:endParaRPr lang="en-US" sz="2100" dirty="0" smtClean="0">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9"/>
                  <a:tabLst>
                    <a:tab pos="2743200" algn="l"/>
                  </a:tabLst>
                </a:pPr>
                <a:r>
                  <a:rPr lang="en-US" sz="2100" b="1" dirty="0">
                    <a:solidFill>
                      <a:srgbClr val="FF0000"/>
                    </a:solidFill>
                    <a:latin typeface="Arial" panose="020B0604020202020204" pitchFamily="34" charset="0"/>
                    <a:ea typeface="Cambria Math" panose="02040503050406030204" pitchFamily="18" charset="0"/>
                    <a:cs typeface="Arial" panose="020B0604020202020204" pitchFamily="34" charset="0"/>
                  </a:rPr>
                  <a:t>Reasoning</a:t>
                </a:r>
                <a:r>
                  <a:rPr lang="en-US" sz="21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sz="2100" dirty="0">
                    <a:latin typeface="Arial" panose="020B0604020202020204" pitchFamily="34" charset="0"/>
                    <a:ea typeface="Cambria Math" panose="02040503050406030204" pitchFamily="18" charset="0"/>
                    <a:cs typeface="Arial" panose="020B0604020202020204" pitchFamily="34" charset="0"/>
                  </a:rPr>
                  <a:t>Two variables s and t are connected by the formula</a:t>
                </a: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Are </a:t>
                </a:r>
                <a:r>
                  <a:rPr lang="en-US" sz="2100" i="1" dirty="0">
                    <a:latin typeface="Arial" panose="020B0604020202020204" pitchFamily="34" charset="0"/>
                    <a:ea typeface="Cambria Math" panose="02040503050406030204" pitchFamily="18" charset="0"/>
                    <a:cs typeface="Arial" panose="020B0604020202020204" pitchFamily="34" charset="0"/>
                  </a:rPr>
                  <a:t>s</a:t>
                </a:r>
                <a:r>
                  <a:rPr lang="en-US" sz="2100" dirty="0">
                    <a:latin typeface="Arial" panose="020B0604020202020204" pitchFamily="34" charset="0"/>
                    <a:ea typeface="Cambria Math" panose="02040503050406030204" pitchFamily="18" charset="0"/>
                    <a:cs typeface="Arial" panose="020B0604020202020204" pitchFamily="34" charset="0"/>
                  </a:rPr>
                  <a:t> and </a:t>
                </a:r>
                <a:r>
                  <a:rPr lang="en-US" sz="2100" i="1" dirty="0">
                    <a:latin typeface="Arial" panose="020B0604020202020204" pitchFamily="34" charset="0"/>
                    <a:ea typeface="Cambria Math" panose="02040503050406030204" pitchFamily="18" charset="0"/>
                    <a:cs typeface="Arial" panose="020B0604020202020204" pitchFamily="34" charset="0"/>
                  </a:rPr>
                  <a:t>t</a:t>
                </a:r>
                <a:r>
                  <a:rPr lang="en-US" sz="2100" dirty="0">
                    <a:latin typeface="Arial" panose="020B0604020202020204" pitchFamily="34" charset="0"/>
                    <a:ea typeface="Cambria Math" panose="02040503050406030204" pitchFamily="18" charset="0"/>
                    <a:cs typeface="Arial" panose="020B0604020202020204" pitchFamily="34" charset="0"/>
                  </a:rPr>
                  <a:t> in direct proportion? </a:t>
                </a:r>
                <a:r>
                  <a:rPr lang="en-US" sz="2100" dirty="0" smtClean="0">
                    <a:latin typeface="Arial" panose="020B0604020202020204" pitchFamily="34" charset="0"/>
                    <a:ea typeface="Cambria Math" panose="02040503050406030204" pitchFamily="18" charset="0"/>
                    <a:cs typeface="Arial" panose="020B0604020202020204" pitchFamily="34" charset="0"/>
                  </a:rPr>
                  <a:t>Explain</a:t>
                </a:r>
                <a:r>
                  <a:rPr lang="en-US" sz="2100" dirty="0">
                    <a:latin typeface="Arial" panose="020B0604020202020204" pitchFamily="34" charset="0"/>
                    <a:ea typeface="Cambria Math" panose="02040503050406030204" pitchFamily="18" charset="0"/>
                    <a:cs typeface="Arial" panose="020B0604020202020204" pitchFamily="34" charset="0"/>
                  </a:rPr>
                  <a:t>. </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Write </a:t>
                </a:r>
                <a:r>
                  <a:rPr lang="en-US" sz="2100" i="1" dirty="0" smtClean="0">
                    <a:latin typeface="Arial" panose="020B0604020202020204" pitchFamily="34" charset="0"/>
                    <a:ea typeface="Cambria Math" panose="02040503050406030204" pitchFamily="18" charset="0"/>
                    <a:cs typeface="Arial" panose="020B0604020202020204" pitchFamily="34" charset="0"/>
                  </a:rPr>
                  <a:t>t</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dirty="0">
                    <a:latin typeface="Arial" panose="020B0604020202020204" pitchFamily="34" charset="0"/>
                    <a:ea typeface="Cambria Math" panose="02040503050406030204" pitchFamily="18" charset="0"/>
                    <a:cs typeface="Arial" panose="020B0604020202020204" pitchFamily="34" charset="0"/>
                  </a:rPr>
                  <a:t>as a fraction of </a:t>
                </a:r>
                <a:r>
                  <a:rPr lang="en-US" sz="2100" i="1" dirty="0">
                    <a:latin typeface="Arial" panose="020B0604020202020204" pitchFamily="34" charset="0"/>
                    <a:ea typeface="Cambria Math" panose="02040503050406030204" pitchFamily="18" charset="0"/>
                    <a:cs typeface="Arial" panose="020B0604020202020204" pitchFamily="34" charset="0"/>
                  </a:rPr>
                  <a:t>s</a:t>
                </a:r>
                <a:r>
                  <a:rPr lang="en-US" sz="2100" dirty="0" smtClean="0">
                    <a:latin typeface="Arial" panose="020B0604020202020204" pitchFamily="34" charset="0"/>
                    <a:ea typeface="Cambria Math" panose="02040503050406030204" pitchFamily="18" charset="0"/>
                    <a:cs typeface="Arial" panose="020B0604020202020204" pitchFamily="34" charset="0"/>
                  </a:rPr>
                  <a:t>.</a:t>
                </a: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Write the ratio </a:t>
                </a:r>
                <a:r>
                  <a:rPr lang="en-US" sz="2100" i="1" dirty="0" smtClean="0">
                    <a:latin typeface="Arial" panose="020B0604020202020204" pitchFamily="34" charset="0"/>
                    <a:ea typeface="Cambria Math" panose="02040503050406030204" pitchFamily="18" charset="0"/>
                    <a:cs typeface="Arial" panose="020B0604020202020204" pitchFamily="34" charset="0"/>
                  </a:rPr>
                  <a:t>s </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i="1" dirty="0" smtClean="0">
                    <a:latin typeface="Arial" panose="020B0604020202020204" pitchFamily="34" charset="0"/>
                    <a:ea typeface="Cambria Math" panose="02040503050406030204" pitchFamily="18" charset="0"/>
                    <a:cs typeface="Arial" panose="020B0604020202020204" pitchFamily="34" charset="0"/>
                  </a:rPr>
                  <a:t>t.</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664692"/>
              </a:xfrm>
              <a:prstGeom prst="rect">
                <a:avLst/>
              </a:prstGeom>
              <a:blipFill rotWithShape="0">
                <a:blip r:embed="rId3"/>
                <a:stretch>
                  <a:fillRect l="-1159" r="-2317"/>
                </a:stretch>
              </a:blipFill>
            </p:spPr>
            <p:txBody>
              <a:bodyPr/>
              <a:lstStyle/>
              <a:p>
                <a:r>
                  <a:rPr lang="en-US">
                    <a:noFill/>
                  </a:rPr>
                  <a:t> </a:t>
                </a:r>
              </a:p>
            </p:txBody>
          </p:sp>
        </mc:Fallback>
      </mc:AlternateContent>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109</a:t>
            </a:r>
            <a:endParaRPr lang="en-GB" sz="1300" b="1" dirty="0">
              <a:latin typeface="Calibri" panose="020F050202020403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7" name="Rectangle 6"/>
          <p:cNvSpPr/>
          <p:nvPr/>
        </p:nvSpPr>
        <p:spPr>
          <a:xfrm flipH="1">
            <a:off x="251520" y="4149080"/>
            <a:ext cx="5204539" cy="41549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Q10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Write the fractions as decimals.</a:t>
            </a:r>
          </a:p>
        </p:txBody>
      </p:sp>
    </p:spTree>
    <p:extLst>
      <p:ext uri="{BB962C8B-B14F-4D97-AF65-F5344CB8AC3E}">
        <p14:creationId xmlns:p14="http://schemas.microsoft.com/office/powerpoint/2010/main" val="4119022087"/>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109</a:t>
            </a:r>
            <a:endParaRPr lang="en-GB" sz="1300" b="1" dirty="0">
              <a:latin typeface="Calibri" panose="020F0502020204030204" pitchFamily="34" charset="0"/>
            </a:endParaRPr>
          </a:p>
        </p:txBody>
      </p:sp>
      <p:grpSp>
        <p:nvGrpSpPr>
          <p:cNvPr id="9" name="Group 8"/>
          <p:cNvGrpSpPr/>
          <p:nvPr/>
        </p:nvGrpSpPr>
        <p:grpSpPr>
          <a:xfrm>
            <a:off x="251520" y="1259468"/>
            <a:ext cx="8568952" cy="4718655"/>
            <a:chOff x="150164" y="6668802"/>
            <a:chExt cx="8568952" cy="4718655"/>
          </a:xfrm>
        </p:grpSpPr>
        <mc:AlternateContent xmlns:mc="http://schemas.openxmlformats.org/markup-compatibility/2006" xmlns:a14="http://schemas.microsoft.com/office/drawing/2010/main">
          <mc:Choice Requires="a14">
            <p:sp>
              <p:nvSpPr>
                <p:cNvPr id="10" name="Rectangle 9"/>
                <p:cNvSpPr/>
                <p:nvPr/>
              </p:nvSpPr>
              <p:spPr>
                <a:xfrm flipH="1">
                  <a:off x="150164" y="6852882"/>
                  <a:ext cx="8568952" cy="4534575"/>
                </a:xfrm>
                <a:prstGeom prst="rect">
                  <a:avLst/>
                </a:prstGeom>
                <a:solidFill>
                  <a:srgbClr val="FFFFFF"/>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pPr>
                    <a:tabLst>
                      <a:tab pos="1143000" algn="l"/>
                    </a:tabLst>
                  </a:pPr>
                  <a:r>
                    <a:rPr lang="en-US" sz="2500" dirty="0" smtClean="0">
                      <a:solidFill>
                        <a:schemeClr val="tx1"/>
                      </a:solidFill>
                      <a:latin typeface="Arial" panose="020B0604020202020204" pitchFamily="34" charset="0"/>
                      <a:cs typeface="Arial" panose="020B0604020202020204" pitchFamily="34" charset="0"/>
                    </a:rPr>
                    <a:t>Write 0.3 as a fraction.</a:t>
                  </a:r>
                  <a:endParaRPr lang="en-US" sz="2500" dirty="0">
                    <a:solidFill>
                      <a:schemeClr val="tx1"/>
                    </a:solidFill>
                    <a:latin typeface="Arial" panose="020B0604020202020204" pitchFamily="34" charset="0"/>
                    <a:cs typeface="Arial" panose="020B0604020202020204" pitchFamily="34" charset="0"/>
                  </a:endParaRPr>
                </a:p>
                <a:p>
                  <a:pPr>
                    <a:tabLst>
                      <a:tab pos="1143000" algn="l"/>
                    </a:tabLst>
                  </a:pPr>
                  <a:r>
                    <a:rPr lang="en-US" sz="2500" dirty="0" smtClean="0">
                      <a:solidFill>
                        <a:srgbClr val="FF0000"/>
                      </a:solidFill>
                      <a:latin typeface="Comic Sans MS" panose="030F0702030302020204" pitchFamily="66" charset="0"/>
                      <a:cs typeface="Arial" panose="020B0604020202020204" pitchFamily="34" charset="0"/>
                    </a:rPr>
                    <a:t>0.3 – 0.333333333… = </a:t>
                  </a:r>
                  <a:r>
                    <a:rPr lang="en-US" sz="2500" i="1" dirty="0" smtClean="0">
                      <a:solidFill>
                        <a:srgbClr val="FF0000"/>
                      </a:solidFill>
                      <a:latin typeface="Comic Sans MS" panose="030F0702030302020204" pitchFamily="66" charset="0"/>
                      <a:cs typeface="Arial" panose="020B0604020202020204" pitchFamily="34" charset="0"/>
                    </a:rPr>
                    <a:t>n</a:t>
                  </a:r>
                </a:p>
                <a:p>
                  <a:pPr>
                    <a:tabLst>
                      <a:tab pos="1143000" algn="l"/>
                    </a:tabLst>
                  </a:pPr>
                  <a:endParaRPr lang="en-US" sz="3200" dirty="0">
                    <a:solidFill>
                      <a:srgbClr val="FF0000"/>
                    </a:solidFill>
                    <a:latin typeface="Comic Sans MS" panose="030F0702030302020204" pitchFamily="66" charset="0"/>
                    <a:cs typeface="Arial" panose="020B0604020202020204" pitchFamily="34" charset="0"/>
                  </a:endParaRPr>
                </a:p>
                <a:p>
                  <a:pPr>
                    <a:tabLst>
                      <a:tab pos="1143000" algn="l"/>
                    </a:tabLst>
                  </a:pPr>
                  <a:r>
                    <a:rPr lang="en-US" sz="2500" dirty="0" smtClean="0">
                      <a:solidFill>
                        <a:srgbClr val="FF0000"/>
                      </a:solidFill>
                      <a:latin typeface="Comic Sans MS" panose="030F0702030302020204" pitchFamily="66" charset="0"/>
                      <a:cs typeface="Arial" panose="020B0604020202020204" pitchFamily="34" charset="0"/>
                    </a:rPr>
                    <a:t>So 10n 	= 3.333333333… - 0.333333333…</a:t>
                  </a:r>
                </a:p>
                <a:p>
                  <a:pPr>
                    <a:tabLst>
                      <a:tab pos="1143000" algn="l"/>
                    </a:tabLst>
                  </a:pPr>
                  <a:r>
                    <a:rPr lang="en-US" sz="2500" dirty="0">
                      <a:solidFill>
                        <a:srgbClr val="FF0000"/>
                      </a:solidFill>
                      <a:latin typeface="Comic Sans MS" panose="030F0702030302020204" pitchFamily="66" charset="0"/>
                      <a:cs typeface="Arial" panose="020B0604020202020204" pitchFamily="34" charset="0"/>
                    </a:rPr>
                    <a:t>	</a:t>
                  </a:r>
                  <a:r>
                    <a:rPr lang="en-US" sz="2500" dirty="0" smtClean="0">
                      <a:solidFill>
                        <a:srgbClr val="FF0000"/>
                      </a:solidFill>
                      <a:latin typeface="Comic Sans MS" panose="030F0702030302020204" pitchFamily="66" charset="0"/>
                      <a:cs typeface="Arial" panose="020B0604020202020204" pitchFamily="34" charset="0"/>
                    </a:rPr>
                    <a:t>= 3.000000000…</a:t>
                  </a:r>
                </a:p>
                <a:p>
                  <a:pPr>
                    <a:tabLst>
                      <a:tab pos="1143000" algn="l"/>
                    </a:tabLst>
                  </a:pPr>
                  <a:r>
                    <a:rPr lang="en-US" sz="2500" dirty="0">
                      <a:solidFill>
                        <a:srgbClr val="FF0000"/>
                      </a:solidFill>
                      <a:latin typeface="Comic Sans MS" panose="030F0702030302020204" pitchFamily="66" charset="0"/>
                      <a:cs typeface="Arial" panose="020B0604020202020204" pitchFamily="34" charset="0"/>
                    </a:rPr>
                    <a:t> </a:t>
                  </a:r>
                  <a:r>
                    <a:rPr lang="en-US" sz="2500" dirty="0" smtClean="0">
                      <a:solidFill>
                        <a:srgbClr val="FF0000"/>
                      </a:solidFill>
                      <a:latin typeface="Comic Sans MS" panose="030F0702030302020204" pitchFamily="66" charset="0"/>
                      <a:cs typeface="Arial" panose="020B0604020202020204" pitchFamily="34" charset="0"/>
                    </a:rPr>
                    <a:t>      9n	= 3</a:t>
                  </a:r>
                </a:p>
                <a:p>
                  <a:pPr>
                    <a:lnSpc>
                      <a:spcPts val="5500"/>
                    </a:lnSpc>
                    <a:tabLst>
                      <a:tab pos="1143000" algn="l"/>
                    </a:tabLst>
                  </a:pPr>
                  <a:r>
                    <a:rPr lang="en-US" sz="2500" dirty="0">
                      <a:solidFill>
                        <a:srgbClr val="FF0000"/>
                      </a:solidFill>
                      <a:latin typeface="Comic Sans MS" panose="030F0702030302020204" pitchFamily="66" charset="0"/>
                      <a:cs typeface="Arial" panose="020B0604020202020204" pitchFamily="34" charset="0"/>
                    </a:rPr>
                    <a:t> </a:t>
                  </a:r>
                  <a:r>
                    <a:rPr lang="en-US" sz="2500" dirty="0" smtClean="0">
                      <a:solidFill>
                        <a:srgbClr val="FF0000"/>
                      </a:solidFill>
                      <a:latin typeface="Comic Sans MS" panose="030F0702030302020204" pitchFamily="66" charset="0"/>
                      <a:cs typeface="Arial" panose="020B0604020202020204" pitchFamily="34" charset="0"/>
                    </a:rPr>
                    <a:t>        </a:t>
                  </a:r>
                  <a:r>
                    <a:rPr lang="en-US" sz="2500" i="1" dirty="0" smtClean="0">
                      <a:solidFill>
                        <a:srgbClr val="FF0000"/>
                      </a:solidFill>
                      <a:latin typeface="Comic Sans MS" panose="030F0702030302020204" pitchFamily="66" charset="0"/>
                      <a:cs typeface="Arial" panose="020B0604020202020204" pitchFamily="34" charset="0"/>
                    </a:rPr>
                    <a:t>n</a:t>
                  </a:r>
                  <a:r>
                    <a:rPr lang="en-US" sz="2500" dirty="0" smtClean="0">
                      <a:solidFill>
                        <a:srgbClr val="FF0000"/>
                      </a:solidFill>
                      <a:latin typeface="Comic Sans MS" panose="030F0702030302020204" pitchFamily="66" charset="0"/>
                      <a:cs typeface="Arial" panose="020B0604020202020204" pitchFamily="34" charset="0"/>
                    </a:rPr>
                    <a:t>	= </a:t>
                  </a:r>
                  <a14:m>
                    <m:oMath xmlns:m="http://schemas.openxmlformats.org/officeDocument/2006/math">
                      <m:f>
                        <m:fPr>
                          <m:ctrlPr>
                            <a:rPr lang="en-US" sz="2800" i="1">
                              <a:solidFill>
                                <a:srgbClr val="FF0000"/>
                              </a:solidFill>
                              <a:latin typeface="Cambria Math" panose="02040503050406030204" pitchFamily="18" charset="0"/>
                              <a:cs typeface="Arial" panose="020B0604020202020204" pitchFamily="34" charset="0"/>
                            </a:rPr>
                          </m:ctrlPr>
                        </m:fPr>
                        <m:num>
                          <m:r>
                            <a:rPr lang="en-US" sz="2800" b="0" i="1" smtClean="0">
                              <a:solidFill>
                                <a:srgbClr val="FF0000"/>
                              </a:solidFill>
                              <a:latin typeface="Cambria Math" panose="02040503050406030204" pitchFamily="18" charset="0"/>
                              <a:cs typeface="Arial" panose="020B0604020202020204" pitchFamily="34" charset="0"/>
                            </a:rPr>
                            <m:t>3</m:t>
                          </m:r>
                        </m:num>
                        <m:den>
                          <m:r>
                            <a:rPr lang="en-US" sz="2800" b="0" i="1" smtClean="0">
                              <a:solidFill>
                                <a:srgbClr val="FF0000"/>
                              </a:solidFill>
                              <a:latin typeface="Cambria Math" panose="02040503050406030204" pitchFamily="18" charset="0"/>
                              <a:cs typeface="Arial" panose="020B0604020202020204" pitchFamily="34" charset="0"/>
                            </a:rPr>
                            <m:t>9</m:t>
                          </m:r>
                        </m:den>
                      </m:f>
                    </m:oMath>
                  </a14:m>
                  <a:endParaRPr lang="en-US" sz="2500" dirty="0" smtClean="0">
                    <a:solidFill>
                      <a:srgbClr val="FF0000"/>
                    </a:solidFill>
                    <a:latin typeface="Comic Sans MS" panose="030F0702030302020204" pitchFamily="66" charset="0"/>
                    <a:cs typeface="Arial" panose="020B0604020202020204" pitchFamily="34" charset="0"/>
                  </a:endParaRPr>
                </a:p>
                <a:p>
                  <a:pPr>
                    <a:lnSpc>
                      <a:spcPts val="5500"/>
                    </a:lnSpc>
                    <a:tabLst>
                      <a:tab pos="1143000" algn="l"/>
                    </a:tabLst>
                  </a:pPr>
                  <a:r>
                    <a:rPr lang="en-US" sz="2500" dirty="0">
                      <a:solidFill>
                        <a:srgbClr val="FF0000"/>
                      </a:solidFill>
                      <a:latin typeface="Comic Sans MS" panose="030F0702030302020204" pitchFamily="66" charset="0"/>
                      <a:cs typeface="Arial" panose="020B0604020202020204" pitchFamily="34" charset="0"/>
                    </a:rPr>
                    <a:t> </a:t>
                  </a:r>
                  <a:r>
                    <a:rPr lang="en-US" sz="2500" dirty="0" smtClean="0">
                      <a:solidFill>
                        <a:srgbClr val="FF0000"/>
                      </a:solidFill>
                      <a:latin typeface="Comic Sans MS" panose="030F0702030302020204" pitchFamily="66" charset="0"/>
                      <a:cs typeface="Arial" panose="020B0604020202020204" pitchFamily="34" charset="0"/>
                    </a:rPr>
                    <a:t>        </a:t>
                  </a:r>
                  <a:r>
                    <a:rPr lang="en-US" sz="2500" i="1" dirty="0" smtClean="0">
                      <a:solidFill>
                        <a:srgbClr val="FF0000"/>
                      </a:solidFill>
                      <a:latin typeface="Comic Sans MS" panose="030F0702030302020204" pitchFamily="66" charset="0"/>
                      <a:cs typeface="Arial" panose="020B0604020202020204" pitchFamily="34" charset="0"/>
                    </a:rPr>
                    <a:t>n</a:t>
                  </a:r>
                  <a:r>
                    <a:rPr lang="en-US" sz="2500" dirty="0">
                      <a:solidFill>
                        <a:srgbClr val="FF0000"/>
                      </a:solidFill>
                      <a:latin typeface="Comic Sans MS" panose="030F0702030302020204" pitchFamily="66" charset="0"/>
                      <a:cs typeface="Arial" panose="020B0604020202020204" pitchFamily="34" charset="0"/>
                    </a:rPr>
                    <a:t>	= </a:t>
                  </a:r>
                  <a14:m>
                    <m:oMath xmlns:m="http://schemas.openxmlformats.org/officeDocument/2006/math">
                      <m:f>
                        <m:fPr>
                          <m:ctrlPr>
                            <a:rPr lang="en-US" sz="2800" i="1">
                              <a:solidFill>
                                <a:srgbClr val="FF0000"/>
                              </a:solidFill>
                              <a:latin typeface="Cambria Math" panose="02040503050406030204" pitchFamily="18" charset="0"/>
                              <a:cs typeface="Arial" panose="020B0604020202020204" pitchFamily="34" charset="0"/>
                            </a:rPr>
                          </m:ctrlPr>
                        </m:fPr>
                        <m:num>
                          <m:r>
                            <a:rPr lang="en-US" sz="2800" b="0" i="1" smtClean="0">
                              <a:solidFill>
                                <a:srgbClr val="FF0000"/>
                              </a:solidFill>
                              <a:latin typeface="Cambria Math" panose="02040503050406030204" pitchFamily="18" charset="0"/>
                              <a:cs typeface="Arial" panose="020B0604020202020204" pitchFamily="34" charset="0"/>
                            </a:rPr>
                            <m:t>1</m:t>
                          </m:r>
                        </m:num>
                        <m:den>
                          <m:r>
                            <a:rPr lang="en-US" sz="2800" b="0" i="1" smtClean="0">
                              <a:solidFill>
                                <a:srgbClr val="FF0000"/>
                              </a:solidFill>
                              <a:latin typeface="Cambria Math" panose="02040503050406030204" pitchFamily="18" charset="0"/>
                              <a:cs typeface="Arial" panose="020B0604020202020204" pitchFamily="34" charset="0"/>
                            </a:rPr>
                            <m:t>3</m:t>
                          </m:r>
                        </m:den>
                      </m:f>
                    </m:oMath>
                  </a14:m>
                  <a:endParaRPr lang="en-US" sz="2500" dirty="0" smtClean="0">
                    <a:solidFill>
                      <a:srgbClr val="FF0000"/>
                    </a:solidFill>
                    <a:latin typeface="Comic Sans MS" panose="030F0702030302020204" pitchFamily="66" charset="0"/>
                    <a:cs typeface="Arial" panose="020B0604020202020204" pitchFamily="34" charset="0"/>
                  </a:endParaRPr>
                </a:p>
                <a:p>
                  <a:pPr>
                    <a:tabLst>
                      <a:tab pos="1143000" algn="l"/>
                    </a:tabLst>
                  </a:pPr>
                  <a:endParaRPr lang="en-US" sz="2500" dirty="0">
                    <a:solidFill>
                      <a:srgbClr val="FF0000"/>
                    </a:solidFill>
                    <a:latin typeface="Comic Sans MS" panose="030F0702030302020204" pitchFamily="66"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flipH="1">
                  <a:off x="150164" y="6852882"/>
                  <a:ext cx="8568952" cy="4534575"/>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2" name="Pentagon 11"/>
            <p:cNvSpPr/>
            <p:nvPr/>
          </p:nvSpPr>
          <p:spPr>
            <a:xfrm>
              <a:off x="150164" y="6668802"/>
              <a:ext cx="2695391" cy="36933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4</a:t>
              </a:r>
              <a:endParaRPr lang="en-US" sz="2400" b="1" dirty="0">
                <a:latin typeface="Arial" panose="020B0604020202020204" pitchFamily="34" charset="0"/>
                <a:cs typeface="Arial" panose="020B0604020202020204" pitchFamily="34" charset="0"/>
              </a:endParaRPr>
            </a:p>
          </p:txBody>
        </p:sp>
      </p:grpSp>
      <p:sp>
        <p:nvSpPr>
          <p:cNvPr id="13" name="Rectangle 12"/>
          <p:cNvSpPr/>
          <p:nvPr/>
        </p:nvSpPr>
        <p:spPr>
          <a:xfrm flipH="1">
            <a:off x="5292080" y="1556792"/>
            <a:ext cx="3384376"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solidFill>
                  <a:schemeClr val="tx1"/>
                </a:solidFill>
                <a:latin typeface="Arial" panose="020B0604020202020204" pitchFamily="34" charset="0"/>
                <a:cs typeface="Arial" panose="020B0604020202020204" pitchFamily="34" charset="0"/>
              </a:rPr>
              <a:t>Call the recurring decimal </a:t>
            </a:r>
            <a:r>
              <a:rPr lang="en-US" sz="2000" i="1" dirty="0" smtClean="0">
                <a:solidFill>
                  <a:schemeClr val="tx1"/>
                </a:solidFill>
                <a:latin typeface="Arial" panose="020B0604020202020204" pitchFamily="34" charset="0"/>
                <a:cs typeface="Arial" panose="020B0604020202020204" pitchFamily="34" charset="0"/>
              </a:rPr>
              <a:t>n</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3923928" y="1756847"/>
            <a:ext cx="1368152" cy="3204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51520" y="5638602"/>
            <a:ext cx="8568952" cy="886742"/>
            <a:chOff x="150164" y="6494199"/>
            <a:chExt cx="8568952" cy="886742"/>
          </a:xfrm>
        </p:grpSpPr>
        <p:sp>
          <p:nvSpPr>
            <p:cNvPr id="16" name="Rectangle 15"/>
            <p:cNvSpPr/>
            <p:nvPr/>
          </p:nvSpPr>
          <p:spPr>
            <a:xfrm flipH="1">
              <a:off x="150164" y="6673055"/>
              <a:ext cx="8568952" cy="707886"/>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500" dirty="0" smtClean="0">
                  <a:solidFill>
                    <a:schemeClr val="tx1"/>
                  </a:solidFill>
                  <a:latin typeface="Arial" panose="020B0604020202020204" pitchFamily="34" charset="0"/>
                  <a:cs typeface="Arial" panose="020B0604020202020204" pitchFamily="34" charset="0"/>
                </a:rPr>
                <a:t>All recurring decimals can be written and exact fractions.</a:t>
              </a:r>
              <a:endParaRPr lang="en-US" sz="2500" dirty="0">
                <a:solidFill>
                  <a:schemeClr val="tx1"/>
                </a:solidFill>
                <a:latin typeface="Arial" panose="020B0604020202020204" pitchFamily="34" charset="0"/>
                <a:cs typeface="Arial" panose="020B0604020202020204" pitchFamily="34" charset="0"/>
              </a:endParaRPr>
            </a:p>
          </p:txBody>
        </p:sp>
        <p:sp>
          <p:nvSpPr>
            <p:cNvPr id="17" name="Pentagon 16"/>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9</a:t>
              </a:r>
              <a:endParaRPr lang="en-US" sz="2400" b="1" dirty="0">
                <a:latin typeface="Arial" panose="020B0604020202020204" pitchFamily="34" charset="0"/>
                <a:cs typeface="Arial" panose="020B0604020202020204" pitchFamily="34" charset="0"/>
              </a:endParaRPr>
            </a:p>
          </p:txBody>
        </p:sp>
      </p:grpSp>
      <p:sp>
        <p:nvSpPr>
          <p:cNvPr id="19" name="Rectangle 18"/>
          <p:cNvSpPr/>
          <p:nvPr/>
        </p:nvSpPr>
        <p:spPr>
          <a:xfrm flipH="1">
            <a:off x="4499992" y="2122984"/>
            <a:ext cx="4176464"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solidFill>
                  <a:schemeClr val="tx1"/>
                </a:solidFill>
                <a:latin typeface="Arial" panose="020B0604020202020204" pitchFamily="34" charset="0"/>
                <a:cs typeface="Arial" panose="020B0604020202020204" pitchFamily="34" charset="0"/>
              </a:rPr>
              <a:t>Multiply the recurring decimal by 10 to shift the sequence one place left.</a:t>
            </a:r>
            <a:endParaRPr lang="en-US" sz="2000" dirty="0">
              <a:solidFill>
                <a:schemeClr val="tx1"/>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H="1">
            <a:off x="1115616" y="2476927"/>
            <a:ext cx="3454102" cy="3996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flipH="1">
            <a:off x="4499992" y="3421449"/>
            <a:ext cx="4176464"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solidFill>
                  <a:schemeClr val="tx1"/>
                </a:solidFill>
                <a:latin typeface="Arial" panose="020B0604020202020204" pitchFamily="34" charset="0"/>
                <a:cs typeface="Arial" panose="020B0604020202020204" pitchFamily="34" charset="0"/>
              </a:rPr>
              <a:t>Subtract the value of </a:t>
            </a:r>
            <a:r>
              <a:rPr lang="en-US" sz="2000" i="1" dirty="0" smtClean="0">
                <a:solidFill>
                  <a:schemeClr val="tx1"/>
                </a:solidFill>
                <a:latin typeface="Arial" panose="020B0604020202020204" pitchFamily="34" charset="0"/>
                <a:cs typeface="Arial" panose="020B0604020202020204" pitchFamily="34" charset="0"/>
              </a:rPr>
              <a:t>n</a:t>
            </a:r>
            <a:r>
              <a:rPr lang="en-US" sz="2000" dirty="0" smtClean="0">
                <a:solidFill>
                  <a:schemeClr val="tx1"/>
                </a:solidFill>
                <a:latin typeface="Arial" panose="020B0604020202020204" pitchFamily="34" charset="0"/>
                <a:cs typeface="Arial" panose="020B0604020202020204" pitchFamily="34" charset="0"/>
              </a:rPr>
              <a:t> from the value of 10</a:t>
            </a:r>
            <a:r>
              <a:rPr lang="en-US" sz="2000" i="1" dirty="0" smtClean="0">
                <a:solidFill>
                  <a:schemeClr val="tx1"/>
                </a:solidFill>
                <a:latin typeface="Arial" panose="020B0604020202020204" pitchFamily="34" charset="0"/>
                <a:cs typeface="Arial" panose="020B0604020202020204" pitchFamily="34" charset="0"/>
              </a:rPr>
              <a:t>n</a:t>
            </a:r>
            <a:r>
              <a:rPr lang="en-US" sz="2000" dirty="0" smtClean="0">
                <a:solidFill>
                  <a:schemeClr val="tx1"/>
                </a:solidFill>
                <a:latin typeface="Arial" panose="020B0604020202020204" pitchFamily="34" charset="0"/>
                <a:cs typeface="Arial" panose="020B0604020202020204" pitchFamily="34" charset="0"/>
              </a:rPr>
              <a:t>. This makes all the numbers after the decimal point 0.</a:t>
            </a:r>
            <a:endParaRPr lang="en-US" sz="2000" dirty="0">
              <a:solidFill>
                <a:schemeClr val="tx1"/>
              </a:solidFill>
              <a:latin typeface="Arial" panose="020B0604020202020204" pitchFamily="34" charset="0"/>
              <a:cs typeface="Arial" panose="020B0604020202020204" pitchFamily="34" charset="0"/>
            </a:endParaRPr>
          </a:p>
        </p:txBody>
      </p:sp>
      <p:cxnSp>
        <p:nvCxnSpPr>
          <p:cNvPr id="23" name="Straight Arrow Connector 22"/>
          <p:cNvCxnSpPr/>
          <p:nvPr/>
        </p:nvCxnSpPr>
        <p:spPr>
          <a:xfrm flipH="1" flipV="1">
            <a:off x="3743908" y="3678997"/>
            <a:ext cx="753802" cy="2502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flipH="1">
            <a:off x="6372200" y="4653136"/>
            <a:ext cx="2304256"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solidFill>
                  <a:schemeClr val="tx1"/>
                </a:solidFill>
                <a:latin typeface="Arial" panose="020B0604020202020204" pitchFamily="34" charset="0"/>
                <a:cs typeface="Arial" panose="020B0604020202020204" pitchFamily="34" charset="0"/>
              </a:rPr>
              <a:t>Solve the equation</a:t>
            </a:r>
            <a:endParaRPr lang="en-US" sz="2000"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a:stCxn id="25" idx="3"/>
          </p:cNvCxnSpPr>
          <p:nvPr/>
        </p:nvCxnSpPr>
        <p:spPr>
          <a:xfrm flipH="1" flipV="1">
            <a:off x="1979712" y="4395015"/>
            <a:ext cx="4392488" cy="4581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flipH="1">
            <a:off x="4499992" y="5301208"/>
            <a:ext cx="4176464"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solidFill>
                  <a:schemeClr val="tx1"/>
                </a:solidFill>
                <a:latin typeface="Arial" panose="020B0604020202020204" pitchFamily="34" charset="0"/>
                <a:cs typeface="Arial" panose="020B0604020202020204" pitchFamily="34" charset="0"/>
              </a:rPr>
              <a:t>Simplify the fraction if possible</a:t>
            </a:r>
            <a:endParaRPr lang="en-US" sz="2000" dirty="0">
              <a:solidFill>
                <a:schemeClr val="tx1"/>
              </a:solidFill>
              <a:latin typeface="Arial" panose="020B0604020202020204" pitchFamily="34" charset="0"/>
              <a:cs typeface="Arial" panose="020B0604020202020204" pitchFamily="34" charset="0"/>
            </a:endParaRPr>
          </a:p>
        </p:txBody>
      </p:sp>
      <p:cxnSp>
        <p:nvCxnSpPr>
          <p:cNvPr id="31" name="Straight Arrow Connector 30"/>
          <p:cNvCxnSpPr>
            <a:stCxn id="30" idx="3"/>
          </p:cNvCxnSpPr>
          <p:nvPr/>
        </p:nvCxnSpPr>
        <p:spPr>
          <a:xfrm flipH="1" flipV="1">
            <a:off x="1979712" y="5239581"/>
            <a:ext cx="2520280" cy="2616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689638"/>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514523"/>
              </a:xfrm>
              <a:prstGeom prst="rect">
                <a:avLst/>
              </a:prstGeom>
            </p:spPr>
            <p:txBody>
              <a:bodyPr wrap="square">
                <a:spAutoFit/>
              </a:bodyPr>
              <a:lstStyle/>
              <a:p>
                <a:pPr marL="457200" indent="-457200">
                  <a:buClr>
                    <a:srgbClr val="C00000"/>
                  </a:buClr>
                  <a:buFont typeface="+mj-lt"/>
                  <a:buAutoNum type="arabicPeriod" startAt="12"/>
                  <a:tabLst>
                    <a:tab pos="2743200" algn="l"/>
                  </a:tabLst>
                </a:pPr>
                <a:r>
                  <a:rPr lang="en-US" sz="2000" dirty="0" smtClean="0">
                    <a:latin typeface="Arial" panose="020B0604020202020204" pitchFamily="34" charset="0"/>
                    <a:ea typeface="Cambria Math" panose="02040503050406030204" pitchFamily="18" charset="0"/>
                    <a:cs typeface="Arial" panose="020B0604020202020204" pitchFamily="34" charset="0"/>
                  </a:rPr>
                  <a:t>Write </a:t>
                </a:r>
                <a:r>
                  <a:rPr lang="en-US" sz="2000" dirty="0">
                    <a:latin typeface="Arial" panose="020B0604020202020204" pitchFamily="34" charset="0"/>
                    <a:ea typeface="Cambria Math" panose="02040503050406030204" pitchFamily="18" charset="0"/>
                    <a:cs typeface="Arial" panose="020B0604020202020204" pitchFamily="34" charset="0"/>
                  </a:rPr>
                  <a:t>these recurring decimals as exact </a:t>
                </a:r>
                <a:r>
                  <a:rPr lang="en-US" sz="2000" dirty="0" smtClean="0">
                    <a:latin typeface="Arial" panose="020B0604020202020204" pitchFamily="34" charset="0"/>
                    <a:ea typeface="Cambria Math" panose="02040503050406030204" pitchFamily="18" charset="0"/>
                    <a:cs typeface="Arial" panose="020B0604020202020204" pitchFamily="34" charset="0"/>
                  </a:rPr>
                  <a:t>fractions.</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Write </a:t>
                </a:r>
                <a:r>
                  <a:rPr lang="en-US" sz="2000" dirty="0">
                    <a:latin typeface="Arial" panose="020B0604020202020204" pitchFamily="34" charset="0"/>
                    <a:ea typeface="Cambria Math" panose="02040503050406030204" pitchFamily="18" charset="0"/>
                    <a:cs typeface="Arial" panose="020B0604020202020204" pitchFamily="34" charset="0"/>
                  </a:rPr>
                  <a:t>each fraction in its simplest form, </a:t>
                </a:r>
                <a:endParaRPr lang="en-US" sz="20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343150" algn="l"/>
                    <a:tab pos="3543300" algn="l"/>
                  </a:tabLst>
                </a:pPr>
                <a:r>
                  <a:rPr lang="en-US" sz="2000" dirty="0" smtClean="0">
                    <a:latin typeface="Arial" panose="020B0604020202020204" pitchFamily="34" charset="0"/>
                    <a:ea typeface="Cambria Math" panose="02040503050406030204" pitchFamily="18" charset="0"/>
                    <a:cs typeface="Arial" panose="020B0604020202020204" pitchFamily="34" charset="0"/>
                  </a:rPr>
                  <a:t>0.6          	</a:t>
                </a:r>
                <a:r>
                  <a:rPr lang="en-US" sz="20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b.</a:t>
                </a:r>
                <a:r>
                  <a:rPr lang="en-US" sz="2000" dirty="0" smtClean="0">
                    <a:latin typeface="Arial" panose="020B0604020202020204" pitchFamily="34" charset="0"/>
                    <a:ea typeface="Cambria Math" panose="02040503050406030204" pitchFamily="18" charset="0"/>
                    <a:cs typeface="Arial" panose="020B0604020202020204" pitchFamily="34" charset="0"/>
                  </a:rPr>
                  <a:t> 0.1   	</a:t>
                </a:r>
                <a:r>
                  <a:rPr lang="en-US" sz="20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c.</a:t>
                </a:r>
                <a:r>
                  <a:rPr lang="en-US" sz="2000" dirty="0" smtClean="0">
                    <a:latin typeface="Arial" panose="020B0604020202020204" pitchFamily="34" charset="0"/>
                    <a:ea typeface="Cambria Math" panose="02040503050406030204" pitchFamily="18" charset="0"/>
                    <a:cs typeface="Arial" panose="020B0604020202020204" pitchFamily="34" charset="0"/>
                  </a:rPr>
                  <a:t> </a:t>
                </a:r>
                <a:r>
                  <a:rPr lang="en-US" sz="2000" dirty="0">
                    <a:latin typeface="Arial" panose="020B0604020202020204" pitchFamily="34" charset="0"/>
                    <a:ea typeface="Cambria Math" panose="02040503050406030204" pitchFamily="18" charset="0"/>
                    <a:cs typeface="Arial" panose="020B0604020202020204" pitchFamily="34" charset="0"/>
                  </a:rPr>
                  <a:t>0.52 </a:t>
                </a:r>
                <a:endParaRPr lang="en-US" sz="20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startAt="4"/>
                  <a:tabLst>
                    <a:tab pos="2343150" algn="l"/>
                    <a:tab pos="3543300" algn="l"/>
                  </a:tabLst>
                </a:pPr>
                <a:r>
                  <a:rPr lang="en-US" sz="2000" dirty="0" smtClean="0">
                    <a:latin typeface="Arial" panose="020B0604020202020204" pitchFamily="34" charset="0"/>
                    <a:ea typeface="Cambria Math" panose="02040503050406030204" pitchFamily="18" charset="0"/>
                    <a:cs typeface="Arial" panose="020B0604020202020204" pitchFamily="34" charset="0"/>
                  </a:rPr>
                  <a:t>0.181818... 	</a:t>
                </a:r>
                <a:r>
                  <a:rPr lang="en-US" sz="20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e.</a:t>
                </a:r>
                <a:r>
                  <a:rPr lang="en-US" sz="2000" dirty="0" smtClean="0">
                    <a:latin typeface="Arial" panose="020B0604020202020204" pitchFamily="34" charset="0"/>
                    <a:ea typeface="Cambria Math" panose="02040503050406030204" pitchFamily="18" charset="0"/>
                    <a:cs typeface="Arial" panose="020B0604020202020204" pitchFamily="34" charset="0"/>
                  </a:rPr>
                  <a:t> 0.743 </a:t>
                </a:r>
                <a:r>
                  <a:rPr lang="en-US" sz="2000" dirty="0">
                    <a:latin typeface="Arial" panose="020B0604020202020204" pitchFamily="34" charset="0"/>
                    <a:ea typeface="Cambria Math" panose="02040503050406030204" pitchFamily="18" charset="0"/>
                    <a:cs typeface="Arial" panose="020B0604020202020204" pitchFamily="34" charset="0"/>
                  </a:rPr>
                  <a:t>	</a:t>
                </a:r>
                <a:r>
                  <a:rPr lang="en-US" sz="20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f.</a:t>
                </a:r>
                <a:r>
                  <a:rPr lang="en-US" sz="2000" dirty="0" smtClean="0">
                    <a:latin typeface="Arial" panose="020B0604020202020204" pitchFamily="34" charset="0"/>
                    <a:ea typeface="Cambria Math" panose="02040503050406030204" pitchFamily="18" charset="0"/>
                    <a:cs typeface="Arial" panose="020B0604020202020204" pitchFamily="34" charset="0"/>
                  </a:rPr>
                  <a:t>  0.261</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2800" dirty="0" smtClean="0">
                    <a:latin typeface="Arial" panose="020B0604020202020204" pitchFamily="34" charset="0"/>
                    <a:ea typeface="Cambria Math" panose="02040503050406030204" pitchFamily="18" charset="0"/>
                    <a:cs typeface="Arial" panose="020B0604020202020204" pitchFamily="34" charset="0"/>
                  </a:rPr>
                  <a:t/>
                </a:r>
                <a:br>
                  <a:rPr lang="en-US" sz="28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1600" dirty="0" smtClean="0">
                    <a:latin typeface="Arial" panose="020B0604020202020204" pitchFamily="34" charset="0"/>
                    <a:ea typeface="Cambria Math" panose="02040503050406030204" pitchFamily="18" charset="0"/>
                    <a:cs typeface="Arial" panose="020B0604020202020204" pitchFamily="34" charset="0"/>
                  </a:rPr>
                  <a:t/>
                </a:r>
                <a:br>
                  <a:rPr lang="en-US" sz="1600" dirty="0" smtClean="0">
                    <a:latin typeface="Arial" panose="020B0604020202020204" pitchFamily="34" charset="0"/>
                    <a:ea typeface="Cambria Math" panose="02040503050406030204" pitchFamily="18" charset="0"/>
                    <a:cs typeface="Arial" panose="020B0604020202020204" pitchFamily="34" charset="0"/>
                  </a:rPr>
                </a:br>
                <a:endParaRPr lang="en-US" sz="2000" dirty="0">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12"/>
                  <a:tabLst>
                    <a:tab pos="2743200" algn="l"/>
                  </a:tabLst>
                </a:pPr>
                <a:r>
                  <a:rPr lang="en-US" sz="2000" dirty="0" smtClean="0">
                    <a:latin typeface="Arial" panose="020B0604020202020204" pitchFamily="34" charset="0"/>
                    <a:ea typeface="Cambria Math" panose="02040503050406030204" pitchFamily="18" charset="0"/>
                    <a:cs typeface="Arial" panose="020B0604020202020204" pitchFamily="34" charset="0"/>
                  </a:rPr>
                  <a:t>Which </a:t>
                </a:r>
                <a:r>
                  <a:rPr lang="en-US" sz="2000" dirty="0">
                    <a:latin typeface="Arial" panose="020B0604020202020204" pitchFamily="34" charset="0"/>
                    <a:ea typeface="Cambria Math" panose="02040503050406030204" pitchFamily="18" charset="0"/>
                    <a:cs typeface="Arial" panose="020B0604020202020204" pitchFamily="34" charset="0"/>
                  </a:rPr>
                  <a:t>of </a:t>
                </a:r>
                <a:r>
                  <a:rPr lang="en-US" sz="2000" dirty="0" smtClean="0">
                    <a:latin typeface="Arial" panose="020B0604020202020204" pitchFamily="34" charset="0"/>
                    <a:ea typeface="Cambria Math" panose="02040503050406030204" pitchFamily="18" charset="0"/>
                    <a:cs typeface="Arial" panose="020B0604020202020204" pitchFamily="34" charset="0"/>
                  </a:rPr>
                  <a:t>these </a:t>
                </a:r>
                <a:r>
                  <a:rPr lang="en-US" sz="2000" dirty="0">
                    <a:latin typeface="Arial" panose="020B0604020202020204" pitchFamily="34" charset="0"/>
                    <a:ea typeface="Cambria Math" panose="02040503050406030204" pitchFamily="18" charset="0"/>
                    <a:cs typeface="Arial" panose="020B0604020202020204" pitchFamily="34" charset="0"/>
                  </a:rPr>
                  <a:t>fractions are equivalent to recurring decimals. Show your working out.</a:t>
                </a:r>
              </a:p>
              <a:p>
                <a:pPr marL="914400" lvl="1" indent="-457200">
                  <a:buClr>
                    <a:srgbClr val="C00000"/>
                  </a:buClr>
                  <a:buFont typeface="+mj-lt"/>
                  <a:buAutoNum type="alphaLcPeriod"/>
                  <a:tabLst>
                    <a:tab pos="1771650" algn="l"/>
                    <a:tab pos="2743200" algn="l"/>
                    <a:tab pos="3829050" algn="l"/>
                  </a:tabLst>
                </a:pPr>
                <a14:m>
                  <m:oMath xmlns:m="http://schemas.openxmlformats.org/officeDocument/2006/math">
                    <m:f>
                      <m:fPr>
                        <m:ctrlPr>
                          <a:rPr lang="en-US" sz="2000" i="1">
                            <a:latin typeface="Cambria Math" panose="02040503050406030204" pitchFamily="18" charset="0"/>
                            <a:ea typeface="Cambria Math" panose="02040503050406030204" pitchFamily="18" charset="0"/>
                            <a:cs typeface="Arial" panose="020B0604020202020204" pitchFamily="34" charset="0"/>
                          </a:rPr>
                        </m:ctrlPr>
                      </m:fPr>
                      <m:num>
                        <m:r>
                          <a:rPr lang="en-US" sz="2000" i="0">
                            <a:latin typeface="Cambria Math" panose="02040503050406030204" pitchFamily="18" charset="0"/>
                            <a:ea typeface="Cambria Math" panose="02040503050406030204" pitchFamily="18" charset="0"/>
                            <a:cs typeface="Arial" panose="020B0604020202020204" pitchFamily="34" charset="0"/>
                          </a:rPr>
                          <m:t>11</m:t>
                        </m:r>
                      </m:num>
                      <m:den>
                        <m:r>
                          <a:rPr lang="en-US" sz="2000" i="0">
                            <a:latin typeface="Cambria Math" panose="02040503050406030204" pitchFamily="18" charset="0"/>
                            <a:ea typeface="Cambria Math" panose="02040503050406030204" pitchFamily="18" charset="0"/>
                            <a:cs typeface="Arial" panose="020B0604020202020204" pitchFamily="34" charset="0"/>
                          </a:rPr>
                          <m:t>31</m:t>
                        </m:r>
                      </m:den>
                    </m:f>
                  </m:oMath>
                </a14:m>
                <a:r>
                  <a:rPr lang="en-US" sz="2000" dirty="0" smtClean="0">
                    <a:latin typeface="Cambria Math" panose="02040503050406030204" pitchFamily="18" charset="0"/>
                    <a:ea typeface="Cambria Math" panose="02040503050406030204" pitchFamily="18" charset="0"/>
                    <a:cs typeface="Arial" panose="020B0604020202020204" pitchFamily="34" charset="0"/>
                  </a:rPr>
                  <a:t>	</a:t>
                </a:r>
                <a:r>
                  <a:rPr lang="en-US" sz="2000"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b.</a:t>
                </a:r>
                <a:r>
                  <a:rPr lang="en-US" sz="2000" dirty="0" smtClean="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mbria Math" panose="02040503050406030204" pitchFamily="18" charset="0"/>
                            <a:cs typeface="Arial" panose="020B0604020202020204" pitchFamily="34" charset="0"/>
                          </a:rPr>
                        </m:ctrlPr>
                      </m:fPr>
                      <m:num>
                        <m:r>
                          <a:rPr lang="en-US" sz="2000" i="0">
                            <a:latin typeface="Cambria Math" panose="02040503050406030204" pitchFamily="18" charset="0"/>
                            <a:ea typeface="Cambria Math" panose="02040503050406030204" pitchFamily="18" charset="0"/>
                            <a:cs typeface="Arial" panose="020B0604020202020204" pitchFamily="34" charset="0"/>
                          </a:rPr>
                          <m:t>11</m:t>
                        </m:r>
                      </m:num>
                      <m:den>
                        <m:r>
                          <a:rPr lang="en-US" sz="2000" i="0">
                            <a:latin typeface="Cambria Math" panose="02040503050406030204" pitchFamily="18" charset="0"/>
                            <a:ea typeface="Cambria Math" panose="02040503050406030204" pitchFamily="18" charset="0"/>
                            <a:cs typeface="Arial" panose="020B0604020202020204" pitchFamily="34" charset="0"/>
                          </a:rPr>
                          <m:t>31</m:t>
                        </m:r>
                      </m:den>
                    </m:f>
                  </m:oMath>
                </a14:m>
                <a:r>
                  <a:rPr lang="en-US" sz="2000" dirty="0" smtClean="0">
                    <a:latin typeface="Cambria Math" panose="02040503050406030204" pitchFamily="18" charset="0"/>
                    <a:ea typeface="Cambria Math" panose="02040503050406030204" pitchFamily="18" charset="0"/>
                    <a:cs typeface="Arial" panose="020B0604020202020204" pitchFamily="34" charset="0"/>
                  </a:rPr>
                  <a:t>	</a:t>
                </a:r>
                <a:r>
                  <a:rPr lang="en-US" sz="2000"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a:t>
                </a:r>
                <a:r>
                  <a:rPr lang="en-US" sz="2000" dirty="0" smtClean="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mbria Math" panose="02040503050406030204" pitchFamily="18" charset="0"/>
                            <a:cs typeface="Arial" panose="020B0604020202020204" pitchFamily="34" charset="0"/>
                          </a:rPr>
                        </m:ctrlPr>
                      </m:fPr>
                      <m:num>
                        <m:r>
                          <a:rPr lang="en-US" sz="2000" i="0">
                            <a:latin typeface="Cambria Math" panose="02040503050406030204" pitchFamily="18" charset="0"/>
                            <a:ea typeface="Cambria Math" panose="02040503050406030204" pitchFamily="18" charset="0"/>
                            <a:cs typeface="Arial" panose="020B0604020202020204" pitchFamily="34" charset="0"/>
                          </a:rPr>
                          <m:t>11</m:t>
                        </m:r>
                      </m:num>
                      <m:den>
                        <m:r>
                          <a:rPr lang="en-US" sz="2000" i="0">
                            <a:latin typeface="Cambria Math" panose="02040503050406030204" pitchFamily="18" charset="0"/>
                            <a:ea typeface="Cambria Math" panose="02040503050406030204" pitchFamily="18" charset="0"/>
                            <a:cs typeface="Arial" panose="020B0604020202020204" pitchFamily="34" charset="0"/>
                          </a:rPr>
                          <m:t>31</m:t>
                        </m:r>
                      </m:den>
                    </m:f>
                  </m:oMath>
                </a14:m>
                <a:r>
                  <a:rPr lang="en-US" sz="2000" dirty="0" smtClean="0">
                    <a:latin typeface="Cambria Math" panose="02040503050406030204" pitchFamily="18" charset="0"/>
                    <a:ea typeface="Cambria Math" panose="02040503050406030204" pitchFamily="18" charset="0"/>
                    <a:cs typeface="Arial" panose="020B0604020202020204" pitchFamily="34" charset="0"/>
                  </a:rPr>
                  <a:t>	</a:t>
                </a:r>
                <a:r>
                  <a:rPr lang="en-US" sz="2000"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d.</a:t>
                </a:r>
                <a:r>
                  <a:rPr lang="en-US" sz="2000" dirty="0" smtClean="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mbria Math" panose="02040503050406030204" pitchFamily="18" charset="0"/>
                            <a:cs typeface="Arial" panose="020B0604020202020204" pitchFamily="34" charset="0"/>
                          </a:rPr>
                        </m:ctrlPr>
                      </m:fPr>
                      <m:num>
                        <m:r>
                          <a:rPr lang="en-US" sz="2000" i="0">
                            <a:latin typeface="Cambria Math" panose="02040503050406030204" pitchFamily="18" charset="0"/>
                            <a:ea typeface="Cambria Math" panose="02040503050406030204" pitchFamily="18" charset="0"/>
                            <a:cs typeface="Arial" panose="020B0604020202020204" pitchFamily="34" charset="0"/>
                          </a:rPr>
                          <m:t>11</m:t>
                        </m:r>
                      </m:num>
                      <m:den>
                        <m:r>
                          <a:rPr lang="en-US" sz="2000" i="0">
                            <a:latin typeface="Cambria Math" panose="02040503050406030204" pitchFamily="18" charset="0"/>
                            <a:ea typeface="Cambria Math" panose="02040503050406030204" pitchFamily="18" charset="0"/>
                            <a:cs typeface="Arial" panose="020B0604020202020204" pitchFamily="34" charset="0"/>
                          </a:rPr>
                          <m:t>31</m:t>
                        </m:r>
                      </m:den>
                    </m:f>
                  </m:oMath>
                </a14:m>
                <a:endParaRPr lang="en-US" sz="2000" dirty="0" smtClean="0">
                  <a:latin typeface="Cambria Math" panose="02040503050406030204" pitchFamily="18" charset="0"/>
                  <a:ea typeface="Cambria Math" panose="02040503050406030204" pitchFamily="18" charset="0"/>
                  <a:cs typeface="Arial" panose="020B0604020202020204" pitchFamily="34" charset="0"/>
                </a:endParaRPr>
              </a:p>
              <a:p>
                <a:pPr lvl="1">
                  <a:buClr>
                    <a:srgbClr val="C00000"/>
                  </a:buClr>
                  <a:tabLst>
                    <a:tab pos="2743200" algn="l"/>
                  </a:tabLst>
                </a:pPr>
                <a:r>
                  <a:rPr lang="en-US" sz="20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Discussion</a:t>
                </a:r>
                <a:r>
                  <a:rPr lang="en-US" sz="2000" dirty="0" smtClean="0">
                    <a:latin typeface="Arial" panose="020B0604020202020204" pitchFamily="34" charset="0"/>
                    <a:ea typeface="Cambria Math" panose="02040503050406030204" pitchFamily="18" charset="0"/>
                    <a:cs typeface="Arial" panose="020B0604020202020204" pitchFamily="34" charset="0"/>
                  </a:rPr>
                  <a:t> </a:t>
                </a:r>
                <a:r>
                  <a:rPr lang="en-US" sz="2000" dirty="0">
                    <a:latin typeface="Arial" panose="020B0604020202020204" pitchFamily="34" charset="0"/>
                    <a:ea typeface="Cambria Math" panose="02040503050406030204" pitchFamily="18" charset="0"/>
                    <a:cs typeface="Arial" panose="020B0604020202020204" pitchFamily="34" charset="0"/>
                  </a:rPr>
                  <a:t>How can you tell whether a fraction will give a recurring or terminating decimal?</a:t>
                </a:r>
                <a:endParaRPr lang="en-US" sz="2000" dirty="0" smtClean="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514523"/>
              </a:xfrm>
              <a:prstGeom prst="rect">
                <a:avLst/>
              </a:prstGeom>
              <a:blipFill rotWithShape="0">
                <a:blip r:embed="rId3"/>
                <a:stretch>
                  <a:fillRect l="-1043" t="-442" b="-994"/>
                </a:stretch>
              </a:blipFill>
            </p:spPr>
            <p:txBody>
              <a:bodyPr/>
              <a:lstStyle/>
              <a:p>
                <a:r>
                  <a:rPr lang="en-US">
                    <a:noFill/>
                  </a:rPr>
                  <a:t> </a:t>
                </a:r>
              </a:p>
            </p:txBody>
          </p:sp>
        </mc:Fallback>
      </mc:AlternateContent>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109</a:t>
            </a:r>
            <a:endParaRPr lang="en-GB" sz="1300" b="1" dirty="0">
              <a:latin typeface="Calibri" panose="020F0502020204030204" pitchFamily="34" charset="0"/>
            </a:endParaRPr>
          </a:p>
        </p:txBody>
      </p:sp>
      <p:sp>
        <p:nvSpPr>
          <p:cNvPr id="9" name="Rectangle 8"/>
          <p:cNvSpPr/>
          <p:nvPr/>
        </p:nvSpPr>
        <p:spPr>
          <a:xfrm flipH="1">
            <a:off x="264141" y="2897649"/>
            <a:ext cx="5204539" cy="132343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Q12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Multiply by a power of ten. If 1 decimal place recurs, multiply by 10.</a:t>
            </a:r>
          </a:p>
          <a:p>
            <a:r>
              <a:rPr lang="en-US" sz="2000" dirty="0">
                <a:solidFill>
                  <a:schemeClr val="tx1"/>
                </a:solidFill>
                <a:latin typeface="Arial" panose="020B0604020202020204" pitchFamily="34" charset="0"/>
                <a:cs typeface="Arial" panose="020B0604020202020204" pitchFamily="34" charset="0"/>
              </a:rPr>
              <a:t>If 2 decimal places recur, multiply by 100.</a:t>
            </a:r>
          </a:p>
          <a:p>
            <a:r>
              <a:rPr lang="en-US" sz="2000" dirty="0">
                <a:solidFill>
                  <a:schemeClr val="tx1"/>
                </a:solidFill>
                <a:latin typeface="Arial" panose="020B0604020202020204" pitchFamily="34" charset="0"/>
                <a:cs typeface="Arial" panose="020B0604020202020204" pitchFamily="34" charset="0"/>
              </a:rPr>
              <a:t>If 3 decimal places recur, multiply by 1000.</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4248512"/>
            <a:ext cx="548640" cy="54864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5717" y="1268760"/>
            <a:ext cx="548640" cy="537090"/>
          </a:xfrm>
          <a:prstGeom prst="rect">
            <a:avLst/>
          </a:prstGeom>
        </p:spPr>
      </p:pic>
    </p:spTree>
    <p:extLst>
      <p:ext uri="{BB962C8B-B14F-4D97-AF65-F5344CB8AC3E}">
        <p14:creationId xmlns:p14="http://schemas.microsoft.com/office/powerpoint/2010/main" val="3333917874"/>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Problem Solving</a:t>
            </a:r>
            <a:endParaRPr lang="en-GB" sz="4000" b="1" dirty="0" smtClean="0"/>
          </a:p>
        </p:txBody>
      </p:sp>
      <p:graphicFrame>
        <p:nvGraphicFramePr>
          <p:cNvPr id="16" name="Table 15"/>
          <p:cNvGraphicFramePr>
            <a:graphicFrameLocks noGrp="1"/>
          </p:cNvGraphicFramePr>
          <p:nvPr>
            <p:extLst>
              <p:ext uri="{D42A27DB-BD31-4B8C-83A1-F6EECF244321}">
                <p14:modId xmlns:p14="http://schemas.microsoft.com/office/powerpoint/2010/main" val="350029019"/>
              </p:ext>
            </p:extLst>
          </p:nvPr>
        </p:nvGraphicFramePr>
        <p:xfrm>
          <a:off x="251518" y="1271032"/>
          <a:ext cx="8568952" cy="1005840"/>
        </p:xfrm>
        <a:graphic>
          <a:graphicData uri="http://schemas.openxmlformats.org/drawingml/2006/table">
            <a:tbl>
              <a:tblPr firstRow="1" bandRow="1">
                <a:effectLst/>
                <a:tableStyleId>{5940675A-B579-460E-94D1-54222C63F5DA}</a:tableStyleId>
              </a:tblPr>
              <a:tblGrid>
                <a:gridCol w="2142238"/>
                <a:gridCol w="6426714"/>
              </a:tblGrid>
              <a:tr h="36003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417943">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Use bar models to help you solve problems.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p:grpSp>
        <p:nvGrpSpPr>
          <p:cNvPr id="17" name="Group 16"/>
          <p:cNvGrpSpPr/>
          <p:nvPr/>
        </p:nvGrpSpPr>
        <p:grpSpPr>
          <a:xfrm>
            <a:off x="179512" y="2316637"/>
            <a:ext cx="8741188" cy="4294628"/>
            <a:chOff x="150164" y="6494199"/>
            <a:chExt cx="8568952" cy="4294628"/>
          </a:xfrm>
        </p:grpSpPr>
        <mc:AlternateContent xmlns:mc="http://schemas.openxmlformats.org/markup-compatibility/2006" xmlns:a14="http://schemas.microsoft.com/office/drawing/2010/main">
          <mc:Choice Requires="a14">
            <p:sp>
              <p:nvSpPr>
                <p:cNvPr id="18" name="Rectangle 17"/>
                <p:cNvSpPr/>
                <p:nvPr/>
              </p:nvSpPr>
              <p:spPr>
                <a:xfrm flipH="1">
                  <a:off x="150164" y="6695399"/>
                  <a:ext cx="8568952" cy="4093428"/>
                </a:xfrm>
                <a:prstGeom prst="rect">
                  <a:avLst/>
                </a:prstGeom>
                <a:solidFill>
                  <a:srgbClr val="FFFFFF"/>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pPr>
                    <a:lnSpc>
                      <a:spcPts val="3200"/>
                    </a:lnSpc>
                  </a:pPr>
                  <a:r>
                    <a:rPr lang="en-US" sz="2200" dirty="0" smtClean="0">
                      <a:solidFill>
                        <a:schemeClr val="tx1"/>
                      </a:solidFill>
                      <a:latin typeface="Arial" panose="020B0604020202020204" pitchFamily="34" charset="0"/>
                      <a:cs typeface="Arial" panose="020B0604020202020204" pitchFamily="34" charset="0"/>
                    </a:rPr>
                    <a:t>Sophie spent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rPr>
                            <m:t>1</m:t>
                          </m:r>
                        </m:num>
                        <m:den>
                          <m:r>
                            <a:rPr lang="en-US" sz="2400" b="0" i="1" smtClean="0">
                              <a:solidFill>
                                <a:schemeClr val="tx1"/>
                              </a:solidFill>
                              <a:latin typeface="Cambria Math" panose="02040503050406030204" pitchFamily="18" charset="0"/>
                              <a:cs typeface="Arial" panose="020B0604020202020204" pitchFamily="34" charset="0"/>
                            </a:rPr>
                            <m:t>8</m:t>
                          </m:r>
                        </m:den>
                      </m:f>
                    </m:oMath>
                  </a14:m>
                  <a:r>
                    <a:rPr lang="en-US" sz="2200" dirty="0">
                      <a:solidFill>
                        <a:schemeClr val="tx1"/>
                      </a:solidFill>
                      <a:latin typeface="Arial" panose="020B0604020202020204" pitchFamily="34" charset="0"/>
                      <a:cs typeface="Arial" panose="020B0604020202020204" pitchFamily="34" charset="0"/>
                    </a:rPr>
                    <a:t> of her clothes allowance. She spent £11. Crista spent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rPr>
                            <m:t>1</m:t>
                          </m:r>
                        </m:num>
                        <m:den>
                          <m:r>
                            <a:rPr lang="en-US" sz="2400" b="0" i="1" smtClean="0">
                              <a:solidFill>
                                <a:schemeClr val="tx1"/>
                              </a:solidFill>
                              <a:latin typeface="Cambria Math" panose="02040503050406030204" pitchFamily="18" charset="0"/>
                              <a:cs typeface="Arial" panose="020B0604020202020204" pitchFamily="34" charset="0"/>
                            </a:rPr>
                            <m:t>6</m:t>
                          </m:r>
                        </m:den>
                      </m:f>
                    </m:oMath>
                  </a14:m>
                  <a:r>
                    <a:rPr lang="en-US" sz="2200" dirty="0">
                      <a:solidFill>
                        <a:schemeClr val="tx1"/>
                      </a:solidFill>
                      <a:latin typeface="Arial" panose="020B0604020202020204" pitchFamily="34" charset="0"/>
                      <a:cs typeface="Arial" panose="020B0604020202020204" pitchFamily="34" charset="0"/>
                    </a:rPr>
                    <a:t> of her clothes allowance. Now Crista has £2 less than Sophie. How much is Crista's clothes allowance</a:t>
                  </a:r>
                  <a:r>
                    <a:rPr lang="en-US" sz="2200" dirty="0" smtClean="0">
                      <a:solidFill>
                        <a:schemeClr val="tx1"/>
                      </a:solidFill>
                      <a:latin typeface="Arial" panose="020B0604020202020204" pitchFamily="34" charset="0"/>
                      <a:cs typeface="Arial" panose="020B0604020202020204" pitchFamily="34" charset="0"/>
                    </a:rPr>
                    <a:t>?</a:t>
                  </a:r>
                </a:p>
                <a:p>
                  <a:endParaRPr lang="en-US" sz="220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105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a:solidFill>
                      <a:schemeClr val="tx1"/>
                    </a:solidFill>
                    <a:latin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flipH="1">
                  <a:off x="150164" y="6695399"/>
                  <a:ext cx="8568952" cy="4093428"/>
                </a:xfrm>
                <a:prstGeom prst="rect">
                  <a:avLst/>
                </a:prstGeom>
                <a:blipFill rotWithShape="0">
                  <a:blip r:embed="rId3"/>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9" name="Pentagon 18"/>
            <p:cNvSpPr/>
            <p:nvPr/>
          </p:nvSpPr>
          <p:spPr>
            <a:xfrm>
              <a:off x="150164" y="6494199"/>
              <a:ext cx="2695391" cy="369332"/>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Example 5</a:t>
              </a:r>
              <a:endParaRPr lang="en-US" sz="20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4" cstate="print">
            <a:lum/>
            <a:extLst>
              <a:ext uri="{28A0092B-C50C-407E-A947-70E740481C1C}">
                <a14:useLocalDpi xmlns:a14="http://schemas.microsoft.com/office/drawing/2010/main" val="0"/>
              </a:ext>
            </a:extLst>
          </a:blip>
          <a:srcRect/>
          <a:stretch/>
        </p:blipFill>
        <p:spPr>
          <a:xfrm>
            <a:off x="680746" y="4047440"/>
            <a:ext cx="7738721" cy="2490232"/>
          </a:xfrm>
          <a:prstGeom prst="rect">
            <a:avLst/>
          </a:prstGeom>
        </p:spPr>
      </p:pic>
      <p:sp>
        <p:nvSpPr>
          <p:cNvPr id="9" name="Round Same Side Corner Rectangle 8">
            <a:hlinkClick r:id="rId5"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110</a:t>
            </a:r>
            <a:endParaRPr lang="en-GB" sz="1300" b="1" dirty="0">
              <a:latin typeface="Calibri" panose="020F0502020204030204" pitchFamily="34" charset="0"/>
            </a:endParaRPr>
          </a:p>
        </p:txBody>
      </p:sp>
    </p:spTree>
    <p:extLst>
      <p:ext uri="{BB962C8B-B14F-4D97-AF65-F5344CB8AC3E}">
        <p14:creationId xmlns:p14="http://schemas.microsoft.com/office/powerpoint/2010/main" val="3257008439"/>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Problem Solving</a:t>
            </a:r>
            <a:endParaRPr lang="en-GB" sz="4000" b="1" dirty="0" smtClean="0"/>
          </a:p>
        </p:txBody>
      </p:sp>
      <p:sp>
        <p:nvSpPr>
          <p:cNvPr id="18" name="Rectangle 17"/>
          <p:cNvSpPr/>
          <p:nvPr/>
        </p:nvSpPr>
        <p:spPr>
          <a:xfrm flipH="1">
            <a:off x="179512" y="1397952"/>
            <a:ext cx="8741188" cy="5224507"/>
          </a:xfrm>
          <a:prstGeom prst="rect">
            <a:avLst/>
          </a:prstGeom>
          <a:solidFill>
            <a:srgbClr val="FFFFFF"/>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endParaRPr lang="en-US" sz="220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105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3882" y="1628800"/>
            <a:ext cx="8552448" cy="4924932"/>
          </a:xfrm>
          <a:prstGeom prst="rect">
            <a:avLst/>
          </a:prstGeom>
        </p:spPr>
      </p:pic>
      <p:sp>
        <p:nvSpPr>
          <p:cNvPr id="19" name="Pentagon 18"/>
          <p:cNvSpPr/>
          <p:nvPr/>
        </p:nvSpPr>
        <p:spPr>
          <a:xfrm>
            <a:off x="179512" y="1196752"/>
            <a:ext cx="3024336" cy="363321"/>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Example 5 - continued</a:t>
            </a:r>
            <a:endParaRPr lang="en-US" sz="2000" b="1" dirty="0">
              <a:latin typeface="Arial" panose="020B0604020202020204" pitchFamily="34" charset="0"/>
              <a:cs typeface="Arial" panose="020B0604020202020204" pitchFamily="34" charset="0"/>
            </a:endParaRPr>
          </a:p>
        </p:txBody>
      </p:sp>
      <p:sp>
        <p:nvSpPr>
          <p:cNvPr id="13" name="Round Same Side Corner Rectangle 12">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110</a:t>
            </a:r>
            <a:endParaRPr lang="en-GB" sz="1300" b="1" dirty="0">
              <a:latin typeface="Calibri" panose="020F0502020204030204" pitchFamily="34" charset="0"/>
            </a:endParaRPr>
          </a:p>
        </p:txBody>
      </p:sp>
    </p:spTree>
    <p:extLst>
      <p:ext uri="{BB962C8B-B14F-4D97-AF65-F5344CB8AC3E}">
        <p14:creationId xmlns:p14="http://schemas.microsoft.com/office/powerpoint/2010/main" val="3096309736"/>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p:sp>
        <p:nvSpPr>
          <p:cNvPr id="3" name="Rectangle 2"/>
          <p:cNvSpPr/>
          <p:nvPr/>
        </p:nvSpPr>
        <p:spPr>
          <a:xfrm>
            <a:off x="251520" y="1196752"/>
            <a:ext cx="5256584" cy="3785652"/>
          </a:xfrm>
          <a:prstGeom prst="rect">
            <a:avLst/>
          </a:prstGeom>
        </p:spPr>
        <p:txBody>
          <a:bodyPr wrap="square">
            <a:spAutoFit/>
          </a:bodyPr>
          <a:lstStyle/>
          <a:p>
            <a:pPr marL="400050" indent="-400050">
              <a:buClr>
                <a:srgbClr val="C00000"/>
              </a:buClr>
              <a:buFont typeface="+mj-lt"/>
              <a:buAutoNum type="arabicPeriod"/>
              <a:tabLst>
                <a:tab pos="2743200" algn="l"/>
              </a:tabLst>
            </a:pPr>
            <a:r>
              <a:rPr lang="en-US" sz="2400" dirty="0">
                <a:latin typeface="Arial" panose="020B0604020202020204" pitchFamily="34" charset="0"/>
                <a:ea typeface="Cambria Math" panose="02040503050406030204" pitchFamily="18" charset="0"/>
                <a:cs typeface="Arial" panose="020B0604020202020204" pitchFamily="34" charset="0"/>
              </a:rPr>
              <a:t>This Christmas, </a:t>
            </a:r>
            <a:r>
              <a:rPr lang="en-US" sz="2400" dirty="0" smtClean="0">
                <a:latin typeface="Arial" panose="020B0604020202020204" pitchFamily="34" charset="0"/>
                <a:ea typeface="Cambria Math" panose="02040503050406030204" pitchFamily="18" charset="0"/>
                <a:cs typeface="Arial" panose="020B0604020202020204" pitchFamily="34" charset="0"/>
              </a:rPr>
              <a:t>Mr. </a:t>
            </a:r>
            <a:r>
              <a:rPr lang="en-US" sz="2400" dirty="0">
                <a:latin typeface="Arial" panose="020B0604020202020204" pitchFamily="34" charset="0"/>
                <a:ea typeface="Cambria Math" panose="02040503050406030204" pitchFamily="18" charset="0"/>
                <a:cs typeface="Arial" panose="020B0604020202020204" pitchFamily="34" charset="0"/>
              </a:rPr>
              <a:t>Smith spent times his budget for presents. He spent £405. </a:t>
            </a:r>
            <a:r>
              <a:rPr lang="en-US" sz="2400" dirty="0" smtClean="0">
                <a:latin typeface="Arial" panose="020B0604020202020204" pitchFamily="34" charset="0"/>
                <a:ea typeface="Cambria Math" panose="02040503050406030204" pitchFamily="18" charset="0"/>
                <a:cs typeface="Arial" panose="020B0604020202020204" pitchFamily="34" charset="0"/>
              </a:rPr>
              <a:t>Mrs. </a:t>
            </a:r>
            <a:r>
              <a:rPr lang="en-US" sz="2400" dirty="0">
                <a:latin typeface="Arial" panose="020B0604020202020204" pitchFamily="34" charset="0"/>
                <a:ea typeface="Cambria Math" panose="02040503050406030204" pitchFamily="18" charset="0"/>
                <a:cs typeface="Arial" panose="020B0604020202020204" pitchFamily="34" charset="0"/>
              </a:rPr>
              <a:t>Smith spent l| times her budget for presents. She spent £5 less than </a:t>
            </a:r>
            <a:r>
              <a:rPr lang="en-US" sz="2400" dirty="0" smtClean="0">
                <a:latin typeface="Arial" panose="020B0604020202020204" pitchFamily="34" charset="0"/>
                <a:ea typeface="Cambria Math" panose="02040503050406030204" pitchFamily="18" charset="0"/>
                <a:cs typeface="Arial" panose="020B0604020202020204" pitchFamily="34" charset="0"/>
              </a:rPr>
              <a:t>Mr. </a:t>
            </a:r>
            <a:r>
              <a:rPr lang="en-US" sz="2400" dirty="0">
                <a:latin typeface="Arial" panose="020B0604020202020204" pitchFamily="34" charset="0"/>
                <a:ea typeface="Cambria Math" panose="02040503050406030204" pitchFamily="18" charset="0"/>
                <a:cs typeface="Arial" panose="020B0604020202020204" pitchFamily="34" charset="0"/>
              </a:rPr>
              <a:t>Smith spent,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800100" lvl="1" indent="-3429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How </a:t>
            </a:r>
            <a:r>
              <a:rPr lang="en-US" sz="2400" dirty="0">
                <a:latin typeface="Arial" panose="020B0604020202020204" pitchFamily="34" charset="0"/>
                <a:ea typeface="Cambria Math" panose="02040503050406030204" pitchFamily="18" charset="0"/>
                <a:cs typeface="Arial" panose="020B0604020202020204" pitchFamily="34" charset="0"/>
              </a:rPr>
              <a:t>much was </a:t>
            </a:r>
            <a:r>
              <a:rPr lang="en-US" sz="2400" dirty="0" smtClean="0">
                <a:latin typeface="Arial" panose="020B0604020202020204" pitchFamily="34" charset="0"/>
                <a:ea typeface="Cambria Math" panose="02040503050406030204" pitchFamily="18" charset="0"/>
                <a:cs typeface="Arial" panose="020B0604020202020204" pitchFamily="34" charset="0"/>
              </a:rPr>
              <a:t>Mr. </a:t>
            </a:r>
            <a:r>
              <a:rPr lang="en-US" sz="2400" dirty="0">
                <a:latin typeface="Arial" panose="020B0604020202020204" pitchFamily="34" charset="0"/>
                <a:ea typeface="Cambria Math" panose="02040503050406030204" pitchFamily="18" charset="0"/>
                <a:cs typeface="Arial" panose="020B0604020202020204" pitchFamily="34" charset="0"/>
              </a:rPr>
              <a:t>and </a:t>
            </a:r>
            <a:r>
              <a:rPr lang="en-US" sz="2400" dirty="0" smtClean="0">
                <a:latin typeface="Arial" panose="020B0604020202020204" pitchFamily="34" charset="0"/>
                <a:ea typeface="Cambria Math" panose="02040503050406030204" pitchFamily="18" charset="0"/>
                <a:cs typeface="Arial" panose="020B0604020202020204" pitchFamily="34" charset="0"/>
              </a:rPr>
              <a:t>Mrs. </a:t>
            </a:r>
            <a:r>
              <a:rPr lang="en-US" sz="2400" dirty="0">
                <a:latin typeface="Arial" panose="020B0604020202020204" pitchFamily="34" charset="0"/>
                <a:ea typeface="Cambria Math" panose="02040503050406030204" pitchFamily="18" charset="0"/>
                <a:cs typeface="Arial" panose="020B0604020202020204" pitchFamily="34" charset="0"/>
              </a:rPr>
              <a:t>Smith's total budget for presents?</a:t>
            </a:r>
          </a:p>
          <a:p>
            <a:pPr marL="800100" lvl="1" indent="-3429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How </a:t>
            </a:r>
            <a:r>
              <a:rPr lang="en-US" sz="2400" dirty="0">
                <a:latin typeface="Arial" panose="020B0604020202020204" pitchFamily="34" charset="0"/>
                <a:ea typeface="Cambria Math" panose="02040503050406030204" pitchFamily="18" charset="0"/>
                <a:cs typeface="Arial" panose="020B0604020202020204" pitchFamily="34" charset="0"/>
              </a:rPr>
              <a:t>much did they overspend?</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110</a:t>
            </a:r>
            <a:endParaRPr lang="en-GB" sz="1300" b="1" dirty="0">
              <a:latin typeface="Calibri" panose="020F050202020403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223753" y="4904581"/>
            <a:ext cx="5204539" cy="1692771"/>
          </a:xfrm>
          <a:prstGeom prst="rect">
            <a:avLst/>
          </a:prstGeom>
          <a:solidFill>
            <a:srgbClr val="FFF0E2"/>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Mr. </a:t>
            </a:r>
            <a:r>
              <a:rPr lang="en-US" sz="2400" dirty="0">
                <a:solidFill>
                  <a:schemeClr val="tx1"/>
                </a:solidFill>
                <a:latin typeface="Arial" panose="020B0604020202020204" pitchFamily="34" charset="0"/>
                <a:cs typeface="Arial" panose="020B0604020202020204" pitchFamily="34" charset="0"/>
              </a:rPr>
              <a:t>Smith's spending = </a:t>
            </a:r>
            <a:r>
              <a:rPr lang="en-US" sz="2400" dirty="0" smtClean="0">
                <a:solidFill>
                  <a:schemeClr val="tx1"/>
                </a:solidFill>
                <a:latin typeface="Arial" panose="020B0604020202020204" pitchFamily="34" charset="0"/>
                <a:cs typeface="Arial" panose="020B0604020202020204" pitchFamily="34" charset="0"/>
              </a:rPr>
              <a:t>£__</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78557" y="5367353"/>
            <a:ext cx="3221435" cy="1184351"/>
          </a:xfrm>
          <a:prstGeom prst="rect">
            <a:avLst/>
          </a:prstGeom>
        </p:spPr>
      </p:pic>
    </p:spTree>
    <p:extLst>
      <p:ext uri="{BB962C8B-B14F-4D97-AF65-F5344CB8AC3E}">
        <p14:creationId xmlns:p14="http://schemas.microsoft.com/office/powerpoint/2010/main" val="199878522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118196"/>
              </a:xfrm>
              <a:prstGeom prst="rect">
                <a:avLst/>
              </a:prstGeom>
            </p:spPr>
            <p:txBody>
              <a:bodyPr wrap="square">
                <a:spAutoFit/>
              </a:bodyPr>
              <a:lstStyle/>
              <a:p>
                <a:pPr>
                  <a:buClr>
                    <a:srgbClr val="C00000"/>
                  </a:buClr>
                  <a:tabLst>
                    <a:tab pos="1079500" algn="l"/>
                    <a:tab pos="2743200" algn="l"/>
                  </a:tabLst>
                </a:pPr>
                <a:r>
                  <a:rPr lang="en-US" sz="2900" b="1" dirty="0" smtClean="0">
                    <a:solidFill>
                      <a:srgbClr val="FF0000"/>
                    </a:solidFill>
                    <a:latin typeface="Arial" panose="020B0604020202020204" pitchFamily="34" charset="0"/>
                    <a:cs typeface="Arial" panose="020B0604020202020204" pitchFamily="34" charset="0"/>
                  </a:rPr>
                  <a:t>Numerical </a:t>
                </a:r>
                <a:r>
                  <a:rPr lang="en-US" sz="2900" b="1" dirty="0">
                    <a:solidFill>
                      <a:srgbClr val="FF0000"/>
                    </a:solidFill>
                    <a:latin typeface="Arial" panose="020B0604020202020204" pitchFamily="34" charset="0"/>
                    <a:cs typeface="Arial" panose="020B0604020202020204" pitchFamily="34" charset="0"/>
                  </a:rPr>
                  <a:t>fluency</a:t>
                </a:r>
              </a:p>
              <a:p>
                <a:pPr marL="457200" indent="-457200">
                  <a:buClr>
                    <a:srgbClr val="C00000"/>
                  </a:buClr>
                  <a:buFont typeface="+mj-lt"/>
                  <a:buAutoNum type="arabicPeriod" startAt="4"/>
                  <a:tabLst>
                    <a:tab pos="1079500" algn="l"/>
                    <a:tab pos="2743200" algn="l"/>
                  </a:tabLst>
                </a:pPr>
                <a:r>
                  <a:rPr lang="en-US" sz="2900" dirty="0">
                    <a:latin typeface="Arial" panose="020B0604020202020204" pitchFamily="34" charset="0"/>
                    <a:cs typeface="Arial" panose="020B0604020202020204" pitchFamily="34" charset="0"/>
                  </a:rPr>
                  <a:t>Work out</a:t>
                </a:r>
              </a:p>
              <a:p>
                <a:pPr marL="914400" lvl="1" indent="-457200">
                  <a:buClr>
                    <a:srgbClr val="C00000"/>
                  </a:buClr>
                  <a:buFont typeface="+mj-lt"/>
                  <a:buAutoNum type="alphaLcPeriod"/>
                  <a:tabLst>
                    <a:tab pos="1079500" algn="l"/>
                    <a:tab pos="2743200" algn="l"/>
                  </a:tabLst>
                </a:pPr>
                <a:r>
                  <a:rPr lang="en-US" sz="2900" dirty="0" smtClean="0">
                    <a:latin typeface="Arial" panose="020B0604020202020204" pitchFamily="34" charset="0"/>
                    <a:cs typeface="Arial" panose="020B0604020202020204" pitchFamily="34" charset="0"/>
                  </a:rPr>
                  <a:t>25</a:t>
                </a:r>
                <a:r>
                  <a:rPr lang="en-US" sz="2900" dirty="0">
                    <a:latin typeface="Arial" panose="020B0604020202020204" pitchFamily="34" charset="0"/>
                    <a:cs typeface="Arial" panose="020B0604020202020204" pitchFamily="34" charset="0"/>
                  </a:rPr>
                  <a:t>% of £</a:t>
                </a:r>
                <a:r>
                  <a:rPr lang="en-US" sz="2900" dirty="0" smtClean="0">
                    <a:latin typeface="Arial" panose="020B0604020202020204" pitchFamily="34" charset="0"/>
                    <a:cs typeface="Arial" panose="020B0604020202020204" pitchFamily="34" charset="0"/>
                  </a:rPr>
                  <a:t>12	</a:t>
                </a:r>
              </a:p>
              <a:p>
                <a:pPr marL="914400" lvl="1" indent="-457200">
                  <a:buClr>
                    <a:srgbClr val="C00000"/>
                  </a:buClr>
                  <a:buFont typeface="+mj-lt"/>
                  <a:buAutoNum type="alphaLcPeriod"/>
                  <a:tabLst>
                    <a:tab pos="1079500" algn="l"/>
                    <a:tab pos="2743200" algn="l"/>
                  </a:tabLst>
                </a:pPr>
                <a:r>
                  <a:rPr lang="en-US" sz="2900" dirty="0" smtClean="0">
                    <a:latin typeface="Arial" panose="020B0604020202020204" pitchFamily="34" charset="0"/>
                    <a:cs typeface="Arial" panose="020B0604020202020204" pitchFamily="34" charset="0"/>
                  </a:rPr>
                  <a:t>30</a:t>
                </a:r>
                <a:r>
                  <a:rPr lang="en-US" sz="2900" dirty="0">
                    <a:latin typeface="Arial" panose="020B0604020202020204" pitchFamily="34" charset="0"/>
                    <a:cs typeface="Arial" panose="020B0604020202020204" pitchFamily="34" charset="0"/>
                  </a:rPr>
                  <a:t>% of 151</a:t>
                </a:r>
              </a:p>
              <a:p>
                <a:pPr marL="457200" indent="-457200">
                  <a:buClr>
                    <a:srgbClr val="C00000"/>
                  </a:buClr>
                  <a:buFont typeface="+mj-lt"/>
                  <a:buAutoNum type="arabicPeriod" startAt="4"/>
                  <a:tabLst>
                    <a:tab pos="1079500" algn="l"/>
                    <a:tab pos="2743200" algn="l"/>
                  </a:tabLst>
                </a:pPr>
                <a:r>
                  <a:rPr lang="en-US" sz="2900" dirty="0" smtClean="0">
                    <a:latin typeface="Arial" panose="020B0604020202020204" pitchFamily="34" charset="0"/>
                    <a:cs typeface="Arial" panose="020B0604020202020204" pitchFamily="34" charset="0"/>
                  </a:rPr>
                  <a:t>Work </a:t>
                </a:r>
                <a:r>
                  <a:rPr lang="en-US" sz="2900" dirty="0">
                    <a:latin typeface="Arial" panose="020B0604020202020204" pitchFamily="34" charset="0"/>
                    <a:cs typeface="Arial" panose="020B0604020202020204" pitchFamily="34" charset="0"/>
                  </a:rPr>
                  <a:t>out</a:t>
                </a:r>
              </a:p>
              <a:p>
                <a:pPr marL="914400" lvl="1" indent="-457200">
                  <a:buClr>
                    <a:srgbClr val="C00000"/>
                  </a:buClr>
                  <a:buFont typeface="+mj-lt"/>
                  <a:buAutoNum type="alphaLcPeriod"/>
                  <a:tabLst>
                    <a:tab pos="1079500" algn="l"/>
                    <a:tab pos="2743200" algn="l"/>
                  </a:tabLst>
                </a:pPr>
                <a:r>
                  <a:rPr lang="en-US" sz="2900" dirty="0" smtClean="0">
                    <a:latin typeface="Arial" panose="020B0604020202020204" pitchFamily="34" charset="0"/>
                    <a:cs typeface="Arial" panose="020B0604020202020204" pitchFamily="34" charset="0"/>
                  </a:rPr>
                  <a:t>3 x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1</m:t>
                        </m:r>
                      </m:num>
                      <m:den>
                        <m:r>
                          <a:rPr lang="en-US" sz="2900" b="0" i="0" smtClean="0">
                            <a:latin typeface="Cambria Math" panose="02040503050406030204" pitchFamily="18" charset="0"/>
                            <a:cs typeface="Arial" panose="020B0604020202020204" pitchFamily="34" charset="0"/>
                          </a:rPr>
                          <m:t>4</m:t>
                        </m:r>
                      </m:den>
                    </m:f>
                  </m:oMath>
                </a14:m>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  5 x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9</m:t>
                        </m:r>
                      </m:num>
                      <m:den>
                        <m:r>
                          <a:rPr lang="en-US" sz="2900" b="0" i="0" smtClean="0">
                            <a:latin typeface="Cambria Math" panose="02040503050406030204" pitchFamily="18" charset="0"/>
                            <a:cs typeface="Arial" panose="020B0604020202020204" pitchFamily="34" charset="0"/>
                          </a:rPr>
                          <m:t>2</m:t>
                        </m:r>
                        <m:r>
                          <a:rPr lang="en-US" sz="2900" i="0">
                            <a:latin typeface="Cambria Math" panose="02040503050406030204" pitchFamily="18" charset="0"/>
                            <a:cs typeface="Arial" panose="020B0604020202020204" pitchFamily="34" charset="0"/>
                          </a:rPr>
                          <m:t>0</m:t>
                        </m:r>
                      </m:den>
                    </m:f>
                  </m:oMath>
                </a14:m>
                <a:endParaRPr lang="en-US" sz="290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4"/>
                  <a:tabLst>
                    <a:tab pos="1079500" algn="l"/>
                    <a:tab pos="2114550" algn="l"/>
                    <a:tab pos="2743200" algn="l"/>
                  </a:tabLst>
                </a:pPr>
                <a:r>
                  <a:rPr lang="en-US" sz="2900" dirty="0" smtClean="0">
                    <a:latin typeface="Arial" panose="020B0604020202020204" pitchFamily="34" charset="0"/>
                    <a:cs typeface="Arial" panose="020B0604020202020204" pitchFamily="34" charset="0"/>
                  </a:rPr>
                  <a:t>Work out</a:t>
                </a:r>
              </a:p>
              <a:p>
                <a:pPr marL="914400" lvl="1" indent="-457200">
                  <a:buClr>
                    <a:srgbClr val="C00000"/>
                  </a:buClr>
                  <a:buFont typeface="+mj-lt"/>
                  <a:buAutoNum type="alphaLcPeriod"/>
                  <a:tabLst>
                    <a:tab pos="1079500" algn="l"/>
                    <a:tab pos="2171700" algn="l"/>
                    <a:tab pos="3714750" algn="l"/>
                  </a:tabLst>
                </a:pP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2</m:t>
                        </m:r>
                      </m:num>
                      <m:den>
                        <m:r>
                          <a:rPr lang="en-US" sz="2900" b="0" i="0" smtClean="0">
                            <a:latin typeface="Cambria Math" panose="02040503050406030204" pitchFamily="18" charset="0"/>
                            <a:cs typeface="Arial" panose="020B0604020202020204" pitchFamily="34" charset="0"/>
                          </a:rPr>
                          <m:t>5</m:t>
                        </m:r>
                      </m:den>
                    </m:f>
                  </m:oMath>
                </a14:m>
                <a:r>
                  <a:rPr lang="en-US" sz="2900" dirty="0" smtClean="0">
                    <a:latin typeface="Arial" panose="020B0604020202020204" pitchFamily="34" charset="0"/>
                    <a:cs typeface="Arial" panose="020B0604020202020204" pitchFamily="34" charset="0"/>
                  </a:rPr>
                  <a:t> ÷ 3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7</m:t>
                        </m:r>
                      </m:num>
                      <m:den>
                        <m:r>
                          <a:rPr lang="en-US" sz="2900" i="0">
                            <a:latin typeface="Cambria Math" panose="02040503050406030204" pitchFamily="18" charset="0"/>
                            <a:cs typeface="Arial" panose="020B0604020202020204" pitchFamily="34" charset="0"/>
                          </a:rPr>
                          <m:t>10</m:t>
                        </m:r>
                      </m:den>
                    </m:f>
                  </m:oMath>
                </a14:m>
                <a:r>
                  <a:rPr lang="en-US" sz="2900" dirty="0" smtClean="0">
                    <a:latin typeface="Arial" panose="020B0604020202020204" pitchFamily="34" charset="0"/>
                    <a:cs typeface="Arial" panose="020B0604020202020204" pitchFamily="34" charset="0"/>
                  </a:rPr>
                  <a:t> ÷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2</m:t>
                        </m:r>
                      </m:num>
                      <m:den>
                        <m:r>
                          <a:rPr lang="en-US" sz="2900" b="0" i="0" smtClean="0">
                            <a:latin typeface="Cambria Math" panose="02040503050406030204" pitchFamily="18" charset="0"/>
                            <a:cs typeface="Arial" panose="020B0604020202020204" pitchFamily="34" charset="0"/>
                          </a:rPr>
                          <m:t>3</m:t>
                        </m:r>
                      </m:den>
                    </m:f>
                  </m:oMath>
                </a14:m>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c.</a:t>
                </a:r>
                <a:r>
                  <a:rPr lang="en-US" sz="2900" dirty="0" smtClean="0">
                    <a:latin typeface="Arial" panose="020B0604020202020204" pitchFamily="34" charset="0"/>
                    <a:cs typeface="Arial" panose="020B0604020202020204" pitchFamily="34" charset="0"/>
                  </a:rPr>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3</m:t>
                        </m:r>
                      </m:num>
                      <m:den>
                        <m:r>
                          <a:rPr lang="en-US" sz="2900" b="0" i="0" smtClean="0">
                            <a:latin typeface="Cambria Math" panose="02040503050406030204" pitchFamily="18" charset="0"/>
                            <a:cs typeface="Arial" panose="020B0604020202020204" pitchFamily="34" charset="0"/>
                          </a:rPr>
                          <m:t>5</m:t>
                        </m:r>
                      </m:den>
                    </m:f>
                  </m:oMath>
                </a14:m>
                <a:r>
                  <a:rPr lang="en-US" sz="2900" dirty="0" smtClean="0">
                    <a:latin typeface="Arial" panose="020B0604020202020204" pitchFamily="34" charset="0"/>
                    <a:cs typeface="Arial" panose="020B0604020202020204" pitchFamily="34" charset="0"/>
                  </a:rPr>
                  <a:t> ÷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6</m:t>
                        </m:r>
                      </m:num>
                      <m:den>
                        <m:r>
                          <a:rPr lang="en-US" sz="2900" b="0" i="0" smtClean="0">
                            <a:latin typeface="Cambria Math" panose="02040503050406030204" pitchFamily="18" charset="0"/>
                            <a:cs typeface="Arial" panose="020B0604020202020204" pitchFamily="34" charset="0"/>
                          </a:rPr>
                          <m:t>7</m:t>
                        </m:r>
                      </m:den>
                    </m:f>
                  </m:oMath>
                </a14:m>
                <a:r>
                  <a:rPr lang="en-US" sz="2900" dirty="0" smtClean="0">
                    <a:latin typeface="Arial" panose="020B0604020202020204" pitchFamily="34" charset="0"/>
                    <a:cs typeface="Arial" panose="020B0604020202020204" pitchFamily="34" charset="0"/>
                  </a:rPr>
                  <a:t> </a:t>
                </a:r>
                <a:endParaRPr lang="en-US" sz="290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4"/>
                  <a:tabLst>
                    <a:tab pos="1079500" algn="l"/>
                    <a:tab pos="2743200" algn="l"/>
                  </a:tabLst>
                </a:pPr>
                <a:r>
                  <a:rPr lang="en-US" sz="2900" dirty="0">
                    <a:latin typeface="Arial" panose="020B0604020202020204" pitchFamily="34" charset="0"/>
                    <a:cs typeface="Arial" panose="020B0604020202020204" pitchFamily="34" charset="0"/>
                  </a:rPr>
                  <a:t>Work out</a:t>
                </a:r>
              </a:p>
              <a:p>
                <a:pPr marL="914400" lvl="1" indent="-457200">
                  <a:buClr>
                    <a:srgbClr val="C00000"/>
                  </a:buClr>
                  <a:buFont typeface="+mj-lt"/>
                  <a:buAutoNum type="alphaLcPeriod"/>
                  <a:tabLst>
                    <a:tab pos="1079500" algn="l"/>
                    <a:tab pos="2171700" algn="l"/>
                    <a:tab pos="3714750" algn="l"/>
                  </a:tabLst>
                </a:pPr>
                <a14:m>
                  <m:oMath xmlns:m="http://schemas.openxmlformats.org/officeDocument/2006/math">
                    <m:f>
                      <m:fPr>
                        <m:ctrlPr>
                          <a:rPr lang="en-US" sz="2900" i="1" smtClean="0">
                            <a:solidFill>
                              <a:schemeClr val="tx1"/>
                            </a:solidFill>
                            <a:latin typeface="Cambria Math" panose="02040503050406030204" pitchFamily="18" charset="0"/>
                            <a:cs typeface="Arial" panose="020B0604020202020204" pitchFamily="34" charset="0"/>
                          </a:rPr>
                        </m:ctrlPr>
                      </m:fPr>
                      <m:num>
                        <m:r>
                          <a:rPr lang="en-US" sz="2900" b="0" i="0" smtClean="0">
                            <a:solidFill>
                              <a:schemeClr val="tx1"/>
                            </a:solidFill>
                            <a:latin typeface="Cambria Math" panose="02040503050406030204" pitchFamily="18" charset="0"/>
                            <a:cs typeface="Arial" panose="020B0604020202020204" pitchFamily="34" charset="0"/>
                          </a:rPr>
                          <m:t>1</m:t>
                        </m:r>
                      </m:num>
                      <m:den>
                        <m:r>
                          <a:rPr lang="en-US" sz="2900" b="0" i="0" smtClean="0">
                            <a:solidFill>
                              <a:schemeClr val="tx1"/>
                            </a:solidFill>
                            <a:latin typeface="Cambria Math" panose="02040503050406030204" pitchFamily="18" charset="0"/>
                            <a:cs typeface="Arial" panose="020B0604020202020204" pitchFamily="34" charset="0"/>
                          </a:rPr>
                          <m:t>4</m:t>
                        </m:r>
                      </m:den>
                    </m:f>
                  </m:oMath>
                </a14:m>
                <a:r>
                  <a:rPr lang="en-US" sz="29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900" i="1">
                            <a:solidFill>
                              <a:schemeClr val="tx1"/>
                            </a:solidFill>
                            <a:latin typeface="Cambria Math" panose="02040503050406030204" pitchFamily="18" charset="0"/>
                            <a:cs typeface="Arial" panose="020B0604020202020204" pitchFamily="34" charset="0"/>
                          </a:rPr>
                        </m:ctrlPr>
                      </m:fPr>
                      <m:num>
                        <m:r>
                          <a:rPr lang="en-US" sz="2900" b="0" i="0" smtClean="0">
                            <a:solidFill>
                              <a:schemeClr val="tx1"/>
                            </a:solidFill>
                            <a:latin typeface="Cambria Math" panose="02040503050406030204" pitchFamily="18" charset="0"/>
                            <a:cs typeface="Arial" panose="020B0604020202020204" pitchFamily="34" charset="0"/>
                          </a:rPr>
                          <m:t>3</m:t>
                        </m:r>
                      </m:num>
                      <m:den>
                        <m:r>
                          <a:rPr lang="en-US" sz="2900" b="0" i="0" smtClean="0">
                            <a:solidFill>
                              <a:schemeClr val="tx1"/>
                            </a:solidFill>
                            <a:latin typeface="Cambria Math" panose="02040503050406030204" pitchFamily="18" charset="0"/>
                            <a:cs typeface="Arial" panose="020B0604020202020204" pitchFamily="34" charset="0"/>
                          </a:rPr>
                          <m:t>8</m:t>
                        </m:r>
                      </m:den>
                    </m:f>
                  </m:oMath>
                </a14:m>
                <a:r>
                  <a:rPr lang="en-US" sz="2900" dirty="0" smtClean="0">
                    <a:solidFill>
                      <a:schemeClr val="tx1"/>
                    </a:solidFill>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900" i="1">
                            <a:solidFill>
                              <a:schemeClr val="tx1"/>
                            </a:solidFill>
                            <a:latin typeface="Cambria Math" panose="02040503050406030204" pitchFamily="18" charset="0"/>
                            <a:cs typeface="Arial" panose="020B0604020202020204" pitchFamily="34" charset="0"/>
                          </a:rPr>
                        </m:ctrlPr>
                      </m:fPr>
                      <m:num>
                        <m:r>
                          <a:rPr lang="en-US" sz="2900" b="0" i="0" smtClean="0">
                            <a:solidFill>
                              <a:schemeClr val="tx1"/>
                            </a:solidFill>
                            <a:latin typeface="Cambria Math" panose="02040503050406030204" pitchFamily="18" charset="0"/>
                            <a:cs typeface="Arial" panose="020B0604020202020204" pitchFamily="34" charset="0"/>
                          </a:rPr>
                          <m:t>1</m:t>
                        </m:r>
                      </m:num>
                      <m:den>
                        <m:r>
                          <a:rPr lang="en-US" sz="2900" i="0">
                            <a:solidFill>
                              <a:schemeClr val="tx1"/>
                            </a:solidFill>
                            <a:latin typeface="Cambria Math" panose="02040503050406030204" pitchFamily="18" charset="0"/>
                            <a:cs typeface="Arial" panose="020B0604020202020204" pitchFamily="34" charset="0"/>
                          </a:rPr>
                          <m:t>5</m:t>
                        </m:r>
                      </m:den>
                    </m:f>
                  </m:oMath>
                </a14:m>
                <a:r>
                  <a:rPr lang="en-US" sz="29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900" i="1">
                            <a:solidFill>
                              <a:schemeClr val="tx1"/>
                            </a:solidFill>
                            <a:latin typeface="Cambria Math" panose="02040503050406030204" pitchFamily="18" charset="0"/>
                            <a:cs typeface="Arial" panose="020B0604020202020204" pitchFamily="34" charset="0"/>
                          </a:rPr>
                        </m:ctrlPr>
                      </m:fPr>
                      <m:num>
                        <m:r>
                          <a:rPr lang="en-US" sz="2900" b="0" i="0" smtClean="0">
                            <a:solidFill>
                              <a:schemeClr val="tx1"/>
                            </a:solidFill>
                            <a:latin typeface="Cambria Math" panose="02040503050406030204" pitchFamily="18" charset="0"/>
                            <a:cs typeface="Arial" panose="020B0604020202020204" pitchFamily="34" charset="0"/>
                          </a:rPr>
                          <m:t>1</m:t>
                        </m:r>
                      </m:num>
                      <m:den>
                        <m:r>
                          <a:rPr lang="en-US" sz="2900" b="0" i="0" smtClean="0">
                            <a:solidFill>
                              <a:schemeClr val="tx1"/>
                            </a:solidFill>
                            <a:latin typeface="Cambria Math" panose="02040503050406030204" pitchFamily="18" charset="0"/>
                            <a:cs typeface="Arial" panose="020B0604020202020204" pitchFamily="34" charset="0"/>
                          </a:rPr>
                          <m:t>6</m:t>
                        </m:r>
                      </m:den>
                    </m:f>
                  </m:oMath>
                </a14:m>
                <a:r>
                  <a:rPr lang="en-US" sz="2900" dirty="0" smtClean="0">
                    <a:solidFill>
                      <a:schemeClr val="tx1"/>
                    </a:solidFill>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c. </a:t>
                </a:r>
                <a14:m>
                  <m:oMath xmlns:m="http://schemas.openxmlformats.org/officeDocument/2006/math">
                    <m:f>
                      <m:fPr>
                        <m:ctrlPr>
                          <a:rPr lang="en-US" sz="2900" i="1">
                            <a:solidFill>
                              <a:schemeClr val="tx1"/>
                            </a:solidFill>
                            <a:latin typeface="Cambria Math" panose="02040503050406030204" pitchFamily="18" charset="0"/>
                            <a:cs typeface="Arial" panose="020B0604020202020204" pitchFamily="34" charset="0"/>
                          </a:rPr>
                        </m:ctrlPr>
                      </m:fPr>
                      <m:num>
                        <m:r>
                          <a:rPr lang="en-US" sz="2900" b="0" i="0" smtClean="0">
                            <a:solidFill>
                              <a:schemeClr val="tx1"/>
                            </a:solidFill>
                            <a:latin typeface="Cambria Math" panose="02040503050406030204" pitchFamily="18" charset="0"/>
                            <a:cs typeface="Arial" panose="020B0604020202020204" pitchFamily="34" charset="0"/>
                          </a:rPr>
                          <m:t>3</m:t>
                        </m:r>
                      </m:num>
                      <m:den>
                        <m:r>
                          <a:rPr lang="en-US" sz="2900" i="0">
                            <a:solidFill>
                              <a:schemeClr val="tx1"/>
                            </a:solidFill>
                            <a:latin typeface="Cambria Math" panose="02040503050406030204" pitchFamily="18" charset="0"/>
                            <a:cs typeface="Arial" panose="020B0604020202020204" pitchFamily="34" charset="0"/>
                          </a:rPr>
                          <m:t>5</m:t>
                        </m:r>
                      </m:den>
                    </m:f>
                  </m:oMath>
                </a14:m>
                <a:r>
                  <a:rPr lang="en-US" sz="29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900" i="1">
                            <a:solidFill>
                              <a:schemeClr val="tx1"/>
                            </a:solidFill>
                            <a:latin typeface="Cambria Math" panose="02040503050406030204" pitchFamily="18" charset="0"/>
                            <a:cs typeface="Arial" panose="020B0604020202020204" pitchFamily="34" charset="0"/>
                          </a:rPr>
                        </m:ctrlPr>
                      </m:fPr>
                      <m:num>
                        <m:r>
                          <a:rPr lang="en-US" sz="2900" b="0" i="0" smtClean="0">
                            <a:solidFill>
                              <a:schemeClr val="tx1"/>
                            </a:solidFill>
                            <a:latin typeface="Cambria Math" panose="02040503050406030204" pitchFamily="18" charset="0"/>
                            <a:cs typeface="Arial" panose="020B0604020202020204" pitchFamily="34" charset="0"/>
                          </a:rPr>
                          <m:t>4</m:t>
                        </m:r>
                      </m:num>
                      <m:den>
                        <m:r>
                          <a:rPr lang="en-US" sz="2900" b="0" i="0" smtClean="0">
                            <a:solidFill>
                              <a:schemeClr val="tx1"/>
                            </a:solidFill>
                            <a:latin typeface="Cambria Math" panose="02040503050406030204" pitchFamily="18" charset="0"/>
                            <a:cs typeface="Arial" panose="020B0604020202020204" pitchFamily="34" charset="0"/>
                          </a:rPr>
                          <m:t>9</m:t>
                        </m:r>
                      </m:den>
                    </m:f>
                  </m:oMath>
                </a14:m>
                <a:endParaRPr lang="en-US" sz="2900" dirty="0">
                  <a:solidFill>
                    <a:schemeClr val="tx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118196"/>
              </a:xfrm>
              <a:prstGeom prst="rect">
                <a:avLst/>
              </a:prstGeom>
              <a:blipFill rotWithShape="0">
                <a:blip r:embed="rId4"/>
                <a:stretch>
                  <a:fillRect l="-2433" t="-1190" b="-476"/>
                </a:stretch>
              </a:blipFill>
            </p:spPr>
            <p:txBody>
              <a:bodyPr/>
              <a:lstStyle/>
              <a:p>
                <a:r>
                  <a:rPr lang="en-US">
                    <a:noFill/>
                  </a:rPr>
                  <a:t> </a:t>
                </a:r>
              </a:p>
            </p:txBody>
          </p:sp>
        </mc:Fallback>
      </mc:AlternateContent>
    </p:spTree>
    <p:extLst>
      <p:ext uri="{BB962C8B-B14F-4D97-AF65-F5344CB8AC3E}">
        <p14:creationId xmlns:p14="http://schemas.microsoft.com/office/powerpoint/2010/main" val="3752515553"/>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068917"/>
              </a:xfrm>
              <a:prstGeom prst="rect">
                <a:avLst/>
              </a:prstGeom>
            </p:spPr>
            <p:txBody>
              <a:bodyPr wrap="square">
                <a:spAutoFit/>
              </a:bodyPr>
              <a:lstStyle/>
              <a:p>
                <a:pPr marL="457200" indent="-457200">
                  <a:buClr>
                    <a:srgbClr val="C00000"/>
                  </a:buClr>
                  <a:buFont typeface="+mj-lt"/>
                  <a:buAutoNum type="arabicPeriod" startAt="2"/>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Caroline and Naomi share a flat with a monthly rent of £1025. Caroline's bedroom is </a:t>
                </a:r>
                <a:r>
                  <a:rPr lang="en-US" sz="2400" dirty="0">
                    <a:latin typeface="Arial" panose="020B0604020202020204" pitchFamily="34" charset="0"/>
                    <a:ea typeface="Cambria Math" panose="02040503050406030204" pitchFamily="18" charset="0"/>
                    <a:cs typeface="Arial" panose="020B0604020202020204" pitchFamily="34" charset="0"/>
                  </a:rPr>
                  <a:t>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a:rPr lang="en-US" sz="2400" i="1">
                            <a:latin typeface="Cambria Math" panose="02040503050406030204" pitchFamily="18" charset="0"/>
                            <a:cs typeface="Arial" panose="020B0604020202020204" pitchFamily="34" charset="0"/>
                          </a:rPr>
                          <m:t>2</m:t>
                        </m:r>
                      </m:den>
                    </m:f>
                  </m:oMath>
                </a14:m>
                <a:r>
                  <a:rPr lang="en-US" sz="2400" dirty="0">
                    <a:latin typeface="Arial" panose="020B0604020202020204" pitchFamily="34" charset="0"/>
                    <a:ea typeface="Cambria Math" panose="02040503050406030204" pitchFamily="18" charset="0"/>
                    <a:cs typeface="Arial" panose="020B0604020202020204" pitchFamily="34" charset="0"/>
                  </a:rPr>
                  <a:t> times the size of Naomi's, so she agrees to pay </a:t>
                </a:r>
                <a:r>
                  <a:rPr lang="en-US" sz="2400" dirty="0" smtClean="0">
                    <a:latin typeface="Arial" panose="020B0604020202020204" pitchFamily="34" charset="0"/>
                    <a:ea typeface="Cambria Math" panose="02040503050406030204" pitchFamily="18" charset="0"/>
                    <a:cs typeface="Arial" panose="020B0604020202020204" pitchFamily="34" charset="0"/>
                  </a:rPr>
                  <a:t>1</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i="1">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ea typeface="Cambria Math" panose="02040503050406030204" pitchFamily="18" charset="0"/>
                    <a:cs typeface="Arial" panose="020B0604020202020204" pitchFamily="34" charset="0"/>
                  </a:rPr>
                  <a:t>times the rent of Naomi. How much do they each pay</a:t>
                </a:r>
                <a:r>
                  <a:rPr lang="en-US" sz="2400" dirty="0" smtClean="0">
                    <a:latin typeface="Arial" panose="020B0604020202020204" pitchFamily="34" charset="0"/>
                    <a:ea typeface="Cambria Math" panose="02040503050406030204" pitchFamily="18"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068917"/>
              </a:xfrm>
              <a:prstGeom prst="rect">
                <a:avLst/>
              </a:prstGeom>
              <a:blipFill rotWithShape="0">
                <a:blip r:embed="rId3"/>
                <a:stretch>
                  <a:fillRect l="-1506" t="-1389" r="-1622" b="-3571"/>
                </a:stretch>
              </a:blipFill>
            </p:spPr>
            <p:txBody>
              <a:bodyPr/>
              <a:lstStyle/>
              <a:p>
                <a:r>
                  <a:rPr lang="en-US">
                    <a:noFill/>
                  </a:rPr>
                  <a:t> </a:t>
                </a:r>
              </a:p>
            </p:txBody>
          </p:sp>
        </mc:Fallback>
      </mc:AlternateContent>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110</a:t>
            </a:r>
            <a:endParaRPr lang="en-GB" sz="1300" b="1" dirty="0">
              <a:latin typeface="Calibri" panose="020F050202020403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251520" y="4524796"/>
            <a:ext cx="5204539" cy="2000548"/>
          </a:xfrm>
          <a:prstGeom prst="rect">
            <a:avLst/>
          </a:prstGeom>
          <a:solidFill>
            <a:srgbClr val="FFF0E2"/>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pPr>
              <a:tabLst>
                <a:tab pos="2457450" algn="l"/>
              </a:tabLst>
            </a:pPr>
            <a:r>
              <a:rPr lang="en-US" sz="2400" b="1" dirty="0" smtClean="0">
                <a:solidFill>
                  <a:srgbClr val="C00000"/>
                </a:solidFill>
                <a:latin typeface="Arial" panose="020B0604020202020204" pitchFamily="34" charset="0"/>
                <a:cs typeface="Arial" panose="020B0604020202020204" pitchFamily="34" charset="0"/>
              </a:rPr>
              <a:t>Q2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£__</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400" dirty="0" smtClean="0">
              <a:solidFill>
                <a:schemeClr val="tx1"/>
              </a:solidFill>
              <a:latin typeface="Arial" panose="020B0604020202020204" pitchFamily="34" charset="0"/>
              <a:cs typeface="Arial" panose="020B0604020202020204" pitchFamily="34" charset="0"/>
            </a:endParaRPr>
          </a:p>
          <a:p>
            <a:pPr>
              <a:tabLst>
                <a:tab pos="2457450" algn="l"/>
              </a:tabLst>
            </a:pPr>
            <a:endParaRPr lang="en-US" sz="28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97605" y="5028852"/>
            <a:ext cx="3312368" cy="1368152"/>
          </a:xfrm>
          <a:prstGeom prst="rect">
            <a:avLst/>
          </a:prstGeom>
        </p:spPr>
      </p:pic>
    </p:spTree>
    <p:extLst>
      <p:ext uri="{BB962C8B-B14F-4D97-AF65-F5344CB8AC3E}">
        <p14:creationId xmlns:p14="http://schemas.microsoft.com/office/powerpoint/2010/main" val="722236116"/>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p:sp>
        <p:nvSpPr>
          <p:cNvPr id="3" name="Rectangle 2"/>
          <p:cNvSpPr/>
          <p:nvPr/>
        </p:nvSpPr>
        <p:spPr>
          <a:xfrm>
            <a:off x="251520" y="1196752"/>
            <a:ext cx="5256584" cy="5509200"/>
          </a:xfrm>
          <a:prstGeom prst="rect">
            <a:avLst/>
          </a:prstGeom>
        </p:spPr>
        <p:txBody>
          <a:bodyPr wrap="square">
            <a:spAutoFit/>
          </a:bodyPr>
          <a:lstStyle/>
          <a:p>
            <a:pPr marL="457200" indent="-457200">
              <a:buClr>
                <a:srgbClr val="C00000"/>
              </a:buClr>
              <a:buFont typeface="+mj-lt"/>
              <a:buAutoNum type="arabicPeriod" startAt="3"/>
              <a:tabLst>
                <a:tab pos="2743200" algn="l"/>
              </a:tabLst>
            </a:pPr>
            <a:r>
              <a:rPr lang="en-US" sz="2200" dirty="0">
                <a:latin typeface="Arial" panose="020B0604020202020204" pitchFamily="34" charset="0"/>
                <a:ea typeface="Cambria Math" panose="02040503050406030204" pitchFamily="18" charset="0"/>
                <a:cs typeface="Arial" panose="020B0604020202020204" pitchFamily="34" charset="0"/>
              </a:rPr>
              <a:t>A petting zoo has rabbits, goats and llamas in the ratio 6:3:2.The zoo has 8 more rabbits than llamas. How many goats does it have</a:t>
            </a:r>
            <a:r>
              <a:rPr lang="en-US" sz="2200" dirty="0" smtClean="0">
                <a:latin typeface="Arial" panose="020B0604020202020204" pitchFamily="34" charset="0"/>
                <a:ea typeface="Cambria Math" panose="02040503050406030204" pitchFamily="18" charset="0"/>
                <a:cs typeface="Arial" panose="020B0604020202020204" pitchFamily="34" charset="0"/>
              </a:rPr>
              <a:t>?</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
            </a:r>
            <a:br>
              <a:rPr lang="en-US" sz="2200" dirty="0" smtClean="0">
                <a:latin typeface="Arial" panose="020B0604020202020204" pitchFamily="34" charset="0"/>
                <a:ea typeface="Cambria Math" panose="02040503050406030204" pitchFamily="18" charset="0"/>
                <a:cs typeface="Arial" panose="020B0604020202020204" pitchFamily="34" charset="0"/>
              </a:rPr>
            </a:br>
            <a:endParaRPr lang="en-US" sz="2200" dirty="0" smtClean="0">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5"/>
              <a:tabLst>
                <a:tab pos="2743200" algn="l"/>
              </a:tabLst>
            </a:pPr>
            <a:r>
              <a:rPr lang="en-US" sz="2200" dirty="0">
                <a:latin typeface="Arial" panose="020B0604020202020204" pitchFamily="34" charset="0"/>
                <a:ea typeface="Cambria Math" panose="02040503050406030204" pitchFamily="18" charset="0"/>
                <a:cs typeface="Arial" panose="020B0604020202020204" pitchFamily="34" charset="0"/>
              </a:rPr>
              <a:t>Jamie invests some money. In the first year it increases to 110% of its original </a:t>
            </a:r>
            <a:r>
              <a:rPr lang="en-US" sz="2200" dirty="0" smtClean="0">
                <a:latin typeface="Arial" panose="020B0604020202020204" pitchFamily="34" charset="0"/>
                <a:ea typeface="Cambria Math" panose="02040503050406030204" pitchFamily="18" charset="0"/>
                <a:cs typeface="Arial" panose="020B0604020202020204" pitchFamily="34" charset="0"/>
              </a:rPr>
              <a:t>value.</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He </a:t>
            </a:r>
            <a:r>
              <a:rPr lang="en-US" sz="2200" dirty="0">
                <a:latin typeface="Arial" panose="020B0604020202020204" pitchFamily="34" charset="0"/>
                <a:ea typeface="Cambria Math" panose="02040503050406030204" pitchFamily="18" charset="0"/>
                <a:cs typeface="Arial" panose="020B0604020202020204" pitchFamily="34" charset="0"/>
              </a:rPr>
              <a:t>spends 20% of the profit on a cricket bat and y of the remainder on a cricket jumper. He is left with £140 profit. How much did Jamie invest?</a:t>
            </a:r>
            <a:endParaRPr lang="en-US" sz="2200" dirty="0" smtClean="0">
              <a:latin typeface="Arial" panose="020B0604020202020204" pitchFamily="34" charset="0"/>
              <a:ea typeface="Cambria Math" panose="02040503050406030204" pitchFamily="18"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111</a:t>
            </a:r>
            <a:endParaRPr lang="en-GB" sz="1300" b="1" dirty="0">
              <a:latin typeface="Calibri" panose="020F050202020403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223753" y="2682205"/>
            <a:ext cx="5204539" cy="150810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Q3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 Draw a bar model showing the ratio 6:3:2. Compare rabbits and llamas. How many sections represent 8 rabbits?</a:t>
            </a:r>
          </a:p>
        </p:txBody>
      </p:sp>
    </p:spTree>
    <p:extLst>
      <p:ext uri="{BB962C8B-B14F-4D97-AF65-F5344CB8AC3E}">
        <p14:creationId xmlns:p14="http://schemas.microsoft.com/office/powerpoint/2010/main" val="4073647081"/>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p:sp>
        <p:nvSpPr>
          <p:cNvPr id="3" name="Rectangle 2"/>
          <p:cNvSpPr/>
          <p:nvPr/>
        </p:nvSpPr>
        <p:spPr>
          <a:xfrm>
            <a:off x="251520" y="1196752"/>
            <a:ext cx="5256584" cy="4293483"/>
          </a:xfrm>
          <a:prstGeom prst="rect">
            <a:avLst/>
          </a:prstGeom>
        </p:spPr>
        <p:txBody>
          <a:bodyPr wrap="square">
            <a:spAutoFit/>
          </a:bodyPr>
          <a:lstStyle/>
          <a:p>
            <a:pPr marL="342900" indent="-342900">
              <a:buClr>
                <a:srgbClr val="C00000"/>
              </a:buClr>
              <a:buFont typeface="+mj-lt"/>
              <a:buAutoNum type="arabicPeriod" startAt="4"/>
              <a:tabLst>
                <a:tab pos="2743200" algn="l"/>
              </a:tabLst>
            </a:pPr>
            <a:r>
              <a:rPr lang="en-US" sz="2100" dirty="0">
                <a:latin typeface="Arial" panose="020B0604020202020204" pitchFamily="34" charset="0"/>
                <a:ea typeface="Cambria Math" panose="02040503050406030204" pitchFamily="18" charset="0"/>
                <a:cs typeface="Arial" panose="020B0604020202020204" pitchFamily="34" charset="0"/>
              </a:rPr>
              <a:t>Amateur boxers can only fight other boxers in the same weight </a:t>
            </a:r>
            <a:r>
              <a:rPr lang="en-US" sz="2100" dirty="0" smtClean="0">
                <a:latin typeface="Arial" panose="020B0604020202020204" pitchFamily="34" charset="0"/>
                <a:ea typeface="Cambria Math" panose="02040503050406030204" pitchFamily="18" charset="0"/>
                <a:cs typeface="Arial" panose="020B0604020202020204" pitchFamily="34" charset="0"/>
              </a:rPr>
              <a:t>class.</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The </a:t>
            </a:r>
            <a:r>
              <a:rPr lang="en-US" sz="2100" dirty="0">
                <a:latin typeface="Arial" panose="020B0604020202020204" pitchFamily="34" charset="0"/>
                <a:ea typeface="Cambria Math" panose="02040503050406030204" pitchFamily="18" charset="0"/>
                <a:cs typeface="Arial" panose="020B0604020202020204" pitchFamily="34" charset="0"/>
              </a:rPr>
              <a:t>table shows three of the weight classes. Two amateur boxers have weights in the ratio 2.5:3. Their </a:t>
            </a:r>
            <a:r>
              <a:rPr lang="en-US" sz="2100" dirty="0" smtClean="0">
                <a:latin typeface="Arial" panose="020B0604020202020204" pitchFamily="34" charset="0"/>
                <a:ea typeface="Cambria Math" panose="02040503050406030204" pitchFamily="18" charset="0"/>
                <a:cs typeface="Arial" panose="020B0604020202020204" pitchFamily="34" charset="0"/>
              </a:rPr>
              <a:t>total </a:t>
            </a:r>
            <a:r>
              <a:rPr lang="en-US" sz="2100" dirty="0">
                <a:latin typeface="Arial" panose="020B0604020202020204" pitchFamily="34" charset="0"/>
                <a:ea typeface="Cambria Math" panose="02040503050406030204" pitchFamily="18" charset="0"/>
                <a:cs typeface="Arial" panose="020B0604020202020204" pitchFamily="34" charset="0"/>
              </a:rPr>
              <a:t>weight is 165 </a:t>
            </a:r>
            <a:r>
              <a:rPr lang="en-US" sz="2100" dirty="0" smtClean="0">
                <a:latin typeface="Arial" panose="020B0604020202020204" pitchFamily="34" charset="0"/>
                <a:ea typeface="Cambria Math" panose="02040503050406030204" pitchFamily="18" charset="0"/>
                <a:cs typeface="Arial" panose="020B0604020202020204" pitchFamily="34" charset="0"/>
              </a:rPr>
              <a:t>kg.</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Can </a:t>
            </a:r>
            <a:r>
              <a:rPr lang="en-US" sz="2100" dirty="0">
                <a:latin typeface="Arial" panose="020B0604020202020204" pitchFamily="34" charset="0"/>
                <a:ea typeface="Cambria Math" panose="02040503050406030204" pitchFamily="18" charset="0"/>
                <a:cs typeface="Arial" panose="020B0604020202020204" pitchFamily="34" charset="0"/>
              </a:rPr>
              <a:t>the boxers fight each </a:t>
            </a:r>
            <a:r>
              <a:rPr lang="en-US" sz="2100" dirty="0" smtClean="0">
                <a:latin typeface="Arial" panose="020B0604020202020204" pitchFamily="34" charset="0"/>
                <a:ea typeface="Cambria Math" panose="02040503050406030204" pitchFamily="18" charset="0"/>
                <a:cs typeface="Arial" panose="020B0604020202020204" pitchFamily="34" charset="0"/>
              </a:rPr>
              <a:t>other?</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Explain</a:t>
            </a:r>
            <a:r>
              <a:rPr lang="en-US" sz="2100" dirty="0">
                <a:latin typeface="Arial" panose="020B0604020202020204" pitchFamily="34" charset="0"/>
                <a:ea typeface="Cambria Math" panose="02040503050406030204" pitchFamily="18" charset="0"/>
                <a:cs typeface="Arial" panose="020B0604020202020204" pitchFamily="34" charset="0"/>
              </a:rPr>
              <a:t>.</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111</a:t>
            </a:r>
            <a:endParaRPr lang="en-GB" sz="1300" b="1" dirty="0">
              <a:latin typeface="Calibri" panose="020F050202020403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303565" y="5445224"/>
            <a:ext cx="5204539" cy="1061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Q4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Draw a bar to represent the total weight. Split the bar into 0.5 sections. One section </a:t>
            </a:r>
            <a:r>
              <a:rPr lang="en-US" sz="2100" dirty="0" smtClean="0">
                <a:solidFill>
                  <a:schemeClr val="tx1"/>
                </a:solidFill>
                <a:latin typeface="Arial" panose="020B0604020202020204" pitchFamily="34" charset="0"/>
                <a:cs typeface="Arial" panose="020B0604020202020204" pitchFamily="34" charset="0"/>
              </a:rPr>
              <a:t>= _____ kg</a:t>
            </a:r>
            <a:endParaRPr lang="en-US" sz="2100" dirty="0">
              <a:solidFill>
                <a:schemeClr val="tx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52254145"/>
              </p:ext>
            </p:extLst>
          </p:nvPr>
        </p:nvGraphicFramePr>
        <p:xfrm>
          <a:off x="303565" y="1916832"/>
          <a:ext cx="5132531" cy="1524000"/>
        </p:xfrm>
        <a:graphic>
          <a:graphicData uri="http://schemas.openxmlformats.org/drawingml/2006/table">
            <a:tbl>
              <a:tblPr firstRow="1" bandRow="1">
                <a:tableStyleId>{5940675A-B579-460E-94D1-54222C63F5DA}</a:tableStyleId>
              </a:tblPr>
              <a:tblGrid>
                <a:gridCol w="2289898"/>
                <a:gridCol w="2842633"/>
              </a:tblGrid>
              <a:tr h="313628">
                <a:tc>
                  <a:txBody>
                    <a:bodyPr/>
                    <a:lstStyle/>
                    <a:p>
                      <a:pPr algn="l"/>
                      <a:r>
                        <a:rPr lang="en-US" sz="1900" b="1" i="0" dirty="0" smtClean="0">
                          <a:latin typeface="Arial" panose="020B0604020202020204" pitchFamily="34" charset="0"/>
                          <a:cs typeface="Arial" panose="020B0604020202020204" pitchFamily="34" charset="0"/>
                        </a:rPr>
                        <a:t>Weight Class</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l"/>
                      <a:r>
                        <a:rPr lang="en-US" sz="1900" b="1" dirty="0" smtClean="0">
                          <a:latin typeface="Arial" panose="020B0604020202020204" pitchFamily="34" charset="0"/>
                          <a:cs typeface="Arial" panose="020B0604020202020204" pitchFamily="34" charset="0"/>
                        </a:rPr>
                        <a:t>Boxer’s weight (kg)</a:t>
                      </a:r>
                      <a:endParaRPr lang="en-US" sz="19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l"/>
                      <a:r>
                        <a:rPr lang="en-US" sz="1900" dirty="0" smtClean="0">
                          <a:latin typeface="Arial" panose="020B0604020202020204" pitchFamily="34" charset="0"/>
                          <a:cs typeface="Arial" panose="020B0604020202020204" pitchFamily="34" charset="0"/>
                        </a:rPr>
                        <a:t>Heavyweight</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81-91</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1900" dirty="0" smtClean="0">
                          <a:latin typeface="Arial" panose="020B0604020202020204" pitchFamily="34" charset="0"/>
                          <a:cs typeface="Arial" panose="020B0604020202020204" pitchFamily="34" charset="0"/>
                        </a:rPr>
                        <a:t>Light Heavyweight</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75-81</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1900" dirty="0" smtClean="0">
                          <a:latin typeface="Arial" panose="020B0604020202020204" pitchFamily="34" charset="0"/>
                          <a:cs typeface="Arial" panose="020B0604020202020204" pitchFamily="34" charset="0"/>
                        </a:rPr>
                        <a:t>Middleweight</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69 - 75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12640577"/>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861057"/>
              </a:xfrm>
              <a:prstGeom prst="rect">
                <a:avLst/>
              </a:prstGeom>
            </p:spPr>
            <p:txBody>
              <a:bodyPr wrap="square">
                <a:spAutoFit/>
              </a:bodyPr>
              <a:lstStyle/>
              <a:p>
                <a:pPr marL="457200" indent="-457200">
                  <a:buClr>
                    <a:srgbClr val="C00000"/>
                  </a:buClr>
                  <a:buFont typeface="+mj-lt"/>
                  <a:buAutoNum type="arabicPeriod" startAt="6"/>
                  <a:tabLst>
                    <a:tab pos="2743200" algn="l"/>
                  </a:tabLst>
                </a:pPr>
                <a:r>
                  <a:rPr lang="en-US" sz="2600" dirty="0" smtClean="0">
                    <a:latin typeface="Arial" panose="020B0604020202020204" pitchFamily="34" charset="0"/>
                    <a:ea typeface="Cambria Math" panose="02040503050406030204" pitchFamily="18" charset="0"/>
                    <a:cs typeface="Arial" panose="020B0604020202020204" pitchFamily="34" charset="0"/>
                  </a:rPr>
                  <a:t>Flu is passed around an accounts department. The clerk has 2½ </a:t>
                </a:r>
                <a:r>
                  <a:rPr lang="en-US" sz="2600" dirty="0">
                    <a:latin typeface="Arial" panose="020B0604020202020204" pitchFamily="34" charset="0"/>
                    <a:ea typeface="Cambria Math" panose="02040503050406030204" pitchFamily="18" charset="0"/>
                    <a:cs typeface="Arial" panose="020B0604020202020204" pitchFamily="34" charset="0"/>
                  </a:rPr>
                  <a:t>times the days off sick than the accountant. </a:t>
                </a:r>
                <a:r>
                  <a:rPr lang="en-US" sz="2600" dirty="0" smtClean="0">
                    <a:latin typeface="Arial" panose="020B0604020202020204" pitchFamily="34" charset="0"/>
                    <a:ea typeface="Cambria Math" panose="02040503050406030204" pitchFamily="18" charset="0"/>
                    <a:cs typeface="Arial" panose="020B0604020202020204" pitchFamily="34" charset="0"/>
                  </a:rPr>
                  <a:t/>
                </a:r>
                <a:br>
                  <a:rPr lang="en-US" sz="2600" dirty="0" smtClean="0">
                    <a:latin typeface="Arial" panose="020B0604020202020204" pitchFamily="34" charset="0"/>
                    <a:ea typeface="Cambria Math" panose="02040503050406030204" pitchFamily="18" charset="0"/>
                    <a:cs typeface="Arial" panose="020B0604020202020204" pitchFamily="34" charset="0"/>
                  </a:rPr>
                </a:br>
                <a:r>
                  <a:rPr lang="en-US" sz="2600" dirty="0" smtClean="0">
                    <a:latin typeface="Arial" panose="020B0604020202020204" pitchFamily="34" charset="0"/>
                    <a:ea typeface="Cambria Math" panose="02040503050406030204" pitchFamily="18" charset="0"/>
                    <a:cs typeface="Arial" panose="020B0604020202020204" pitchFamily="34" charset="0"/>
                  </a:rPr>
                  <a:t>The </a:t>
                </a:r>
                <a:r>
                  <a:rPr lang="en-US" sz="2600" dirty="0">
                    <a:latin typeface="Arial" panose="020B0604020202020204" pitchFamily="34" charset="0"/>
                    <a:ea typeface="Cambria Math" panose="02040503050406030204" pitchFamily="18" charset="0"/>
                    <a:cs typeface="Arial" panose="020B0604020202020204" pitchFamily="34" charset="0"/>
                  </a:rPr>
                  <a:t>accountant has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2</m:t>
                        </m:r>
                      </m:num>
                      <m:den>
                        <m:r>
                          <a:rPr lang="en-US" sz="2600" i="1">
                            <a:latin typeface="Cambria Math" panose="02040503050406030204" pitchFamily="18" charset="0"/>
                            <a:cs typeface="Arial" panose="020B0604020202020204" pitchFamily="34" charset="0"/>
                          </a:rPr>
                          <m:t>3</m:t>
                        </m:r>
                      </m:den>
                    </m:f>
                  </m:oMath>
                </a14:m>
                <a:r>
                  <a:rPr lang="en-US" sz="2600" dirty="0" smtClean="0">
                    <a:latin typeface="Arial" panose="020B0604020202020204" pitchFamily="34" charset="0"/>
                    <a:ea typeface="Cambria Math" panose="02040503050406030204" pitchFamily="18" charset="0"/>
                    <a:cs typeface="Arial" panose="020B0604020202020204" pitchFamily="34" charset="0"/>
                  </a:rPr>
                  <a:t> </a:t>
                </a:r>
                <a:r>
                  <a:rPr lang="en-US" sz="2600" dirty="0">
                    <a:latin typeface="Arial" panose="020B0604020202020204" pitchFamily="34" charset="0"/>
                    <a:ea typeface="Cambria Math" panose="02040503050406030204" pitchFamily="18" charset="0"/>
                    <a:cs typeface="Arial" panose="020B0604020202020204" pitchFamily="34" charset="0"/>
                  </a:rPr>
                  <a:t>the time off sick than the book-keeper. In total they all take 10 sick days. How many sick days do they each take?</a:t>
                </a:r>
                <a:endParaRPr lang="en-US" sz="2600" dirty="0" smtClean="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861057"/>
              </a:xfrm>
              <a:prstGeom prst="rect">
                <a:avLst/>
              </a:prstGeom>
              <a:blipFill rotWithShape="0">
                <a:blip r:embed="rId3"/>
                <a:stretch>
                  <a:fillRect l="-1738" t="-1420" r="-2549" b="-2997"/>
                </a:stretch>
              </a:blipFill>
            </p:spPr>
            <p:txBody>
              <a:bodyPr/>
              <a:lstStyle/>
              <a:p>
                <a:r>
                  <a:rPr lang="en-US">
                    <a:noFill/>
                  </a:rPr>
                  <a:t> </a:t>
                </a:r>
              </a:p>
            </p:txBody>
          </p:sp>
        </mc:Fallback>
      </mc:AlternateContent>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111</a:t>
            </a:r>
            <a:endParaRPr lang="en-GB" sz="1300" b="1" dirty="0">
              <a:latin typeface="Calibri" panose="020F050202020403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303565" y="5140349"/>
            <a:ext cx="5204539" cy="138499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Q6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Draw the accountant's section of a bar first. Label it A. Next draw the clerk’s section. Label it C. Be very careful when drawing the book-keeper's section, B.</a:t>
            </a:r>
          </a:p>
        </p:txBody>
      </p:sp>
    </p:spTree>
    <p:extLst>
      <p:ext uri="{BB962C8B-B14F-4D97-AF65-F5344CB8AC3E}">
        <p14:creationId xmlns:p14="http://schemas.microsoft.com/office/powerpoint/2010/main" val="938101536"/>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4.5 – Fractions, Decimals and Percentages</a:t>
            </a:r>
            <a:endParaRPr lang="en-GB" sz="3200" b="1" dirty="0" smtClean="0"/>
          </a:p>
        </p:txBody>
      </p:sp>
      <p:sp>
        <p:nvSpPr>
          <p:cNvPr id="3" name="Rectangle 2"/>
          <p:cNvSpPr/>
          <p:nvPr/>
        </p:nvSpPr>
        <p:spPr>
          <a:xfrm>
            <a:off x="251520" y="1196752"/>
            <a:ext cx="5256584" cy="5632311"/>
          </a:xfrm>
          <a:prstGeom prst="rect">
            <a:avLst/>
          </a:prstGeom>
        </p:spPr>
        <p:txBody>
          <a:bodyPr wrap="square">
            <a:spAutoFit/>
          </a:bodyPr>
          <a:lstStyle/>
          <a:p>
            <a:pPr marL="457200" indent="-457200">
              <a:buClr>
                <a:srgbClr val="C00000"/>
              </a:buClr>
              <a:buFont typeface="+mj-lt"/>
              <a:buAutoNum type="arabicPeriod" startAt="7"/>
              <a:tabLst>
                <a:tab pos="2743200" algn="l"/>
              </a:tabLst>
            </a:pPr>
            <a:r>
              <a:rPr lang="en-US" sz="2000" dirty="0">
                <a:latin typeface="Arial" panose="020B0604020202020204" pitchFamily="34" charset="0"/>
                <a:ea typeface="Cambria Math" panose="02040503050406030204" pitchFamily="18" charset="0"/>
                <a:cs typeface="Arial" panose="020B0604020202020204" pitchFamily="34" charset="0"/>
              </a:rPr>
              <a:t>8 adults, 6 children and 2 seniors swim lengths at a swimming pool session. The mean number of lengths swum by the </a:t>
            </a:r>
            <a:r>
              <a:rPr lang="en-US" sz="2000" dirty="0" smtClean="0">
                <a:latin typeface="Arial" panose="020B0604020202020204" pitchFamily="34" charset="0"/>
                <a:ea typeface="Cambria Math" panose="02040503050406030204" pitchFamily="18" charset="0"/>
                <a:cs typeface="Arial" panose="020B0604020202020204" pitchFamily="34" charset="0"/>
              </a:rPr>
              <a:t>adults </a:t>
            </a:r>
            <a:r>
              <a:rPr lang="en-US" sz="2000" dirty="0">
                <a:latin typeface="Arial" panose="020B0604020202020204" pitchFamily="34" charset="0"/>
                <a:ea typeface="Cambria Math" panose="02040503050406030204" pitchFamily="18" charset="0"/>
                <a:cs typeface="Arial" panose="020B0604020202020204" pitchFamily="34" charset="0"/>
              </a:rPr>
              <a:t>is 40, the mean swum by the children is 7 and the mean swum by the seniors is 35. </a:t>
            </a:r>
            <a:r>
              <a:rPr lang="en-US" sz="2000" dirty="0" smtClean="0">
                <a:latin typeface="Arial" panose="020B0604020202020204" pitchFamily="34" charset="0"/>
                <a:ea typeface="Cambria Math" panose="02040503050406030204" pitchFamily="18" charset="0"/>
                <a:cs typeface="Arial" panose="020B0604020202020204" pitchFamily="34" charset="0"/>
              </a:rPr>
              <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Work </a:t>
            </a:r>
            <a:r>
              <a:rPr lang="en-US" sz="2000" dirty="0">
                <a:latin typeface="Arial" panose="020B0604020202020204" pitchFamily="34" charset="0"/>
                <a:ea typeface="Cambria Math" panose="02040503050406030204" pitchFamily="18" charset="0"/>
                <a:cs typeface="Arial" panose="020B0604020202020204" pitchFamily="34" charset="0"/>
              </a:rPr>
              <a:t>out the </a:t>
            </a:r>
            <a:r>
              <a:rPr lang="en-US" sz="2000" dirty="0" smtClean="0">
                <a:latin typeface="Arial" panose="020B0604020202020204" pitchFamily="34" charset="0"/>
                <a:ea typeface="Cambria Math" panose="02040503050406030204" pitchFamily="18" charset="0"/>
                <a:cs typeface="Arial" panose="020B0604020202020204" pitchFamily="34" charset="0"/>
              </a:rPr>
              <a:t>mean </a:t>
            </a:r>
            <a:r>
              <a:rPr lang="en-US" sz="2000" dirty="0">
                <a:latin typeface="Arial" panose="020B0604020202020204" pitchFamily="34" charset="0"/>
                <a:ea typeface="Cambria Math" panose="02040503050406030204" pitchFamily="18" charset="0"/>
                <a:cs typeface="Arial" panose="020B0604020202020204" pitchFamily="34" charset="0"/>
              </a:rPr>
              <a:t>number of lengths swum by everyone in the session</a:t>
            </a:r>
            <a:r>
              <a:rPr lang="en-US" sz="2000" dirty="0" smtClean="0">
                <a:latin typeface="Arial" panose="020B0604020202020204" pitchFamily="34" charset="0"/>
                <a:ea typeface="Cambria Math" panose="02040503050406030204" pitchFamily="18" charset="0"/>
                <a:cs typeface="Arial" panose="020B0604020202020204" pitchFamily="34" charset="0"/>
              </a:rPr>
              <a:t>.</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1200" dirty="0" smtClean="0">
                <a:latin typeface="Arial" panose="020B0604020202020204" pitchFamily="34" charset="0"/>
                <a:ea typeface="Cambria Math" panose="02040503050406030204" pitchFamily="18" charset="0"/>
                <a:cs typeface="Arial" panose="020B0604020202020204" pitchFamily="34" charset="0"/>
              </a:rPr>
              <a:t/>
            </a:r>
            <a:br>
              <a:rPr lang="en-US" sz="12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
            </a:r>
            <a:br>
              <a:rPr lang="en-US" sz="2000" dirty="0" smtClean="0">
                <a:latin typeface="Arial" panose="020B0604020202020204" pitchFamily="34" charset="0"/>
                <a:ea typeface="Cambria Math" panose="02040503050406030204" pitchFamily="18" charset="0"/>
                <a:cs typeface="Arial" panose="020B0604020202020204" pitchFamily="34" charset="0"/>
              </a:rPr>
            </a:br>
            <a:endParaRPr lang="en-US" sz="2000" dirty="0">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7"/>
              <a:tabLst>
                <a:tab pos="2743200" algn="l"/>
              </a:tabLst>
            </a:pPr>
            <a:r>
              <a:rPr lang="en-US" sz="20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Reflect </a:t>
            </a:r>
            <a:r>
              <a:rPr lang="en-US" sz="2000" dirty="0">
                <a:latin typeface="Arial" panose="020B0604020202020204" pitchFamily="34" charset="0"/>
                <a:ea typeface="Cambria Math" panose="02040503050406030204" pitchFamily="18" charset="0"/>
                <a:cs typeface="Arial" panose="020B0604020202020204" pitchFamily="34" charset="0"/>
              </a:rPr>
              <a:t>Look back at the exam-style questions in lessons 4.4 and 4.5. How could you answer these questions using bar </a:t>
            </a:r>
            <a:r>
              <a:rPr lang="en-US" sz="2000" dirty="0" smtClean="0">
                <a:latin typeface="Arial" panose="020B0604020202020204" pitchFamily="34" charset="0"/>
                <a:ea typeface="Cambria Math" panose="02040503050406030204" pitchFamily="18" charset="0"/>
                <a:cs typeface="Arial" panose="020B0604020202020204" pitchFamily="34" charset="0"/>
              </a:rPr>
              <a:t>models?</a:t>
            </a:r>
            <a:br>
              <a:rPr lang="en-US" sz="2000" dirty="0" smtClean="0">
                <a:latin typeface="Arial" panose="020B0604020202020204" pitchFamily="34" charset="0"/>
                <a:ea typeface="Cambria Math" panose="02040503050406030204" pitchFamily="18" charset="0"/>
                <a:cs typeface="Arial" panose="020B0604020202020204" pitchFamily="34" charset="0"/>
              </a:rPr>
            </a:br>
            <a:r>
              <a:rPr lang="en-US" sz="2000" dirty="0" smtClean="0">
                <a:latin typeface="Arial" panose="020B0604020202020204" pitchFamily="34" charset="0"/>
                <a:ea typeface="Cambria Math" panose="02040503050406030204" pitchFamily="18" charset="0"/>
                <a:cs typeface="Arial" panose="020B0604020202020204" pitchFamily="34" charset="0"/>
              </a:rPr>
              <a:t>Is </a:t>
            </a:r>
            <a:r>
              <a:rPr lang="en-US" sz="2000" dirty="0">
                <a:latin typeface="Arial" panose="020B0604020202020204" pitchFamily="34" charset="0"/>
                <a:ea typeface="Cambria Math" panose="02040503050406030204" pitchFamily="18" charset="0"/>
                <a:cs typeface="Arial" panose="020B0604020202020204" pitchFamily="34" charset="0"/>
              </a:rPr>
              <a:t>drawing bar models a strategy you would use again to solve problems?</a:t>
            </a:r>
            <a:endParaRPr lang="en-US" sz="2000" dirty="0" smtClean="0">
              <a:latin typeface="Arial" panose="020B0604020202020204" pitchFamily="34" charset="0"/>
              <a:ea typeface="Cambria Math" panose="02040503050406030204" pitchFamily="18"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111</a:t>
            </a:r>
            <a:endParaRPr lang="en-GB" sz="1300" b="1" dirty="0">
              <a:latin typeface="Calibri" panose="020F0502020204030204" pitchFamily="34" charset="0"/>
            </a:endParaRPr>
          </a:p>
        </p:txBody>
      </p:sp>
      <p:sp>
        <p:nvSpPr>
          <p:cNvPr id="9" name="Rectangle 8"/>
          <p:cNvSpPr/>
          <p:nvPr/>
        </p:nvSpPr>
        <p:spPr>
          <a:xfrm flipH="1">
            <a:off x="277542" y="3717032"/>
            <a:ext cx="5204539"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b="1" dirty="0" smtClean="0">
                <a:solidFill>
                  <a:srgbClr val="C00000"/>
                </a:solidFill>
                <a:latin typeface="Arial" panose="020B0604020202020204" pitchFamily="34" charset="0"/>
                <a:cs typeface="Arial" panose="020B0604020202020204" pitchFamily="34" charset="0"/>
              </a:rPr>
              <a:t>Q7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a:t>
            </a:r>
            <a:r>
              <a:rPr lang="en-US" dirty="0" smtClean="0">
                <a:solidFill>
                  <a:schemeClr val="tx1"/>
                </a:solidFill>
                <a:latin typeface="Arial" panose="020B0604020202020204" pitchFamily="34" charset="0"/>
                <a:cs typeface="Arial" panose="020B0604020202020204" pitchFamily="34" charset="0"/>
              </a:rPr>
              <a:t>Draw </a:t>
            </a:r>
            <a:r>
              <a:rPr lang="en-US" dirty="0">
                <a:solidFill>
                  <a:schemeClr val="tx1"/>
                </a:solidFill>
                <a:latin typeface="Arial" panose="020B0604020202020204" pitchFamily="34" charset="0"/>
                <a:cs typeface="Arial" panose="020B0604020202020204" pitchFamily="34" charset="0"/>
              </a:rPr>
              <a:t>a bar model to represent all the swimmers. 8 adults swum a mean of 40 lengths. How many lengths did they swim altogether?</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871802450"/>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dirty="0" smtClean="0"/>
              <a:t>4 </a:t>
            </a:r>
            <a:r>
              <a:rPr lang="en-GB" dirty="0"/>
              <a:t>– </a:t>
            </a:r>
            <a:r>
              <a:rPr lang="en-GB" dirty="0" smtClean="0"/>
              <a:t>Check up</a:t>
            </a:r>
            <a:endParaRPr lang="en-GB" b="1" dirty="0" smtClean="0"/>
          </a:p>
        </p:txBody>
      </p:sp>
      <p:graphicFrame>
        <p:nvGraphicFramePr>
          <p:cNvPr id="16" name="Table 15"/>
          <p:cNvGraphicFramePr>
            <a:graphicFrameLocks noGrp="1"/>
          </p:cNvGraphicFramePr>
          <p:nvPr>
            <p:extLst/>
          </p:nvPr>
        </p:nvGraphicFramePr>
        <p:xfrm>
          <a:off x="251518" y="1268761"/>
          <a:ext cx="8568952" cy="1122572"/>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800" b="1" dirty="0" smtClean="0">
                          <a:latin typeface="Arial" panose="020B0604020202020204" pitchFamily="34" charset="0"/>
                          <a:cs typeface="Arial" panose="020B0604020202020204" pitchFamily="34" charset="0"/>
                        </a:rPr>
                        <a:t>2. Check up</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604412">
                <a:tc>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18" name="Rectangle 17"/>
              <p:cNvSpPr/>
              <p:nvPr/>
            </p:nvSpPr>
            <p:spPr>
              <a:xfrm flipH="1">
                <a:off x="251520" y="2420888"/>
                <a:ext cx="5616624" cy="4196213"/>
              </a:xfrm>
              <a:prstGeom prst="rect">
                <a:avLst/>
              </a:prstGeom>
              <a:solidFill>
                <a:schemeClr val="accent3">
                  <a:lumMod val="20000"/>
                  <a:lumOff val="80000"/>
                </a:schemeClr>
              </a:solidFill>
              <a:ln w="38100">
                <a:solidFill>
                  <a:srgbClr val="92D05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chorCtr="0">
                <a:spAutoFit/>
              </a:bodyPr>
              <a:lstStyle/>
              <a:p>
                <a:pPr>
                  <a:buClr>
                    <a:srgbClr val="C00000"/>
                  </a:buClr>
                </a:pPr>
                <a:r>
                  <a:rPr lang="en-US" sz="2400" b="1" dirty="0" smtClean="0">
                    <a:solidFill>
                      <a:srgbClr val="C00000"/>
                    </a:solidFill>
                    <a:latin typeface="Arial" panose="020B0604020202020204" pitchFamily="34" charset="0"/>
                    <a:cs typeface="Arial" panose="020B0604020202020204" pitchFamily="34" charset="0"/>
                  </a:rPr>
                  <a:t>Fractions</a:t>
                </a:r>
              </a:p>
              <a:p>
                <a:pPr marL="457200" indent="-457200">
                  <a:buClr>
                    <a:srgbClr val="C00000"/>
                  </a:buClr>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Work out</a:t>
                </a:r>
              </a:p>
              <a:p>
                <a:pPr marL="914400" lvl="1" indent="-457200">
                  <a:buClr>
                    <a:srgbClr val="C00000"/>
                  </a:buClr>
                  <a:buFont typeface="+mj-lt"/>
                  <a:buAutoNum type="alphaLcPeriod"/>
                </a:pPr>
                <a:r>
                  <a:rPr lang="en-US" sz="2400" dirty="0" smtClean="0">
                    <a:solidFill>
                      <a:schemeClr val="tx1"/>
                    </a:solidFill>
                    <a:latin typeface="Arial" panose="020B0604020202020204" pitchFamily="34" charset="0"/>
                    <a:cs typeface="Arial" panose="020B0604020202020204" pitchFamily="34" charset="0"/>
                  </a:rPr>
                  <a:t>1</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rPr>
                          <m:t>11</m:t>
                        </m:r>
                      </m:num>
                      <m:den>
                        <m:r>
                          <a:rPr lang="en-US" sz="2400" i="1">
                            <a:solidFill>
                              <a:schemeClr val="tx1"/>
                            </a:solidFill>
                            <a:latin typeface="Cambria Math" panose="02040503050406030204" pitchFamily="18" charset="0"/>
                            <a:cs typeface="Arial" panose="020B0604020202020204" pitchFamily="34" charset="0"/>
                          </a:rPr>
                          <m:t>31</m:t>
                        </m:r>
                      </m:den>
                    </m:f>
                  </m:oMath>
                </a14:m>
                <a:r>
                  <a:rPr lang="en-US" sz="2400" dirty="0" smtClean="0">
                    <a:solidFill>
                      <a:schemeClr val="tx1"/>
                    </a:solidFill>
                    <a:latin typeface="Arial" panose="020B0604020202020204" pitchFamily="34" charset="0"/>
                    <a:cs typeface="Arial" panose="020B0604020202020204" pitchFamily="34" charset="0"/>
                  </a:rPr>
                  <a:t> + 2</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rPr>
                          <m:t>11</m:t>
                        </m:r>
                      </m:num>
                      <m:den>
                        <m:r>
                          <a:rPr lang="en-US" sz="2400" i="1">
                            <a:solidFill>
                              <a:schemeClr val="tx1"/>
                            </a:solidFill>
                            <a:latin typeface="Cambria Math" panose="02040503050406030204" pitchFamily="18" charset="0"/>
                            <a:cs typeface="Arial" panose="020B0604020202020204" pitchFamily="34" charset="0"/>
                          </a:rPr>
                          <m:t>31</m:t>
                        </m:r>
                      </m:den>
                    </m:f>
                  </m:oMath>
                </a14:m>
                <a:r>
                  <a:rPr 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3</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rPr>
                          <m:t>11</m:t>
                        </m:r>
                      </m:num>
                      <m:den>
                        <m:r>
                          <a:rPr lang="en-US" sz="2400" i="1">
                            <a:solidFill>
                              <a:schemeClr val="tx1"/>
                            </a:solidFill>
                            <a:latin typeface="Cambria Math" panose="02040503050406030204" pitchFamily="18" charset="0"/>
                            <a:cs typeface="Arial" panose="020B0604020202020204" pitchFamily="34" charset="0"/>
                          </a:rPr>
                          <m:t>31</m:t>
                        </m:r>
                      </m:den>
                    </m:f>
                    <m:r>
                      <a:rPr lang="en-US" sz="2400" i="1">
                        <a:solidFill>
                          <a:schemeClr val="tx1"/>
                        </a:solidFill>
                        <a:latin typeface="Cambria Math" panose="02040503050406030204" pitchFamily="18" charset="0"/>
                        <a:cs typeface="Arial" panose="020B0604020202020204" pitchFamily="34" charset="0"/>
                      </a:rPr>
                      <m:t> </m:t>
                    </m:r>
                    <m:r>
                      <a:rPr lang="en-US" sz="2400" b="0" i="0" smtClean="0">
                        <a:solidFill>
                          <a:schemeClr val="tx1"/>
                        </a:solidFill>
                        <a:latin typeface="Cambria Math" panose="02040503050406030204" pitchFamily="18" charset="0"/>
                        <a:cs typeface="Arial" panose="020B0604020202020204" pitchFamily="34" charset="0"/>
                      </a:rPr>
                      <m:t> </m:t>
                    </m:r>
                  </m:oMath>
                </a14:m>
                <a:r>
                  <a:rPr lang="en-US" sz="2400" dirty="0" smtClean="0">
                    <a:solidFill>
                      <a:schemeClr val="tx1"/>
                    </a:solidFill>
                    <a:latin typeface="Arial" panose="020B0604020202020204" pitchFamily="34" charset="0"/>
                    <a:cs typeface="Arial" panose="020B0604020202020204" pitchFamily="34" charset="0"/>
                  </a:rPr>
                  <a:t>-2</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rPr>
                          <m:t>11</m:t>
                        </m:r>
                      </m:num>
                      <m:den>
                        <m:r>
                          <a:rPr lang="en-US" sz="2400" i="1">
                            <a:solidFill>
                              <a:schemeClr val="tx1"/>
                            </a:solidFill>
                            <a:latin typeface="Cambria Math" panose="02040503050406030204" pitchFamily="18" charset="0"/>
                            <a:cs typeface="Arial" panose="020B0604020202020204" pitchFamily="34" charset="0"/>
                          </a:rPr>
                          <m:t>31</m:t>
                        </m:r>
                      </m:den>
                    </m:f>
                  </m:oMath>
                </a14:m>
                <a:endParaRPr lang="en-US" sz="2400" dirty="0" smtClean="0">
                  <a:solidFill>
                    <a:schemeClr val="tx1"/>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Workout</a:t>
                </a:r>
                <a:endParaRPr lang="en-US" sz="2400" dirty="0">
                  <a:solidFill>
                    <a:schemeClr val="tx1"/>
                  </a:solidFill>
                  <a:latin typeface="Arial" panose="020B0604020202020204" pitchFamily="34" charset="0"/>
                  <a:cs typeface="Arial" panose="020B0604020202020204" pitchFamily="34" charset="0"/>
                </a:endParaRPr>
              </a:p>
              <a:p>
                <a:pPr marL="914400" lvl="1" indent="-457200">
                  <a:buClr>
                    <a:srgbClr val="C00000"/>
                  </a:buClr>
                  <a:buFont typeface="+mj-lt"/>
                  <a:buAutoNum type="alphaLcPeriod"/>
                </a:pPr>
                <a:r>
                  <a:rPr lang="en-US" sz="2400" b="1" dirty="0">
                    <a:solidFill>
                      <a:srgbClr val="C00000"/>
                    </a:solidFill>
                    <a:latin typeface="Arial" panose="020B0604020202020204" pitchFamily="34" charset="0"/>
                    <a:cs typeface="Arial" panose="020B0604020202020204" pitchFamily="34" charset="0"/>
                  </a:rPr>
                  <a:t>2</a:t>
                </a:r>
                <a14:m>
                  <m:oMath xmlns:m="http://schemas.openxmlformats.org/officeDocument/2006/math">
                    <m:f>
                      <m:fPr>
                        <m:ctrlPr>
                          <a:rPr lang="en-US" sz="2400" b="1" i="1">
                            <a:solidFill>
                              <a:srgbClr val="C00000"/>
                            </a:solidFill>
                            <a:latin typeface="Cambria Math" panose="02040503050406030204" pitchFamily="18" charset="0"/>
                            <a:cs typeface="Arial" panose="020B0604020202020204" pitchFamily="34" charset="0"/>
                          </a:rPr>
                        </m:ctrlPr>
                      </m:fPr>
                      <m:num>
                        <m:r>
                          <a:rPr lang="en-US" sz="2400" b="1">
                            <a:solidFill>
                              <a:srgbClr val="C00000"/>
                            </a:solidFill>
                            <a:latin typeface="Cambria Math" panose="02040503050406030204" pitchFamily="18" charset="0"/>
                            <a:cs typeface="Arial" panose="020B0604020202020204" pitchFamily="34" charset="0"/>
                          </a:rPr>
                          <m:t>11</m:t>
                        </m:r>
                      </m:num>
                      <m:den>
                        <m:r>
                          <a:rPr lang="en-US" sz="2400" b="1">
                            <a:solidFill>
                              <a:srgbClr val="C00000"/>
                            </a:solidFill>
                            <a:latin typeface="Cambria Math" panose="02040503050406030204" pitchFamily="18" charset="0"/>
                            <a:cs typeface="Arial" panose="020B0604020202020204" pitchFamily="34" charset="0"/>
                          </a:rPr>
                          <m:t>31</m:t>
                        </m:r>
                      </m:den>
                    </m:f>
                  </m:oMath>
                </a14:m>
                <a:r>
                  <a:rPr lang="en-US" sz="2400" b="1" dirty="0">
                    <a:solidFill>
                      <a:srgbClr val="C00000"/>
                    </a:solidFill>
                    <a:latin typeface="Arial" panose="020B0604020202020204" pitchFamily="34" charset="0"/>
                    <a:cs typeface="Arial" panose="020B0604020202020204" pitchFamily="34" charset="0"/>
                  </a:rPr>
                  <a:t> x 1</a:t>
                </a:r>
                <a14:m>
                  <m:oMath xmlns:m="http://schemas.openxmlformats.org/officeDocument/2006/math">
                    <m:f>
                      <m:fPr>
                        <m:ctrlPr>
                          <a:rPr lang="en-US" sz="2400" b="1" i="1">
                            <a:solidFill>
                              <a:srgbClr val="C00000"/>
                            </a:solidFill>
                            <a:latin typeface="Cambria Math" panose="02040503050406030204" pitchFamily="18" charset="0"/>
                            <a:cs typeface="Arial" panose="020B0604020202020204" pitchFamily="34" charset="0"/>
                          </a:rPr>
                        </m:ctrlPr>
                      </m:fPr>
                      <m:num>
                        <m:r>
                          <a:rPr lang="en-US" sz="2400" b="1">
                            <a:solidFill>
                              <a:srgbClr val="C00000"/>
                            </a:solidFill>
                            <a:latin typeface="Cambria Math" panose="02040503050406030204" pitchFamily="18" charset="0"/>
                            <a:cs typeface="Arial" panose="020B0604020202020204" pitchFamily="34" charset="0"/>
                          </a:rPr>
                          <m:t>11</m:t>
                        </m:r>
                      </m:num>
                      <m:den>
                        <m:r>
                          <a:rPr lang="en-US" sz="2400" b="1">
                            <a:solidFill>
                              <a:srgbClr val="C00000"/>
                            </a:solidFill>
                            <a:latin typeface="Cambria Math" panose="02040503050406030204" pitchFamily="18" charset="0"/>
                            <a:cs typeface="Arial" panose="020B0604020202020204" pitchFamily="34" charset="0"/>
                          </a:rPr>
                          <m:t>31</m:t>
                        </m:r>
                      </m:den>
                    </m:f>
                  </m:oMath>
                </a14:m>
                <a:r>
                  <a:rPr lang="en-US" sz="2400" b="1" dirty="0">
                    <a:solidFill>
                      <a:srgbClr val="C00000"/>
                    </a:solidFill>
                    <a:latin typeface="Arial" panose="020B0604020202020204" pitchFamily="34" charset="0"/>
                    <a:cs typeface="Arial" panose="020B0604020202020204" pitchFamily="34" charset="0"/>
                  </a:rPr>
                  <a:t> 	b. 2</a:t>
                </a:r>
                <a14:m>
                  <m:oMath xmlns:m="http://schemas.openxmlformats.org/officeDocument/2006/math">
                    <m:f>
                      <m:fPr>
                        <m:ctrlPr>
                          <a:rPr lang="en-US" sz="2400" b="1" i="1">
                            <a:solidFill>
                              <a:srgbClr val="C00000"/>
                            </a:solidFill>
                            <a:latin typeface="Cambria Math" panose="02040503050406030204" pitchFamily="18" charset="0"/>
                            <a:cs typeface="Arial" panose="020B0604020202020204" pitchFamily="34" charset="0"/>
                          </a:rPr>
                        </m:ctrlPr>
                      </m:fPr>
                      <m:num>
                        <m:r>
                          <a:rPr lang="en-US" sz="2400" b="1">
                            <a:solidFill>
                              <a:srgbClr val="C00000"/>
                            </a:solidFill>
                            <a:latin typeface="Cambria Math" panose="02040503050406030204" pitchFamily="18" charset="0"/>
                            <a:cs typeface="Arial" panose="020B0604020202020204" pitchFamily="34" charset="0"/>
                          </a:rPr>
                          <m:t>11</m:t>
                        </m:r>
                      </m:num>
                      <m:den>
                        <m:r>
                          <a:rPr lang="en-US" sz="2400" b="1">
                            <a:solidFill>
                              <a:srgbClr val="C00000"/>
                            </a:solidFill>
                            <a:latin typeface="Cambria Math" panose="02040503050406030204" pitchFamily="18" charset="0"/>
                            <a:cs typeface="Arial" panose="020B0604020202020204" pitchFamily="34" charset="0"/>
                          </a:rPr>
                          <m:t>31</m:t>
                        </m:r>
                      </m:den>
                    </m:f>
                  </m:oMath>
                </a14:m>
                <a:r>
                  <a:rPr lang="en-US" sz="2400" b="1" dirty="0">
                    <a:solidFill>
                      <a:srgbClr val="C00000"/>
                    </a:solidFill>
                    <a:latin typeface="Arial" panose="020B0604020202020204" pitchFamily="34" charset="0"/>
                    <a:cs typeface="Arial" panose="020B0604020202020204" pitchFamily="34" charset="0"/>
                  </a:rPr>
                  <a:t> ÷ </a:t>
                </a:r>
                <a14:m>
                  <m:oMath xmlns:m="http://schemas.openxmlformats.org/officeDocument/2006/math">
                    <m:f>
                      <m:fPr>
                        <m:ctrlPr>
                          <a:rPr lang="en-US" sz="2400" b="1" i="1">
                            <a:solidFill>
                              <a:srgbClr val="C00000"/>
                            </a:solidFill>
                            <a:latin typeface="Cambria Math" panose="02040503050406030204" pitchFamily="18" charset="0"/>
                            <a:cs typeface="Arial" panose="020B0604020202020204" pitchFamily="34" charset="0"/>
                          </a:rPr>
                        </m:ctrlPr>
                      </m:fPr>
                      <m:num>
                        <m:r>
                          <a:rPr lang="en-US" sz="2400" b="1">
                            <a:solidFill>
                              <a:srgbClr val="C00000"/>
                            </a:solidFill>
                            <a:latin typeface="Cambria Math" panose="02040503050406030204" pitchFamily="18" charset="0"/>
                            <a:cs typeface="Arial" panose="020B0604020202020204" pitchFamily="34" charset="0"/>
                          </a:rPr>
                          <m:t>11</m:t>
                        </m:r>
                      </m:num>
                      <m:den>
                        <m:r>
                          <a:rPr lang="en-US" sz="2400" b="1">
                            <a:solidFill>
                              <a:srgbClr val="C00000"/>
                            </a:solidFill>
                            <a:latin typeface="Cambria Math" panose="02040503050406030204" pitchFamily="18" charset="0"/>
                            <a:cs typeface="Arial" panose="020B0604020202020204" pitchFamily="34" charset="0"/>
                          </a:rPr>
                          <m:t>31</m:t>
                        </m:r>
                      </m:den>
                    </m:f>
                  </m:oMath>
                </a14:m>
                <a:endParaRPr lang="en-US" sz="2400" b="1" dirty="0">
                  <a:solidFill>
                    <a:srgbClr val="C00000"/>
                  </a:solidFill>
                  <a:latin typeface="Arial" panose="020B0604020202020204" pitchFamily="34" charset="0"/>
                  <a:cs typeface="Arial" panose="020B0604020202020204" pitchFamily="34" charset="0"/>
                </a:endParaRPr>
              </a:p>
              <a:p>
                <a:pPr>
                  <a:buClr>
                    <a:srgbClr val="C00000"/>
                  </a:buClr>
                </a:pPr>
                <a:r>
                  <a:rPr lang="en-US" sz="2400" b="1" dirty="0" smtClean="0">
                    <a:solidFill>
                      <a:srgbClr val="C00000"/>
                    </a:solidFill>
                    <a:latin typeface="Arial" panose="020B0604020202020204" pitchFamily="34" charset="0"/>
                    <a:cs typeface="Arial" panose="020B0604020202020204" pitchFamily="34" charset="0"/>
                  </a:rPr>
                  <a:t/>
                </a:r>
                <a:br>
                  <a:rPr lang="en-US" sz="2400" b="1" dirty="0" smtClean="0">
                    <a:solidFill>
                      <a:srgbClr val="C00000"/>
                    </a:solidFill>
                    <a:latin typeface="Arial" panose="020B0604020202020204" pitchFamily="34" charset="0"/>
                    <a:cs typeface="Arial" panose="020B0604020202020204" pitchFamily="34" charset="0"/>
                  </a:rPr>
                </a:br>
                <a:r>
                  <a:rPr lang="en-US" sz="2400" b="1" dirty="0" smtClean="0">
                    <a:solidFill>
                      <a:srgbClr val="C00000"/>
                    </a:solidFill>
                    <a:latin typeface="Arial" panose="020B0604020202020204" pitchFamily="34" charset="0"/>
                    <a:cs typeface="Arial" panose="020B0604020202020204" pitchFamily="34" charset="0"/>
                  </a:rPr>
                  <a:t>Ratio </a:t>
                </a:r>
                <a:r>
                  <a:rPr lang="en-US" sz="2400" b="1" dirty="0">
                    <a:solidFill>
                      <a:srgbClr val="C00000"/>
                    </a:solidFill>
                    <a:latin typeface="Arial" panose="020B0604020202020204" pitchFamily="34" charset="0"/>
                    <a:cs typeface="Arial" panose="020B0604020202020204" pitchFamily="34" charset="0"/>
                  </a:rPr>
                  <a:t>and proportion</a:t>
                </a:r>
              </a:p>
              <a:p>
                <a:pPr marL="457200" indent="-457200">
                  <a:buClr>
                    <a:srgbClr val="C00000"/>
                  </a:buClr>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Write </a:t>
                </a:r>
                <a:r>
                  <a:rPr lang="en-US" sz="2400" dirty="0">
                    <a:solidFill>
                      <a:schemeClr val="tx1"/>
                    </a:solidFill>
                    <a:latin typeface="Arial" panose="020B0604020202020204" pitchFamily="34" charset="0"/>
                    <a:cs typeface="Arial" panose="020B0604020202020204" pitchFamily="34" charset="0"/>
                  </a:rPr>
                  <a:t>each ratio as simply as possible, without units,</a:t>
                </a:r>
              </a:p>
              <a:p>
                <a:pPr marL="914400" lvl="1" indent="-457200">
                  <a:buClr>
                    <a:srgbClr val="C00000"/>
                  </a:buClr>
                  <a:buFont typeface="+mj-lt"/>
                  <a:buAutoNum type="alphaLcPeriod"/>
                </a:pPr>
                <a:r>
                  <a:rPr lang="en-US" sz="2400" dirty="0" smtClean="0">
                    <a:solidFill>
                      <a:schemeClr val="tx1"/>
                    </a:solidFill>
                    <a:latin typeface="Arial" panose="020B0604020202020204" pitchFamily="34" charset="0"/>
                    <a:cs typeface="Arial" panose="020B0604020202020204" pitchFamily="34" charset="0"/>
                  </a:rPr>
                  <a:t>350ml : 2 </a:t>
                </a:r>
                <a:r>
                  <a:rPr lang="en-US" sz="2400" dirty="0">
                    <a:solidFill>
                      <a:schemeClr val="tx1"/>
                    </a:solidFill>
                    <a:latin typeface="Arial" panose="020B0604020202020204" pitchFamily="34" charset="0"/>
                    <a:cs typeface="Arial" panose="020B0604020202020204" pitchFamily="34" charset="0"/>
                  </a:rPr>
                  <a:t>litres </a:t>
                </a:r>
                <a:r>
                  <a:rPr 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solidFill>
                      <a:schemeClr val="tx1"/>
                    </a:solidFill>
                    <a:latin typeface="Arial" panose="020B0604020202020204" pitchFamily="34" charset="0"/>
                    <a:cs typeface="Arial" panose="020B0604020202020204" pitchFamily="34" charset="0"/>
                  </a:rPr>
                  <a:t> 0.7kg : 3.2kg</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flipH="1">
                <a:off x="251520" y="2420888"/>
                <a:ext cx="5616624" cy="4196213"/>
              </a:xfrm>
              <a:prstGeom prst="rect">
                <a:avLst/>
              </a:prstGeom>
              <a:blipFill rotWithShape="0">
                <a:blip r:embed="rId3"/>
                <a:stretch>
                  <a:fillRect/>
                </a:stretch>
              </a:blipFill>
              <a:ln w="38100">
                <a:solidFill>
                  <a:srgbClr val="92D05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8" name="Rectangle 7"/>
          <p:cNvSpPr/>
          <p:nvPr/>
        </p:nvSpPr>
        <p:spPr>
          <a:xfrm>
            <a:off x="5940152" y="2420888"/>
            <a:ext cx="2880320" cy="419621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3717032"/>
            <a:ext cx="521209" cy="52120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2475743"/>
            <a:ext cx="521209" cy="521209"/>
          </a:xfrm>
          <a:prstGeom prst="rect">
            <a:avLst/>
          </a:prstGeom>
        </p:spPr>
      </p:pic>
      <p:sp>
        <p:nvSpPr>
          <p:cNvPr id="14" name="Round Same Side Corner Rectangle 13">
            <a:hlinkClick r:id="rId6"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111</a:t>
            </a:r>
            <a:endParaRPr lang="en-GB" sz="1300" b="1" dirty="0">
              <a:latin typeface="Calibri" panose="020F0502020204030204" pitchFamily="34" charset="0"/>
            </a:endParaRPr>
          </a:p>
        </p:txBody>
      </p:sp>
    </p:spTree>
    <p:extLst>
      <p:ext uri="{BB962C8B-B14F-4D97-AF65-F5344CB8AC3E}">
        <p14:creationId xmlns:p14="http://schemas.microsoft.com/office/powerpoint/2010/main" val="176956610"/>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 – Check up</a:t>
            </a:r>
            <a:endParaRPr lang="en-GB" sz="4000" b="1" dirty="0" smtClean="0"/>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230856"/>
              </a:xfrm>
              <a:prstGeom prst="rect">
                <a:avLst/>
              </a:prstGeom>
            </p:spPr>
            <p:txBody>
              <a:bodyPr wrap="square">
                <a:spAutoFit/>
              </a:bodyPr>
              <a:lstStyle/>
              <a:p>
                <a:pPr marL="457200" indent="-457200">
                  <a:buClr>
                    <a:srgbClr val="C00000"/>
                  </a:buClr>
                  <a:buFont typeface="+mj-lt"/>
                  <a:buAutoNum type="arabicPeriod" startAt="4"/>
                  <a:tabLst>
                    <a:tab pos="2743200" algn="l"/>
                  </a:tabLst>
                </a:pPr>
                <a:r>
                  <a:rPr lang="en-US" sz="3200" dirty="0" smtClean="0">
                    <a:latin typeface="Arial" panose="020B0604020202020204" pitchFamily="34" charset="0"/>
                    <a:ea typeface="Cambria Math" panose="02040503050406030204" pitchFamily="18" charset="0"/>
                    <a:cs typeface="Arial" panose="020B0604020202020204" pitchFamily="34" charset="0"/>
                  </a:rPr>
                  <a:t>Write each ratio in the form 1 :n</a:t>
                </a:r>
              </a:p>
              <a:p>
                <a:pPr marL="914400" lvl="1" indent="-457200">
                  <a:buClr>
                    <a:srgbClr val="C00000"/>
                  </a:buClr>
                  <a:buFont typeface="+mj-lt"/>
                  <a:buAutoNum type="alphaLcPeriod"/>
                  <a:tabLst>
                    <a:tab pos="2743200" algn="l"/>
                  </a:tabLst>
                </a:pPr>
                <a:r>
                  <a:rPr lang="en-US" sz="3200" dirty="0" smtClean="0">
                    <a:latin typeface="Arial" panose="020B0604020202020204" pitchFamily="34" charset="0"/>
                    <a:ea typeface="Cambria Math" panose="02040503050406030204" pitchFamily="18" charset="0"/>
                    <a:cs typeface="Arial" panose="020B0604020202020204" pitchFamily="34" charset="0"/>
                  </a:rPr>
                  <a:t>4 : 28 	</a:t>
                </a:r>
                <a:r>
                  <a:rPr lang="en-US" sz="32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b.</a:t>
                </a:r>
                <a:r>
                  <a:rPr lang="en-US" sz="32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5</m:t>
                        </m:r>
                      </m:num>
                      <m:den>
                        <m:r>
                          <a:rPr lang="en-US" sz="3200" b="0" i="1" smtClean="0">
                            <a:latin typeface="Cambria Math" panose="02040503050406030204" pitchFamily="18" charset="0"/>
                            <a:cs typeface="Arial" panose="020B0604020202020204" pitchFamily="34" charset="0"/>
                          </a:rPr>
                          <m:t>6</m:t>
                        </m:r>
                      </m:den>
                    </m:f>
                  </m:oMath>
                </a14:m>
                <a:r>
                  <a:rPr lang="en-US" sz="3200" dirty="0" smtClean="0">
                    <a:latin typeface="Arial" panose="020B0604020202020204" pitchFamily="34" charset="0"/>
                    <a:ea typeface="Cambria Math" panose="02040503050406030204" pitchFamily="18" charset="0"/>
                    <a:cs typeface="Arial" panose="020B0604020202020204" pitchFamily="34" charset="0"/>
                  </a:rPr>
                  <a:t> : 3</a:t>
                </a:r>
                <a:endParaRPr lang="en-US" sz="3200" dirty="0">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4"/>
                  <a:tabLst>
                    <a:tab pos="2743200" algn="l"/>
                  </a:tabLst>
                </a:pPr>
                <a:r>
                  <a:rPr lang="en-US" sz="3200" dirty="0" smtClean="0">
                    <a:latin typeface="Arial" panose="020B0604020202020204" pitchFamily="34" charset="0"/>
                    <a:ea typeface="Cambria Math" panose="02040503050406030204" pitchFamily="18" charset="0"/>
                    <a:cs typeface="Arial" panose="020B0604020202020204" pitchFamily="34" charset="0"/>
                  </a:rPr>
                  <a:t>The </a:t>
                </a:r>
                <a:r>
                  <a:rPr lang="en-US" sz="3200" dirty="0">
                    <a:latin typeface="Arial" panose="020B0604020202020204" pitchFamily="34" charset="0"/>
                    <a:ea typeface="Cambria Math" panose="02040503050406030204" pitchFamily="18" charset="0"/>
                    <a:cs typeface="Arial" panose="020B0604020202020204" pitchFamily="34" charset="0"/>
                  </a:rPr>
                  <a:t>euro exchange rate was £1 = €1.27. Work out</a:t>
                </a:r>
              </a:p>
              <a:p>
                <a:pPr marL="914400" lvl="1" indent="-457200">
                  <a:buClr>
                    <a:srgbClr val="C00000"/>
                  </a:buClr>
                  <a:buFont typeface="+mj-lt"/>
                  <a:buAutoNum type="alphaLcPeriod"/>
                  <a:tabLst>
                    <a:tab pos="857250" algn="l"/>
                    <a:tab pos="2743200" algn="l"/>
                  </a:tabLst>
                </a:pPr>
                <a:r>
                  <a:rPr lang="en-US" sz="3200" dirty="0" smtClean="0">
                    <a:latin typeface="Arial" panose="020B0604020202020204" pitchFamily="34" charset="0"/>
                    <a:ea typeface="Cambria Math" panose="02040503050406030204" pitchFamily="18" charset="0"/>
                    <a:cs typeface="Arial" panose="020B0604020202020204" pitchFamily="34" charset="0"/>
                  </a:rPr>
                  <a:t>how </a:t>
                </a:r>
                <a:r>
                  <a:rPr lang="en-US" sz="3200" dirty="0">
                    <a:latin typeface="Arial" panose="020B0604020202020204" pitchFamily="34" charset="0"/>
                    <a:ea typeface="Cambria Math" panose="02040503050406030204" pitchFamily="18" charset="0"/>
                    <a:cs typeface="Arial" panose="020B0604020202020204" pitchFamily="34" charset="0"/>
                  </a:rPr>
                  <a:t>many euros I would get for £45 </a:t>
                </a:r>
                <a:endParaRPr lang="en-US" sz="32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3200" dirty="0" smtClean="0">
                    <a:latin typeface="Arial" panose="020B0604020202020204" pitchFamily="34" charset="0"/>
                    <a:ea typeface="Cambria Math" panose="02040503050406030204" pitchFamily="18" charset="0"/>
                    <a:cs typeface="Arial" panose="020B0604020202020204" pitchFamily="34" charset="0"/>
                  </a:rPr>
                  <a:t>the </a:t>
                </a:r>
                <a:r>
                  <a:rPr lang="en-US" sz="3200" dirty="0">
                    <a:latin typeface="Arial" panose="020B0604020202020204" pitchFamily="34" charset="0"/>
                    <a:ea typeface="Cambria Math" panose="02040503050406030204" pitchFamily="18" charset="0"/>
                    <a:cs typeface="Arial" panose="020B0604020202020204" pitchFamily="34" charset="0"/>
                  </a:rPr>
                  <a:t>price in pounds of a sofa priced at €</a:t>
                </a:r>
                <a:r>
                  <a:rPr lang="en-US" sz="3200" dirty="0" smtClean="0">
                    <a:latin typeface="Arial" panose="020B0604020202020204" pitchFamily="34" charset="0"/>
                    <a:ea typeface="Cambria Math" panose="02040503050406030204" pitchFamily="18" charset="0"/>
                    <a:cs typeface="Arial" panose="020B0604020202020204" pitchFamily="34" charset="0"/>
                  </a:rPr>
                  <a:t>488.95</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230856"/>
              </a:xfrm>
              <a:prstGeom prst="rect">
                <a:avLst/>
              </a:prstGeom>
              <a:blipFill rotWithShape="0">
                <a:blip r:embed="rId3"/>
                <a:stretch>
                  <a:fillRect l="-2665" t="-1515" r="-2781" b="-2914"/>
                </a:stretch>
              </a:blipFill>
            </p:spPr>
            <p:txBody>
              <a:bodyPr/>
              <a:lstStyle/>
              <a:p>
                <a:r>
                  <a:rPr lang="en-US">
                    <a:noFill/>
                  </a:rPr>
                  <a:t> </a:t>
                </a:r>
              </a:p>
            </p:txBody>
          </p:sp>
        </mc:Fallback>
      </mc:AlternateContent>
      <p:sp>
        <p:nvSpPr>
          <p:cNvPr id="8" name="Round Same Side Corner Rectangle 7">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111</a:t>
            </a:r>
            <a:endParaRPr lang="en-GB" sz="1300" b="1" dirty="0">
              <a:latin typeface="Calibri" panose="020F050202020403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115570823"/>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 – Check up</a:t>
            </a:r>
            <a:endParaRPr lang="en-GB" sz="4000" b="1" dirty="0" smtClean="0"/>
          </a:p>
        </p:txBody>
      </p:sp>
      <p:sp>
        <p:nvSpPr>
          <p:cNvPr id="3" name="Rectangle 2"/>
          <p:cNvSpPr/>
          <p:nvPr/>
        </p:nvSpPr>
        <p:spPr>
          <a:xfrm>
            <a:off x="251520" y="1196752"/>
            <a:ext cx="5256584" cy="5478423"/>
          </a:xfrm>
          <a:prstGeom prst="rect">
            <a:avLst/>
          </a:prstGeom>
        </p:spPr>
        <p:txBody>
          <a:bodyPr wrap="square">
            <a:spAutoFit/>
          </a:bodyPr>
          <a:lstStyle/>
          <a:p>
            <a:pPr marL="457200" indent="-457200">
              <a:buClr>
                <a:srgbClr val="C00000"/>
              </a:buClr>
              <a:buFont typeface="+mj-lt"/>
              <a:buAutoNum type="arabicPeriod" startAt="6"/>
              <a:tabLst>
                <a:tab pos="857250" algn="l"/>
                <a:tab pos="2743200" algn="l"/>
              </a:tabLst>
            </a:pPr>
            <a:r>
              <a:rPr lang="en-US" sz="25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Reasoning</a:t>
            </a:r>
            <a:r>
              <a:rPr lang="en-US" sz="25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sz="2500" dirty="0">
                <a:latin typeface="Arial" panose="020B0604020202020204" pitchFamily="34" charset="0"/>
                <a:ea typeface="Cambria Math" panose="02040503050406030204" pitchFamily="18" charset="0"/>
                <a:cs typeface="Arial" panose="020B0604020202020204" pitchFamily="34" charset="0"/>
              </a:rPr>
              <a:t>Ellis makes some biscuits. For every 200g of flour he uses, he needs </a:t>
            </a:r>
            <a:r>
              <a:rPr lang="en-US" sz="2500" dirty="0" smtClean="0">
                <a:latin typeface="Arial" panose="020B0604020202020204" pitchFamily="34" charset="0"/>
                <a:ea typeface="Cambria Math" panose="02040503050406030204" pitchFamily="18" charset="0"/>
                <a:cs typeface="Arial" panose="020B0604020202020204" pitchFamily="34" charset="0"/>
              </a:rPr>
              <a:t>75g of </a:t>
            </a:r>
            <a:r>
              <a:rPr lang="en-US" sz="2500" dirty="0">
                <a:latin typeface="Arial" panose="020B0604020202020204" pitchFamily="34" charset="0"/>
                <a:ea typeface="Cambria Math" panose="02040503050406030204" pitchFamily="18" charset="0"/>
                <a:cs typeface="Arial" panose="020B0604020202020204" pitchFamily="34" charset="0"/>
              </a:rPr>
              <a:t>butter. </a:t>
            </a:r>
            <a:endParaRPr lang="en-US" sz="25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Write </a:t>
            </a:r>
            <a:r>
              <a:rPr lang="en-US" sz="2500" dirty="0">
                <a:latin typeface="Arial" panose="020B0604020202020204" pitchFamily="34" charset="0"/>
                <a:ea typeface="Cambria Math" panose="02040503050406030204" pitchFamily="18" charset="0"/>
                <a:cs typeface="Arial" panose="020B0604020202020204" pitchFamily="34" charset="0"/>
              </a:rPr>
              <a:t>a ratio for the amount of flour to the amount of butter</a:t>
            </a:r>
            <a:r>
              <a:rPr lang="en-US" sz="2500" dirty="0" smtClean="0">
                <a:latin typeface="Arial" panose="020B0604020202020204" pitchFamily="34" charset="0"/>
                <a:ea typeface="Cambria Math" panose="02040503050406030204" pitchFamily="18" charset="0"/>
                <a:cs typeface="Arial" panose="020B0604020202020204" pitchFamily="34" charset="0"/>
              </a:rPr>
              <a:t>.</a:t>
            </a:r>
          </a:p>
          <a:p>
            <a:pPr marL="914400" lvl="1" indent="-457200">
              <a:buClr>
                <a:srgbClr val="C00000"/>
              </a:buClr>
              <a:buFont typeface="+mj-lt"/>
              <a:buAutoNum type="alphaLcPeriod"/>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Write a formula for </a:t>
            </a:r>
            <a:r>
              <a:rPr lang="en-US" sz="2500" i="1" dirty="0" smtClean="0">
                <a:latin typeface="Arial" panose="020B0604020202020204" pitchFamily="34" charset="0"/>
                <a:ea typeface="Cambria Math" panose="02040503050406030204" pitchFamily="18" charset="0"/>
                <a:cs typeface="Arial" panose="020B0604020202020204" pitchFamily="34" charset="0"/>
              </a:rPr>
              <a:t>f</a:t>
            </a:r>
            <a:r>
              <a:rPr lang="en-US" sz="2500" dirty="0" smtClean="0">
                <a:latin typeface="Arial" panose="020B0604020202020204" pitchFamily="34" charset="0"/>
                <a:ea typeface="Cambria Math" panose="02040503050406030204" pitchFamily="18" charset="0"/>
                <a:cs typeface="Arial" panose="020B0604020202020204" pitchFamily="34" charset="0"/>
              </a:rPr>
              <a:t>, the amount of flour in terms of the amount of butter </a:t>
            </a:r>
            <a:r>
              <a:rPr lang="en-US" sz="2500" i="1" dirty="0" smtClean="0">
                <a:latin typeface="Arial" panose="020B0604020202020204" pitchFamily="34" charset="0"/>
                <a:ea typeface="Cambria Math" panose="02040503050406030204" pitchFamily="18" charset="0"/>
                <a:cs typeface="Arial" panose="020B0604020202020204" pitchFamily="34" charset="0"/>
              </a:rPr>
              <a:t>b</a:t>
            </a:r>
            <a:r>
              <a:rPr lang="en-US" sz="2500" dirty="0" smtClean="0">
                <a:latin typeface="Arial" panose="020B0604020202020204" pitchFamily="34" charset="0"/>
                <a:ea typeface="Cambria Math" panose="02040503050406030204" pitchFamily="18" charset="0"/>
                <a:cs typeface="Arial" panose="020B0604020202020204" pitchFamily="34" charset="0"/>
              </a:rPr>
              <a:t>.</a:t>
            </a:r>
          </a:p>
          <a:p>
            <a:pPr lvl="1">
              <a:buClr>
                <a:srgbClr val="C00000"/>
              </a:buClr>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Ellis makes 24 biscuits using 300g of flour.</a:t>
            </a:r>
          </a:p>
          <a:p>
            <a:pPr marL="914400" lvl="1" indent="-457200">
              <a:buClr>
                <a:srgbClr val="C00000"/>
              </a:buClr>
              <a:buFont typeface="+mj-lt"/>
              <a:buAutoNum type="alphaLcPeriod" startAt="3"/>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How many biscuits can he make with 375g of butter.</a:t>
            </a:r>
          </a:p>
          <a:p>
            <a:pPr marL="457200" indent="-457200">
              <a:buClr>
                <a:srgbClr val="C00000"/>
              </a:buClr>
              <a:buFont typeface="+mj-lt"/>
              <a:buAutoNum type="arabicPeriod" startAt="6"/>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Share </a:t>
            </a:r>
            <a:r>
              <a:rPr lang="en-US" sz="2500" dirty="0">
                <a:latin typeface="Arial" panose="020B0604020202020204" pitchFamily="34" charset="0"/>
                <a:ea typeface="Cambria Math" panose="02040503050406030204" pitchFamily="18" charset="0"/>
                <a:cs typeface="Arial" panose="020B0604020202020204" pitchFamily="34" charset="0"/>
              </a:rPr>
              <a:t>£132 in the ratio </a:t>
            </a:r>
            <a:r>
              <a:rPr lang="en-US" sz="2500" dirty="0" smtClean="0">
                <a:latin typeface="Arial" panose="020B0604020202020204" pitchFamily="34" charset="0"/>
                <a:ea typeface="Cambria Math" panose="02040503050406030204" pitchFamily="18" charset="0"/>
                <a:cs typeface="Arial" panose="020B0604020202020204" pitchFamily="34" charset="0"/>
              </a:rPr>
              <a:t>3:2:1</a:t>
            </a:r>
            <a:endParaRPr lang="en-US" sz="2500" dirty="0">
              <a:latin typeface="Arial" panose="020B0604020202020204" pitchFamily="34" charset="0"/>
              <a:ea typeface="Cambria Math" panose="02040503050406030204" pitchFamily="18"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112</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5976704"/>
            <a:ext cx="548640" cy="5486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51592"/>
          </a:xfrm>
          <a:prstGeom prst="rect">
            <a:avLst/>
          </a:prstGeom>
        </p:spPr>
      </p:pic>
    </p:spTree>
    <p:extLst>
      <p:ext uri="{BB962C8B-B14F-4D97-AF65-F5344CB8AC3E}">
        <p14:creationId xmlns:p14="http://schemas.microsoft.com/office/powerpoint/2010/main" val="2280955788"/>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 – Check up</a:t>
            </a:r>
            <a:endParaRPr lang="en-GB" sz="4000" b="1" dirty="0" smtClean="0"/>
          </a:p>
        </p:txBody>
      </p:sp>
      <p:sp>
        <p:nvSpPr>
          <p:cNvPr id="3" name="Rectangle 2"/>
          <p:cNvSpPr/>
          <p:nvPr/>
        </p:nvSpPr>
        <p:spPr>
          <a:xfrm>
            <a:off x="251520" y="1196752"/>
            <a:ext cx="5256584" cy="5478423"/>
          </a:xfrm>
          <a:prstGeom prst="rect">
            <a:avLst/>
          </a:prstGeom>
        </p:spPr>
        <p:txBody>
          <a:bodyPr wrap="square">
            <a:spAutoFit/>
          </a:bodyPr>
          <a:lstStyle/>
          <a:p>
            <a:pPr>
              <a:buClr>
                <a:srgbClr val="C00000"/>
              </a:buClr>
              <a:tabLst>
                <a:tab pos="857250" algn="l"/>
                <a:tab pos="2743200" algn="l"/>
              </a:tabLst>
            </a:pPr>
            <a:r>
              <a:rPr lang="en-US" sz="2500" b="1"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Fractions</a:t>
            </a:r>
            <a:r>
              <a:rPr lang="en-US" sz="2500" b="1" dirty="0">
                <a:solidFill>
                  <a:srgbClr val="C00000"/>
                </a:solidFill>
                <a:latin typeface="Arial" panose="020B0604020202020204" pitchFamily="34" charset="0"/>
                <a:ea typeface="Cambria Math" panose="02040503050406030204" pitchFamily="18" charset="0"/>
                <a:cs typeface="Arial" panose="020B0604020202020204" pitchFamily="34" charset="0"/>
              </a:rPr>
              <a:t>, decimals and percentages</a:t>
            </a:r>
          </a:p>
          <a:p>
            <a:pPr marL="571500" indent="-571500">
              <a:buClr>
                <a:srgbClr val="C00000"/>
              </a:buClr>
              <a:buFont typeface="+mj-lt"/>
              <a:buAutoNum type="arabicPeriod" startAt="8"/>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Work </a:t>
            </a:r>
            <a:r>
              <a:rPr lang="en-US" sz="2500" dirty="0">
                <a:latin typeface="Arial" panose="020B0604020202020204" pitchFamily="34" charset="0"/>
                <a:ea typeface="Cambria Math" panose="02040503050406030204" pitchFamily="18" charset="0"/>
                <a:cs typeface="Arial" panose="020B0604020202020204" pitchFamily="34" charset="0"/>
              </a:rPr>
              <a:t>out the final amount when </a:t>
            </a:r>
            <a:endParaRPr lang="en-US" sz="2500" dirty="0" smtClean="0">
              <a:latin typeface="Arial" panose="020B0604020202020204" pitchFamily="34" charset="0"/>
              <a:ea typeface="Cambria Math" panose="02040503050406030204" pitchFamily="18" charset="0"/>
              <a:cs typeface="Arial" panose="020B0604020202020204" pitchFamily="34" charset="0"/>
            </a:endParaRPr>
          </a:p>
          <a:p>
            <a:pPr marL="971550" lvl="1" indent="-457200">
              <a:buClr>
                <a:srgbClr val="C00000"/>
              </a:buClr>
              <a:buFont typeface="+mj-lt"/>
              <a:buAutoNum type="alphaLcPeriod"/>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a:t>
            </a:r>
            <a:r>
              <a:rPr lang="en-US" sz="2500" dirty="0">
                <a:latin typeface="Arial" panose="020B0604020202020204" pitchFamily="34" charset="0"/>
                <a:ea typeface="Cambria Math" panose="02040503050406030204" pitchFamily="18" charset="0"/>
                <a:cs typeface="Arial" panose="020B0604020202020204" pitchFamily="34" charset="0"/>
              </a:rPr>
              <a:t>450 is increased by 7.5% </a:t>
            </a:r>
            <a:endParaRPr lang="en-US" sz="2500" dirty="0" smtClean="0">
              <a:latin typeface="Arial" panose="020B0604020202020204" pitchFamily="34" charset="0"/>
              <a:ea typeface="Cambria Math" panose="02040503050406030204" pitchFamily="18" charset="0"/>
              <a:cs typeface="Arial" panose="020B0604020202020204" pitchFamily="34" charset="0"/>
            </a:endParaRPr>
          </a:p>
          <a:p>
            <a:pPr marL="971550" lvl="1" indent="-457200">
              <a:buClr>
                <a:srgbClr val="C00000"/>
              </a:buClr>
              <a:buFont typeface="+mj-lt"/>
              <a:buAutoNum type="alphaLcPeriod"/>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877.2 </a:t>
            </a:r>
            <a:r>
              <a:rPr lang="en-US" sz="2500" dirty="0">
                <a:latin typeface="Arial" panose="020B0604020202020204" pitchFamily="34" charset="0"/>
                <a:ea typeface="Cambria Math" panose="02040503050406030204" pitchFamily="18" charset="0"/>
                <a:cs typeface="Arial" panose="020B0604020202020204" pitchFamily="34" charset="0"/>
              </a:rPr>
              <a:t>kg is decreased by 3.2%</a:t>
            </a:r>
          </a:p>
          <a:p>
            <a:pPr marL="571500" indent="-571500">
              <a:buClr>
                <a:srgbClr val="C00000"/>
              </a:buClr>
              <a:buFont typeface="+mj-lt"/>
              <a:buAutoNum type="arabicPeriod" startAt="8"/>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Simon </a:t>
            </a:r>
            <a:r>
              <a:rPr lang="en-US" sz="2500" dirty="0">
                <a:latin typeface="Arial" panose="020B0604020202020204" pitchFamily="34" charset="0"/>
                <a:ea typeface="Cambria Math" panose="02040503050406030204" pitchFamily="18" charset="0"/>
                <a:cs typeface="Arial" panose="020B0604020202020204" pitchFamily="34" charset="0"/>
              </a:rPr>
              <a:t>scores 68 marks in his second maths test. In his first maths test he scored 85 marks. What is the percentage decrease in Simon's score?</a:t>
            </a:r>
          </a:p>
          <a:p>
            <a:pPr marL="571500" indent="-571500">
              <a:buClr>
                <a:srgbClr val="C00000"/>
              </a:buClr>
              <a:buFont typeface="+mj-lt"/>
              <a:buAutoNum type="arabicPeriod" startAt="8"/>
              <a:tabLst>
                <a:tab pos="857250" algn="l"/>
                <a:tab pos="2743200" algn="l"/>
              </a:tabLst>
            </a:pPr>
            <a:r>
              <a:rPr lang="en-US" sz="2500" dirty="0" smtClean="0">
                <a:latin typeface="Arial" panose="020B0604020202020204" pitchFamily="34" charset="0"/>
                <a:ea typeface="Cambria Math" panose="02040503050406030204" pitchFamily="18" charset="0"/>
                <a:cs typeface="Arial" panose="020B0604020202020204" pitchFamily="34" charset="0"/>
              </a:rPr>
              <a:t>The </a:t>
            </a:r>
            <a:r>
              <a:rPr lang="en-US" sz="2500" dirty="0">
                <a:latin typeface="Arial" panose="020B0604020202020204" pitchFamily="34" charset="0"/>
                <a:ea typeface="Cambria Math" panose="02040503050406030204" pitchFamily="18" charset="0"/>
                <a:cs typeface="Arial" panose="020B0604020202020204" pitchFamily="34" charset="0"/>
              </a:rPr>
              <a:t>price of a laptop increases by 35%. The new price is £</a:t>
            </a:r>
            <a:r>
              <a:rPr lang="en-US" sz="2500" dirty="0" smtClean="0">
                <a:latin typeface="Arial" panose="020B0604020202020204" pitchFamily="34" charset="0"/>
                <a:ea typeface="Cambria Math" panose="02040503050406030204" pitchFamily="18" charset="0"/>
                <a:cs typeface="Arial" panose="020B0604020202020204" pitchFamily="34" charset="0"/>
              </a:rPr>
              <a:t>972.</a:t>
            </a:r>
            <a:br>
              <a:rPr lang="en-US" sz="2500" dirty="0" smtClean="0">
                <a:latin typeface="Arial" panose="020B0604020202020204" pitchFamily="34" charset="0"/>
                <a:ea typeface="Cambria Math" panose="02040503050406030204" pitchFamily="18" charset="0"/>
                <a:cs typeface="Arial" panose="020B0604020202020204" pitchFamily="34" charset="0"/>
              </a:rPr>
            </a:br>
            <a:r>
              <a:rPr lang="en-US" sz="2500" dirty="0" smtClean="0">
                <a:latin typeface="Arial" panose="020B0604020202020204" pitchFamily="34" charset="0"/>
                <a:ea typeface="Cambria Math" panose="02040503050406030204" pitchFamily="18" charset="0"/>
                <a:cs typeface="Arial" panose="020B0604020202020204" pitchFamily="34" charset="0"/>
              </a:rPr>
              <a:t>What </a:t>
            </a:r>
            <a:r>
              <a:rPr lang="en-US" sz="2500" dirty="0">
                <a:latin typeface="Arial" panose="020B0604020202020204" pitchFamily="34" charset="0"/>
                <a:ea typeface="Cambria Math" panose="02040503050406030204" pitchFamily="18" charset="0"/>
                <a:cs typeface="Arial" panose="020B0604020202020204" pitchFamily="34" charset="0"/>
              </a:rPr>
              <a:t>was the original price?</a:t>
            </a: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112</a:t>
            </a:r>
            <a:endParaRPr lang="en-GB" sz="1300" b="1"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5589240"/>
            <a:ext cx="548640" cy="548640"/>
          </a:xfrm>
          <a:prstGeom prst="rect">
            <a:avLst/>
          </a:prstGeom>
        </p:spPr>
      </p:pic>
    </p:spTree>
    <p:extLst>
      <p:ext uri="{BB962C8B-B14F-4D97-AF65-F5344CB8AC3E}">
        <p14:creationId xmlns:p14="http://schemas.microsoft.com/office/powerpoint/2010/main" val="622451813"/>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96028" y="1231404"/>
            <a:ext cx="3200036" cy="357185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title"/>
          </p:nvPr>
        </p:nvSpPr>
        <p:spPr/>
        <p:txBody>
          <a:bodyPr>
            <a:noAutofit/>
          </a:bodyPr>
          <a:lstStyle/>
          <a:p>
            <a:r>
              <a:rPr lang="en-GB" sz="4000" dirty="0"/>
              <a:t>4 – Check up</a:t>
            </a:r>
            <a:endParaRPr lang="en-GB" sz="4000" b="1" dirty="0" smtClean="0"/>
          </a:p>
        </p:txBody>
      </p:sp>
      <p:sp>
        <p:nvSpPr>
          <p:cNvPr id="3" name="Rectangle 2"/>
          <p:cNvSpPr/>
          <p:nvPr/>
        </p:nvSpPr>
        <p:spPr>
          <a:xfrm>
            <a:off x="251520" y="1196752"/>
            <a:ext cx="5256584" cy="3785652"/>
          </a:xfrm>
          <a:prstGeom prst="rect">
            <a:avLst/>
          </a:prstGeom>
        </p:spPr>
        <p:txBody>
          <a:bodyPr wrap="square">
            <a:spAutoFit/>
          </a:bodyPr>
          <a:lstStyle/>
          <a:p>
            <a:pPr marL="571500" indent="-571500">
              <a:buClr>
                <a:srgbClr val="C00000"/>
              </a:buClr>
              <a:buFont typeface="+mj-lt"/>
              <a:buAutoNum type="arabicPeriod" startAt="11"/>
              <a:tabLst>
                <a:tab pos="857250" algn="l"/>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Barbara </a:t>
            </a:r>
            <a:r>
              <a:rPr lang="en-US" sz="2400" dirty="0">
                <a:latin typeface="Arial" panose="020B0604020202020204" pitchFamily="34" charset="0"/>
                <a:ea typeface="Cambria Math" panose="02040503050406030204" pitchFamily="18" charset="0"/>
                <a:cs typeface="Arial" panose="020B0604020202020204" pitchFamily="34" charset="0"/>
              </a:rPr>
              <a:t>invests £</a:t>
            </a:r>
            <a:r>
              <a:rPr lang="en-US" sz="2400" dirty="0" smtClean="0">
                <a:latin typeface="Arial" panose="020B0604020202020204" pitchFamily="34" charset="0"/>
                <a:ea typeface="Cambria Math" panose="02040503050406030204" pitchFamily="18" charset="0"/>
                <a:cs typeface="Arial" panose="020B0604020202020204" pitchFamily="34" charset="0"/>
              </a:rPr>
              <a:t>14,000.</a:t>
            </a:r>
            <a:br>
              <a:rPr lang="en-US" sz="2400" dirty="0" smtClean="0">
                <a:latin typeface="Arial" panose="020B0604020202020204" pitchFamily="34" charset="0"/>
                <a:ea typeface="Cambria Math" panose="02040503050406030204" pitchFamily="18" charset="0"/>
                <a:cs typeface="Arial" panose="020B0604020202020204" pitchFamily="34" charset="0"/>
              </a:rPr>
            </a:br>
            <a:r>
              <a:rPr lang="en-US" sz="2400" dirty="0" smtClean="0">
                <a:latin typeface="Arial" panose="020B0604020202020204" pitchFamily="34" charset="0"/>
                <a:ea typeface="Cambria Math" panose="02040503050406030204" pitchFamily="18" charset="0"/>
                <a:cs typeface="Arial" panose="020B0604020202020204" pitchFamily="34" charset="0"/>
              </a:rPr>
              <a:t>In </a:t>
            </a:r>
            <a:r>
              <a:rPr lang="en-US" sz="2400" dirty="0">
                <a:latin typeface="Arial" panose="020B0604020202020204" pitchFamily="34" charset="0"/>
                <a:ea typeface="Cambria Math" panose="02040503050406030204" pitchFamily="18" charset="0"/>
                <a:cs typeface="Arial" panose="020B0604020202020204" pitchFamily="34" charset="0"/>
              </a:rPr>
              <a:t>the first year, she earns 5.9% </a:t>
            </a:r>
            <a:r>
              <a:rPr lang="en-US" sz="2400" dirty="0" smtClean="0">
                <a:latin typeface="Arial" panose="020B0604020202020204" pitchFamily="34" charset="0"/>
                <a:ea typeface="Cambria Math" panose="02040503050406030204" pitchFamily="18" charset="0"/>
                <a:cs typeface="Arial" panose="020B0604020202020204" pitchFamily="34" charset="0"/>
              </a:rPr>
              <a:t>interest.</a:t>
            </a:r>
            <a:br>
              <a:rPr lang="en-US" sz="2400" dirty="0" smtClean="0">
                <a:latin typeface="Arial" panose="020B0604020202020204" pitchFamily="34" charset="0"/>
                <a:ea typeface="Cambria Math" panose="02040503050406030204" pitchFamily="18" charset="0"/>
                <a:cs typeface="Arial" panose="020B0604020202020204" pitchFamily="34" charset="0"/>
              </a:rPr>
            </a:br>
            <a:r>
              <a:rPr lang="en-US" sz="2400" dirty="0" smtClean="0">
                <a:latin typeface="Arial" panose="020B0604020202020204" pitchFamily="34" charset="0"/>
                <a:ea typeface="Cambria Math" panose="02040503050406030204" pitchFamily="18" charset="0"/>
                <a:cs typeface="Arial" panose="020B0604020202020204" pitchFamily="34" charset="0"/>
              </a:rPr>
              <a:t>In </a:t>
            </a:r>
            <a:r>
              <a:rPr lang="en-US" sz="2400" dirty="0">
                <a:latin typeface="Arial" panose="020B0604020202020204" pitchFamily="34" charset="0"/>
                <a:ea typeface="Cambria Math" panose="02040503050406030204" pitchFamily="18" charset="0"/>
                <a:cs typeface="Arial" panose="020B0604020202020204" pitchFamily="34" charset="0"/>
              </a:rPr>
              <a:t>the second year, she earns 3.2% interest,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1028700" lvl="1" indent="-457200">
              <a:buClr>
                <a:srgbClr val="C00000"/>
              </a:buClr>
              <a:buFont typeface="+mj-lt"/>
              <a:buAutoNum type="alphaLcPeriod"/>
              <a:tabLst>
                <a:tab pos="857250" algn="l"/>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What </a:t>
            </a:r>
            <a:r>
              <a:rPr lang="en-US" sz="2400" dirty="0">
                <a:latin typeface="Arial" panose="020B0604020202020204" pitchFamily="34" charset="0"/>
                <a:ea typeface="Cambria Math" panose="02040503050406030204" pitchFamily="18" charset="0"/>
                <a:cs typeface="Arial" panose="020B0604020202020204" pitchFamily="34" charset="0"/>
              </a:rPr>
              <a:t>was the total percentage increase over the 2 years?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1028700" lvl="1" indent="-457200">
              <a:buClr>
                <a:srgbClr val="C00000"/>
              </a:buClr>
              <a:buFont typeface="+mj-lt"/>
              <a:buAutoNum type="alphaLcPeriod"/>
              <a:tabLst>
                <a:tab pos="857250" algn="l"/>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How </a:t>
            </a:r>
            <a:r>
              <a:rPr lang="en-US" sz="2400" dirty="0">
                <a:latin typeface="Arial" panose="020B0604020202020204" pitchFamily="34" charset="0"/>
                <a:ea typeface="Cambria Math" panose="02040503050406030204" pitchFamily="18" charset="0"/>
                <a:cs typeface="Arial" panose="020B0604020202020204" pitchFamily="34" charset="0"/>
              </a:rPr>
              <a:t>much money does she have after 2 years</a:t>
            </a:r>
            <a:r>
              <a:rPr lang="en-US" sz="2400" dirty="0" smtClean="0">
                <a:latin typeface="Arial" panose="020B0604020202020204" pitchFamily="34" charset="0"/>
                <a:ea typeface="Cambria Math" panose="02040503050406030204" pitchFamily="18" charset="0"/>
                <a:cs typeface="Arial" panose="020B0604020202020204" pitchFamily="34" charset="0"/>
              </a:rPr>
              <a:t>?</a:t>
            </a:r>
            <a:endParaRPr lang="en-US" sz="2400" dirty="0">
              <a:latin typeface="Arial" panose="020B0604020202020204" pitchFamily="34" charset="0"/>
              <a:ea typeface="Cambria Math" panose="02040503050406030204" pitchFamily="18" charset="0"/>
              <a:cs typeface="Arial" panose="020B0604020202020204" pitchFamily="34" charset="0"/>
            </a:endParaRP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112</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
        <p:nvSpPr>
          <p:cNvPr id="2" name="Rectangle 1"/>
          <p:cNvSpPr/>
          <p:nvPr/>
        </p:nvSpPr>
        <p:spPr>
          <a:xfrm>
            <a:off x="277364" y="4869160"/>
            <a:ext cx="8500605" cy="1754326"/>
          </a:xfrm>
          <a:prstGeom prst="rect">
            <a:avLst/>
          </a:prstGeom>
        </p:spPr>
        <p:txBody>
          <a:bodyPr wrap="square">
            <a:spAutoFit/>
          </a:bodyPr>
          <a:lstStyle/>
          <a:p>
            <a:pPr marL="571500" indent="-571500">
              <a:buClr>
                <a:srgbClr val="C00000"/>
              </a:buClr>
              <a:buFont typeface="+mj-lt"/>
              <a:buAutoNum type="arabicPeriod" startAt="12"/>
              <a:tabLst>
                <a:tab pos="857250" algn="l"/>
                <a:tab pos="2743200" algn="l"/>
              </a:tabLst>
            </a:pPr>
            <a:r>
              <a:rPr lang="en-US" sz="2400" dirty="0">
                <a:latin typeface="Arial" panose="020B0604020202020204" pitchFamily="34" charset="0"/>
                <a:ea typeface="Cambria Math" panose="02040503050406030204" pitchFamily="18" charset="0"/>
                <a:cs typeface="Arial" panose="020B0604020202020204" pitchFamily="34" charset="0"/>
              </a:rPr>
              <a:t>How sure are you of your answers? Were you mostly</a:t>
            </a:r>
            <a:br>
              <a:rPr lang="en-US" sz="2400" dirty="0">
                <a:latin typeface="Arial" panose="020B0604020202020204" pitchFamily="34" charset="0"/>
                <a:ea typeface="Cambria Math" panose="02040503050406030204" pitchFamily="18" charset="0"/>
                <a:cs typeface="Arial" panose="020B0604020202020204" pitchFamily="34" charset="0"/>
              </a:rPr>
            </a:br>
            <a:r>
              <a:rPr lang="en-US" sz="2400" dirty="0">
                <a:latin typeface="Arial" panose="020B0604020202020204" pitchFamily="34" charset="0"/>
                <a:ea typeface="Cambria Math" panose="02040503050406030204" pitchFamily="18" charset="0"/>
                <a:cs typeface="Arial" panose="020B0604020202020204" pitchFamily="34" charset="0"/>
              </a:rPr>
              <a:t>Just guessing </a:t>
            </a:r>
            <a:r>
              <a:rPr lang="en-US" sz="3600" dirty="0" smtClean="0">
                <a:solidFill>
                  <a:srgbClr val="FF0000"/>
                </a:solidFill>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a:t>
            </a:r>
            <a:r>
              <a:rPr lang="en-US" sz="2400" dirty="0" smtClean="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  </a:t>
            </a:r>
            <a:r>
              <a:rPr lang="en-US" sz="2400" dirty="0" smtClean="0">
                <a:latin typeface="Arial" panose="020B0604020202020204" pitchFamily="34" charset="0"/>
                <a:ea typeface="Cambria Math" panose="02040503050406030204" pitchFamily="18" charset="0"/>
                <a:cs typeface="Arial" panose="020B0604020202020204" pitchFamily="34" charset="0"/>
              </a:rPr>
              <a:t>Feeling </a:t>
            </a:r>
            <a:r>
              <a:rPr lang="en-US" sz="2400" dirty="0">
                <a:latin typeface="Arial" panose="020B0604020202020204" pitchFamily="34" charset="0"/>
                <a:ea typeface="Cambria Math" panose="02040503050406030204" pitchFamily="18" charset="0"/>
                <a:cs typeface="Arial" panose="020B0604020202020204" pitchFamily="34" charset="0"/>
              </a:rPr>
              <a:t>doubtful </a:t>
            </a:r>
            <a:r>
              <a:rPr lang="en-US" sz="3600" dirty="0">
                <a:solidFill>
                  <a:srgbClr val="FF0000"/>
                </a:solidFill>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a:t>
            </a:r>
            <a:r>
              <a:rPr lang="en-US" sz="2400" dirty="0" smtClean="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  </a:t>
            </a:r>
            <a:r>
              <a:rPr lang="en-US" sz="2400" dirty="0" smtClean="0">
                <a:latin typeface="Arial" panose="020B0604020202020204" pitchFamily="34" charset="0"/>
                <a:ea typeface="Cambria Math" panose="02040503050406030204" pitchFamily="18" charset="0"/>
                <a:cs typeface="Arial" panose="020B0604020202020204" pitchFamily="34" charset="0"/>
              </a:rPr>
              <a:t>Confident </a:t>
            </a:r>
            <a:r>
              <a:rPr lang="en-US" sz="3600" dirty="0">
                <a:solidFill>
                  <a:srgbClr val="FF0000"/>
                </a:solidFill>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a:t>
            </a:r>
            <a:r>
              <a:rPr lang="en-US" sz="2400" dirty="0" smtClean="0">
                <a:latin typeface="Arial" panose="020B0604020202020204" pitchFamily="34" charset="0"/>
                <a:ea typeface="Cambria Math" panose="02040503050406030204" pitchFamily="18" charset="0"/>
                <a:cs typeface="Arial" panose="020B0604020202020204" pitchFamily="34" charset="0"/>
              </a:rPr>
              <a:t/>
            </a:r>
            <a:br>
              <a:rPr lang="en-US" sz="2400" dirty="0" smtClean="0">
                <a:latin typeface="Arial" panose="020B0604020202020204" pitchFamily="34" charset="0"/>
                <a:ea typeface="Cambria Math" panose="02040503050406030204" pitchFamily="18" charset="0"/>
                <a:cs typeface="Arial" panose="020B0604020202020204" pitchFamily="34" charset="0"/>
              </a:rPr>
            </a:br>
            <a:r>
              <a:rPr lang="en-US" sz="2400" dirty="0" smtClean="0">
                <a:latin typeface="Arial" panose="020B0604020202020204" pitchFamily="34" charset="0"/>
                <a:ea typeface="Cambria Math" panose="02040503050406030204" pitchFamily="18" charset="0"/>
                <a:cs typeface="Arial" panose="020B0604020202020204" pitchFamily="34" charset="0"/>
              </a:rPr>
              <a:t>What </a:t>
            </a:r>
            <a:r>
              <a:rPr lang="en-US" sz="2400" dirty="0">
                <a:latin typeface="Arial" panose="020B0604020202020204" pitchFamily="34" charset="0"/>
                <a:ea typeface="Cambria Math" panose="02040503050406030204" pitchFamily="18" charset="0"/>
                <a:cs typeface="Arial" panose="020B0604020202020204" pitchFamily="34" charset="0"/>
              </a:rPr>
              <a:t>next? Use your results to decide whether to strengthen or extend your learning.</a:t>
            </a:r>
          </a:p>
        </p:txBody>
      </p:sp>
      <p:sp>
        <p:nvSpPr>
          <p:cNvPr id="11" name="Flowchart: Delay 10"/>
          <p:cNvSpPr/>
          <p:nvPr/>
        </p:nvSpPr>
        <p:spPr>
          <a:xfrm flipH="1">
            <a:off x="8527387" y="4836134"/>
            <a:ext cx="365093" cy="1833226"/>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22470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83205"/>
              </a:xfrm>
              <a:prstGeom prst="rect">
                <a:avLst/>
              </a:prstGeom>
            </p:spPr>
            <p:txBody>
              <a:bodyPr wrap="square">
                <a:spAutoFit/>
              </a:bodyPr>
              <a:lstStyle/>
              <a:p>
                <a:pPr>
                  <a:buClr>
                    <a:srgbClr val="C00000"/>
                  </a:buClr>
                  <a:tabLst>
                    <a:tab pos="1079500" algn="l"/>
                    <a:tab pos="2743200" algn="l"/>
                  </a:tabLst>
                </a:pPr>
                <a:r>
                  <a:rPr lang="en-US" sz="2900" b="1" dirty="0" smtClean="0">
                    <a:solidFill>
                      <a:srgbClr val="FF0000"/>
                    </a:solidFill>
                    <a:latin typeface="Arial" panose="020B0604020202020204" pitchFamily="34" charset="0"/>
                    <a:cs typeface="Arial" panose="020B0604020202020204" pitchFamily="34" charset="0"/>
                  </a:rPr>
                  <a:t>Numerical </a:t>
                </a:r>
                <a:r>
                  <a:rPr lang="en-US" sz="2900" b="1" dirty="0">
                    <a:solidFill>
                      <a:srgbClr val="FF0000"/>
                    </a:solidFill>
                    <a:latin typeface="Arial" panose="020B0604020202020204" pitchFamily="34" charset="0"/>
                    <a:cs typeface="Arial" panose="020B0604020202020204" pitchFamily="34" charset="0"/>
                  </a:rPr>
                  <a:t>fluency</a:t>
                </a:r>
              </a:p>
              <a:p>
                <a:pPr marL="685800" indent="-685800">
                  <a:buClr>
                    <a:srgbClr val="C00000"/>
                  </a:buClr>
                  <a:buFont typeface="+mj-lt"/>
                  <a:buAutoNum type="arabicPeriod" startAt="8"/>
                  <a:tabLst>
                    <a:tab pos="1079500" algn="l"/>
                    <a:tab pos="2743200" algn="l"/>
                  </a:tabLst>
                </a:pPr>
                <a:r>
                  <a:rPr lang="en-US" sz="2900" dirty="0">
                    <a:latin typeface="Arial" panose="020B0604020202020204" pitchFamily="34" charset="0"/>
                    <a:cs typeface="Arial" panose="020B0604020202020204" pitchFamily="34" charset="0"/>
                  </a:rPr>
                  <a:t>Giving your answers as mixed numbers, work out</a:t>
                </a:r>
              </a:p>
              <a:p>
                <a:pPr marL="1200150" lvl="1" indent="-514350">
                  <a:buClr>
                    <a:srgbClr val="C00000"/>
                  </a:buClr>
                  <a:buFont typeface="+mj-lt"/>
                  <a:buAutoNum type="alphaLcPeriod"/>
                  <a:tabLst>
                    <a:tab pos="1079500" algn="l"/>
                    <a:tab pos="2743200" algn="l"/>
                  </a:tabLst>
                </a:pPr>
                <a:r>
                  <a:rPr lang="en-US" sz="2900" dirty="0" smtClean="0">
                    <a:latin typeface="Arial" panose="020B0604020202020204" pitchFamily="34" charset="0"/>
                    <a:cs typeface="Arial" panose="020B0604020202020204" pitchFamily="34" charset="0"/>
                  </a:rPr>
                  <a:t>2 </a:t>
                </a:r>
                <a:r>
                  <a:rPr lang="en-US" sz="2900" dirty="0">
                    <a:latin typeface="Arial" panose="020B0604020202020204" pitchFamily="34" charset="0"/>
                    <a:cs typeface="Arial" panose="020B0604020202020204" pitchFamily="34" charset="0"/>
                  </a:rPr>
                  <a:t>x </a:t>
                </a:r>
                <a:r>
                  <a:rPr lang="en-US" sz="2900" dirty="0" smtClean="0">
                    <a:latin typeface="Arial" panose="020B0604020202020204" pitchFamily="34" charset="0"/>
                    <a:cs typeface="Arial" panose="020B0604020202020204" pitchFamily="34" charset="0"/>
                  </a:rPr>
                  <a:t>1</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1</m:t>
                        </m:r>
                      </m:num>
                      <m:den>
                        <m:r>
                          <a:rPr lang="en-US" sz="2900" b="0" i="0" smtClean="0">
                            <a:latin typeface="Cambria Math" panose="02040503050406030204" pitchFamily="18" charset="0"/>
                            <a:cs typeface="Arial" panose="020B0604020202020204" pitchFamily="34" charset="0"/>
                          </a:rPr>
                          <m:t>5</m:t>
                        </m:r>
                      </m:den>
                    </m:f>
                  </m:oMath>
                </a14:m>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  3 x 2</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5</m:t>
                        </m:r>
                      </m:num>
                      <m:den>
                        <m:r>
                          <a:rPr lang="en-US" sz="2900" b="0" i="0" smtClean="0">
                            <a:latin typeface="Cambria Math" panose="02040503050406030204" pitchFamily="18" charset="0"/>
                            <a:cs typeface="Arial" panose="020B0604020202020204" pitchFamily="34" charset="0"/>
                          </a:rPr>
                          <m:t>8</m:t>
                        </m:r>
                      </m:den>
                    </m:f>
                  </m:oMath>
                </a14:m>
                <a:endParaRPr lang="en-US" sz="2900" dirty="0">
                  <a:latin typeface="Arial" panose="020B0604020202020204" pitchFamily="34" charset="0"/>
                  <a:cs typeface="Arial" panose="020B0604020202020204" pitchFamily="34" charset="0"/>
                </a:endParaRPr>
              </a:p>
              <a:p>
                <a:pPr marL="685800" indent="-685800">
                  <a:buClr>
                    <a:srgbClr val="C00000"/>
                  </a:buClr>
                  <a:buFont typeface="+mj-lt"/>
                  <a:buAutoNum type="arabicPeriod" startAt="8"/>
                  <a:tabLst>
                    <a:tab pos="1079500" algn="l"/>
                    <a:tab pos="2743200" algn="l"/>
                  </a:tabLst>
                </a:pPr>
                <a:r>
                  <a:rPr lang="en-US" sz="2900" dirty="0" smtClean="0">
                    <a:latin typeface="Arial" panose="020B0604020202020204" pitchFamily="34" charset="0"/>
                    <a:cs typeface="Arial" panose="020B0604020202020204" pitchFamily="34" charset="0"/>
                  </a:rPr>
                  <a:t>Giving </a:t>
                </a:r>
                <a:r>
                  <a:rPr lang="en-US" sz="2900" dirty="0">
                    <a:latin typeface="Arial" panose="020B0604020202020204" pitchFamily="34" charset="0"/>
                    <a:cs typeface="Arial" panose="020B0604020202020204" pitchFamily="34" charset="0"/>
                  </a:rPr>
                  <a:t>your answers as mixed numbers where appropriate, work out</a:t>
                </a:r>
              </a:p>
              <a:p>
                <a:pPr marL="1200150" lvl="1" indent="-514350">
                  <a:buClr>
                    <a:srgbClr val="C00000"/>
                  </a:buClr>
                  <a:buFont typeface="+mj-lt"/>
                  <a:buAutoNum type="alphaLcPeriod"/>
                  <a:tabLst>
                    <a:tab pos="1079500" algn="l"/>
                    <a:tab pos="2743200" algn="l"/>
                  </a:tabLst>
                </a:pPr>
                <a:r>
                  <a:rPr lang="en-US" sz="2900" dirty="0" smtClean="0">
                    <a:latin typeface="Arial" panose="020B0604020202020204" pitchFamily="34" charset="0"/>
                    <a:cs typeface="Arial" panose="020B0604020202020204" pitchFamily="34" charset="0"/>
                  </a:rPr>
                  <a:t>3 ÷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1</m:t>
                        </m:r>
                      </m:num>
                      <m:den>
                        <m:r>
                          <a:rPr lang="en-US" sz="2900" b="0" i="0" smtClean="0">
                            <a:latin typeface="Cambria Math" panose="02040503050406030204" pitchFamily="18" charset="0"/>
                            <a:cs typeface="Arial" panose="020B0604020202020204" pitchFamily="34" charset="0"/>
                          </a:rPr>
                          <m:t>4</m:t>
                        </m:r>
                      </m:den>
                    </m:f>
                  </m:oMath>
                </a14:m>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  7 ÷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3</m:t>
                        </m:r>
                      </m:num>
                      <m:den>
                        <m:r>
                          <a:rPr lang="en-US" sz="2900" b="0" i="0" smtClean="0">
                            <a:latin typeface="Cambria Math" panose="02040503050406030204" pitchFamily="18" charset="0"/>
                            <a:cs typeface="Arial" panose="020B0604020202020204" pitchFamily="34" charset="0"/>
                          </a:rPr>
                          <m:t>4</m:t>
                        </m:r>
                      </m:den>
                    </m:f>
                  </m:oMath>
                </a14:m>
                <a:endParaRPr lang="en-US" sz="2900" dirty="0">
                  <a:latin typeface="Arial" panose="020B0604020202020204" pitchFamily="34" charset="0"/>
                  <a:cs typeface="Arial" panose="020B0604020202020204" pitchFamily="34" charset="0"/>
                </a:endParaRPr>
              </a:p>
              <a:p>
                <a:pPr marL="685800" indent="-685800">
                  <a:buClr>
                    <a:srgbClr val="C00000"/>
                  </a:buClr>
                  <a:buFont typeface="+mj-lt"/>
                  <a:buAutoNum type="arabicPeriod" startAt="8"/>
                  <a:tabLst>
                    <a:tab pos="1079500" algn="l"/>
                    <a:tab pos="2743200" algn="l"/>
                  </a:tabLst>
                </a:pPr>
                <a:r>
                  <a:rPr lang="en-US" sz="2900" dirty="0" smtClean="0">
                    <a:latin typeface="Arial" panose="020B0604020202020204" pitchFamily="34" charset="0"/>
                    <a:cs typeface="Arial" panose="020B0604020202020204" pitchFamily="34" charset="0"/>
                  </a:rPr>
                  <a:t>Write </a:t>
                </a:r>
                <a:r>
                  <a:rPr lang="en-US" sz="2900" dirty="0">
                    <a:latin typeface="Arial" panose="020B0604020202020204" pitchFamily="34" charset="0"/>
                    <a:cs typeface="Arial" panose="020B0604020202020204" pitchFamily="34" charset="0"/>
                  </a:rPr>
                  <a:t>each ratio in its simplest form,</a:t>
                </a:r>
              </a:p>
              <a:p>
                <a:pPr marL="1200150" lvl="1" indent="-514350">
                  <a:buClr>
                    <a:srgbClr val="C00000"/>
                  </a:buClr>
                  <a:buFont typeface="+mj-lt"/>
                  <a:buAutoNum type="alphaLcPeriod"/>
                  <a:tabLst>
                    <a:tab pos="2743200" algn="l"/>
                  </a:tabLst>
                </a:pPr>
                <a:r>
                  <a:rPr lang="en-US" sz="2900" dirty="0" smtClean="0">
                    <a:latin typeface="Arial" panose="020B0604020202020204" pitchFamily="34" charset="0"/>
                    <a:cs typeface="Arial" panose="020B0604020202020204" pitchFamily="34" charset="0"/>
                  </a:rPr>
                  <a:t>10:25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63:7</a:t>
                </a:r>
                <a:endParaRPr lang="en-US" sz="2900" dirty="0">
                  <a:solidFill>
                    <a:schemeClr val="tx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83205"/>
              </a:xfrm>
              <a:prstGeom prst="rect">
                <a:avLst/>
              </a:prstGeom>
              <a:blipFill rotWithShape="0">
                <a:blip r:embed="rId4"/>
                <a:stretch>
                  <a:fillRect l="-2433" t="-1133" b="-2265"/>
                </a:stretch>
              </a:blipFill>
            </p:spPr>
            <p:txBody>
              <a:bodyPr/>
              <a:lstStyle/>
              <a:p>
                <a:r>
                  <a:rPr lang="en-US">
                    <a:noFill/>
                  </a:rPr>
                  <a:t> </a:t>
                </a:r>
              </a:p>
            </p:txBody>
          </p:sp>
        </mc:Fallback>
      </mc:AlternateContent>
    </p:spTree>
    <p:extLst>
      <p:ext uri="{BB962C8B-B14F-4D97-AF65-F5344CB8AC3E}">
        <p14:creationId xmlns:p14="http://schemas.microsoft.com/office/powerpoint/2010/main" val="2992061368"/>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4 – Check up</a:t>
            </a:r>
            <a:endParaRPr lang="en-GB" sz="4000" b="1" dirty="0" smtClean="0"/>
          </a:p>
        </p:txBody>
      </p:sp>
      <p:sp>
        <p:nvSpPr>
          <p:cNvPr id="3" name="Rectangle 2"/>
          <p:cNvSpPr/>
          <p:nvPr/>
        </p:nvSpPr>
        <p:spPr>
          <a:xfrm>
            <a:off x="251520" y="1196752"/>
            <a:ext cx="5256584" cy="5355312"/>
          </a:xfrm>
          <a:prstGeom prst="rect">
            <a:avLst/>
          </a:prstGeom>
        </p:spPr>
        <p:txBody>
          <a:bodyPr wrap="square">
            <a:spAutoFit/>
          </a:bodyPr>
          <a:lstStyle/>
          <a:p>
            <a:pPr>
              <a:buClr>
                <a:srgbClr val="C00000"/>
              </a:buClr>
              <a:tabLst>
                <a:tab pos="2743200" algn="l"/>
              </a:tabLst>
            </a:pPr>
            <a:r>
              <a:rPr lang="en-US" sz="3800" b="1" dirty="0">
                <a:solidFill>
                  <a:srgbClr val="C00000"/>
                </a:solidFill>
                <a:latin typeface="Arial" panose="020B0604020202020204" pitchFamily="34" charset="0"/>
                <a:ea typeface="Cambria Math" panose="02040503050406030204" pitchFamily="18" charset="0"/>
                <a:cs typeface="Arial" panose="020B0604020202020204" pitchFamily="34" charset="0"/>
              </a:rPr>
              <a:t>* Challenge</a:t>
            </a:r>
          </a:p>
          <a:p>
            <a:pPr marL="742950" indent="-742950">
              <a:buClr>
                <a:srgbClr val="C00000"/>
              </a:buClr>
              <a:buFont typeface="+mj-lt"/>
              <a:buAutoNum type="arabicPeriod" startAt="13"/>
              <a:tabLst>
                <a:tab pos="2743200" algn="l"/>
              </a:tabLst>
            </a:pPr>
            <a:r>
              <a:rPr lang="en-US" sz="3800" dirty="0" smtClean="0">
                <a:latin typeface="Arial" panose="020B0604020202020204" pitchFamily="34" charset="0"/>
                <a:ea typeface="Cambria Math" panose="02040503050406030204" pitchFamily="18" charset="0"/>
                <a:cs typeface="Arial" panose="020B0604020202020204" pitchFamily="34" charset="0"/>
              </a:rPr>
              <a:t>Find </a:t>
            </a:r>
            <a:r>
              <a:rPr lang="en-US" sz="3800" dirty="0">
                <a:latin typeface="Arial" panose="020B0604020202020204" pitchFamily="34" charset="0"/>
                <a:ea typeface="Cambria Math" panose="02040503050406030204" pitchFamily="18" charset="0"/>
                <a:cs typeface="Arial" panose="020B0604020202020204" pitchFamily="34" charset="0"/>
              </a:rPr>
              <a:t>the cube root of the reciprocal of the square root of the reciprocal of 64. Write a problem similar to </a:t>
            </a:r>
            <a:r>
              <a:rPr lang="en-US" sz="3800" dirty="0" smtClean="0">
                <a:latin typeface="Arial" panose="020B0604020202020204" pitchFamily="34" charset="0"/>
                <a:ea typeface="Cambria Math" panose="02040503050406030204" pitchFamily="18" charset="0"/>
                <a:cs typeface="Arial" panose="020B0604020202020204" pitchFamily="34" charset="0"/>
              </a:rPr>
              <a:t>this.</a:t>
            </a:r>
            <a:br>
              <a:rPr lang="en-US" sz="3800" dirty="0" smtClean="0">
                <a:latin typeface="Arial" panose="020B0604020202020204" pitchFamily="34" charset="0"/>
                <a:ea typeface="Cambria Math" panose="02040503050406030204" pitchFamily="18" charset="0"/>
                <a:cs typeface="Arial" panose="020B0604020202020204" pitchFamily="34" charset="0"/>
              </a:rPr>
            </a:br>
            <a:r>
              <a:rPr lang="en-US" sz="3800" dirty="0" smtClean="0">
                <a:latin typeface="Arial" panose="020B0604020202020204" pitchFamily="34" charset="0"/>
                <a:ea typeface="Cambria Math" panose="02040503050406030204" pitchFamily="18" charset="0"/>
                <a:cs typeface="Arial" panose="020B0604020202020204" pitchFamily="34" charset="0"/>
              </a:rPr>
              <a:t>Make </a:t>
            </a:r>
            <a:r>
              <a:rPr lang="en-US" sz="3800" dirty="0">
                <a:latin typeface="Arial" panose="020B0604020202020204" pitchFamily="34" charset="0"/>
                <a:ea typeface="Cambria Math" panose="02040503050406030204" pitchFamily="18" charset="0"/>
                <a:cs typeface="Arial" panose="020B0604020202020204" pitchFamily="34" charset="0"/>
              </a:rPr>
              <a:t>sure you know the answer.</a:t>
            </a:r>
          </a:p>
        </p:txBody>
      </p:sp>
      <p:sp>
        <p:nvSpPr>
          <p:cNvPr id="8" name="Round Same Side Corner Rectangle 7">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112</a:t>
            </a:r>
            <a:endParaRPr lang="en-GB" sz="13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Tree>
    <p:extLst>
      <p:ext uri="{BB962C8B-B14F-4D97-AF65-F5344CB8AC3E}">
        <p14:creationId xmlns:p14="http://schemas.microsoft.com/office/powerpoint/2010/main" val="898255836"/>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112</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51520" y="1196752"/>
                <a:ext cx="5256584" cy="3944670"/>
              </a:xfrm>
              <a:prstGeom prst="rect">
                <a:avLst/>
              </a:prstGeom>
            </p:spPr>
            <p:txBody>
              <a:bodyPr wrap="square">
                <a:spAutoFit/>
              </a:bodyPr>
              <a:lstStyle/>
              <a:p>
                <a:pPr>
                  <a:buClr>
                    <a:srgbClr val="C00000"/>
                  </a:buClr>
                  <a:tabLst>
                    <a:tab pos="2743200" algn="l"/>
                  </a:tabLst>
                </a:pPr>
                <a:r>
                  <a:rPr lang="en-US" sz="2200" b="1"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Fractions </a:t>
                </a:r>
              </a:p>
              <a:p>
                <a:pPr marL="457200" indent="-457200">
                  <a:buClr>
                    <a:srgbClr val="C00000"/>
                  </a:buClr>
                  <a:buFont typeface="+mj-lt"/>
                  <a:buAutoNum type="arabicPeriod"/>
                  <a:tabLst>
                    <a:tab pos="2743200" algn="l"/>
                  </a:tabLst>
                </a:pPr>
                <a:r>
                  <a:rPr lang="en-US" sz="2200" dirty="0" smtClean="0">
                    <a:latin typeface="Arial" panose="020B0604020202020204" pitchFamily="34" charset="0"/>
                    <a:ea typeface="Cambria Math" panose="02040503050406030204" pitchFamily="18" charset="0"/>
                    <a:cs typeface="Arial" panose="020B0604020202020204" pitchFamily="34" charset="0"/>
                  </a:rPr>
                  <a:t>Work </a:t>
                </a:r>
                <a:r>
                  <a:rPr lang="en-US" sz="2200" dirty="0">
                    <a:latin typeface="Arial" panose="020B0604020202020204" pitchFamily="34" charset="0"/>
                    <a:ea typeface="Cambria Math" panose="02040503050406030204" pitchFamily="18" charset="0"/>
                    <a:cs typeface="Arial" panose="020B0604020202020204" pitchFamily="34" charset="0"/>
                  </a:rPr>
                  <a:t>out</a:t>
                </a:r>
              </a:p>
              <a:p>
                <a:pPr marL="914400" lvl="1" indent="-457200">
                  <a:lnSpc>
                    <a:spcPts val="4600"/>
                  </a:lnSpc>
                  <a:buClr>
                    <a:srgbClr val="C00000"/>
                  </a:buClr>
                  <a:buFont typeface="+mj-lt"/>
                  <a:buAutoNum type="alphaLcPeriod"/>
                  <a:tabLst>
                    <a:tab pos="2171700" algn="l"/>
                    <a:tab pos="3657600" algn="l"/>
                  </a:tabLst>
                </a:pPr>
                <a14:m>
                  <m:oMath xmlns:m="http://schemas.openxmlformats.org/officeDocument/2006/math">
                    <m:f>
                      <m:fPr>
                        <m:ctrlPr>
                          <a:rPr lang="en-US" sz="2200" i="1" smtClean="0">
                            <a:latin typeface="Cambria Math" panose="02040503050406030204" pitchFamily="18" charset="0"/>
                            <a:cs typeface="Arial" panose="020B0604020202020204" pitchFamily="34" charset="0"/>
                          </a:rPr>
                        </m:ctrlPr>
                      </m:fPr>
                      <m:num>
                        <m:r>
                          <a:rPr lang="en-US" sz="2200" i="0">
                            <a:latin typeface="Cambria Math" panose="02040503050406030204" pitchFamily="18" charset="0"/>
                            <a:cs typeface="Arial" panose="020B0604020202020204" pitchFamily="34" charset="0"/>
                          </a:rPr>
                          <m:t>1</m:t>
                        </m:r>
                      </m:num>
                      <m:den>
                        <m:r>
                          <a:rPr lang="en-US" sz="2200" b="0" i="0" smtClean="0">
                            <a:latin typeface="Cambria Math" panose="02040503050406030204" pitchFamily="18" charset="0"/>
                            <a:cs typeface="Arial" panose="020B0604020202020204" pitchFamily="34" charset="0"/>
                          </a:rPr>
                          <m:t>5</m:t>
                        </m:r>
                      </m:den>
                    </m:f>
                  </m:oMath>
                </a14:m>
                <a:r>
                  <a:rPr lang="en-US" sz="2200" dirty="0" smtClean="0">
                    <a:latin typeface="Arial" panose="020B0604020202020204" pitchFamily="34" charset="0"/>
                    <a:ea typeface="Cambria Math" panose="02040503050406030204" pitchFamily="18" charset="0"/>
                    <a:cs typeface="Arial" panose="020B0604020202020204" pitchFamily="34" charset="0"/>
                  </a:rPr>
                  <a:t> </a:t>
                </a:r>
                <a:r>
                  <a:rPr lang="en-US" sz="2200" dirty="0"/>
                  <a:t>÷</a:t>
                </a:r>
                <a:r>
                  <a:rPr lang="en-US" sz="22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1</m:t>
                        </m:r>
                      </m:num>
                      <m:den>
                        <m:r>
                          <a:rPr lang="en-US" sz="2200" b="0" i="0" smtClean="0">
                            <a:latin typeface="Cambria Math" panose="02040503050406030204" pitchFamily="18" charset="0"/>
                            <a:cs typeface="Arial" panose="020B0604020202020204" pitchFamily="34" charset="0"/>
                          </a:rPr>
                          <m:t>4</m:t>
                        </m:r>
                      </m:den>
                    </m:f>
                  </m:oMath>
                </a14:m>
                <a:r>
                  <a:rPr lang="en-US" sz="2200" dirty="0" smtClean="0"/>
                  <a:t>. 	</a:t>
                </a:r>
                <a:r>
                  <a:rPr lang="en-US" sz="2200" dirty="0" smtClean="0">
                    <a:solidFill>
                      <a:srgbClr val="C00000"/>
                    </a:solidFill>
                  </a:rPr>
                  <a:t>b.</a:t>
                </a:r>
                <a:r>
                  <a:rPr lang="en-US" sz="2200" dirty="0" smtClean="0"/>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i="0">
                            <a:latin typeface="Cambria Math" panose="02040503050406030204" pitchFamily="18" charset="0"/>
                            <a:cs typeface="Arial" panose="020B0604020202020204" pitchFamily="34" charset="0"/>
                          </a:rPr>
                          <m:t>1</m:t>
                        </m:r>
                      </m:num>
                      <m:den>
                        <m:r>
                          <a:rPr lang="en-US" sz="2200" i="0">
                            <a:latin typeface="Cambria Math" panose="02040503050406030204" pitchFamily="18" charset="0"/>
                            <a:cs typeface="Arial" panose="020B0604020202020204" pitchFamily="34" charset="0"/>
                          </a:rPr>
                          <m:t>3</m:t>
                        </m:r>
                      </m:den>
                    </m:f>
                    <m:r>
                      <a:rPr lang="en-US" sz="2200" b="0" i="0" smtClean="0">
                        <a:latin typeface="Cambria Math" panose="02040503050406030204" pitchFamily="18" charset="0"/>
                        <a:cs typeface="Arial" panose="020B0604020202020204" pitchFamily="34" charset="0"/>
                      </a:rPr>
                      <m:t> </m:t>
                    </m:r>
                  </m:oMath>
                </a14:m>
                <a:r>
                  <a:rPr lang="en-US" sz="2200" dirty="0"/>
                  <a:t>÷</a:t>
                </a:r>
                <a:r>
                  <a:rPr lang="en-US" sz="2200" dirty="0" smtClean="0"/>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3</m:t>
                        </m:r>
                      </m:num>
                      <m:den>
                        <m:r>
                          <a:rPr lang="en-US" sz="2200" b="0" i="0" smtClean="0">
                            <a:latin typeface="Cambria Math" panose="02040503050406030204" pitchFamily="18" charset="0"/>
                            <a:cs typeface="Arial" panose="020B0604020202020204" pitchFamily="34" charset="0"/>
                          </a:rPr>
                          <m:t>4</m:t>
                        </m:r>
                      </m:den>
                    </m:f>
                  </m:oMath>
                </a14:m>
                <a:r>
                  <a:rPr lang="en-US" sz="2200" dirty="0" smtClean="0">
                    <a:cs typeface="Arial" panose="020B0604020202020204" pitchFamily="34" charset="0"/>
                  </a:rPr>
                  <a:t> 	</a:t>
                </a:r>
                <a:r>
                  <a:rPr lang="en-US" sz="2200" dirty="0" smtClean="0">
                    <a:solidFill>
                      <a:srgbClr val="C00000"/>
                    </a:solidFill>
                    <a:cs typeface="Arial" panose="020B0604020202020204" pitchFamily="34" charset="0"/>
                  </a:rPr>
                  <a:t>c.</a:t>
                </a:r>
                <a:r>
                  <a:rPr lang="en-US" sz="2200" dirty="0" smtClean="0">
                    <a:cs typeface="Arial" panose="020B0604020202020204" pitchFamily="34" charset="0"/>
                  </a:rPr>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4</m:t>
                        </m:r>
                      </m:num>
                      <m:den>
                        <m:r>
                          <a:rPr lang="en-US" sz="2200" b="0" i="0" smtClean="0">
                            <a:latin typeface="Cambria Math" panose="02040503050406030204" pitchFamily="18" charset="0"/>
                            <a:cs typeface="Arial" panose="020B0604020202020204" pitchFamily="34" charset="0"/>
                          </a:rPr>
                          <m:t>5</m:t>
                        </m:r>
                      </m:den>
                    </m:f>
                  </m:oMath>
                </a14:m>
                <a:r>
                  <a:rPr lang="en-US" sz="2200" dirty="0" smtClean="0"/>
                  <a:t> </a:t>
                </a:r>
                <a:r>
                  <a:rPr lang="en-US" sz="2200" dirty="0"/>
                  <a:t>÷</a:t>
                </a:r>
                <a:r>
                  <a:rPr lang="en-US" sz="2200" dirty="0" smtClean="0"/>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3</m:t>
                        </m:r>
                      </m:num>
                      <m:den>
                        <m:r>
                          <a:rPr lang="en-US" sz="2200" b="0" i="0" smtClean="0">
                            <a:latin typeface="Cambria Math" panose="02040503050406030204" pitchFamily="18" charset="0"/>
                            <a:cs typeface="Arial" panose="020B0604020202020204" pitchFamily="34" charset="0"/>
                          </a:rPr>
                          <m:t>10</m:t>
                        </m:r>
                      </m:den>
                    </m:f>
                  </m:oMath>
                </a14:m>
                <a:endParaRPr lang="en-US" sz="2200" dirty="0" smtClean="0">
                  <a:solidFill>
                    <a:srgbClr val="C00000"/>
                  </a:solidFill>
                </a:endParaRPr>
              </a:p>
              <a:p>
                <a:pPr marL="914400" lvl="1" indent="-457200">
                  <a:lnSpc>
                    <a:spcPts val="4600"/>
                  </a:lnSpc>
                  <a:buClr>
                    <a:srgbClr val="C00000"/>
                  </a:buClr>
                  <a:buFont typeface="+mj-lt"/>
                  <a:buAutoNum type="alphaLcPeriod" startAt="4"/>
                  <a:tabLst>
                    <a:tab pos="2171700" algn="l"/>
                    <a:tab pos="3657600" algn="l"/>
                  </a:tabLst>
                </a:pP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3</m:t>
                        </m:r>
                      </m:num>
                      <m:den>
                        <m:r>
                          <a:rPr lang="en-US" sz="2200" b="0" i="0" smtClean="0">
                            <a:latin typeface="Cambria Math" panose="02040503050406030204" pitchFamily="18" charset="0"/>
                            <a:cs typeface="Arial" panose="020B0604020202020204" pitchFamily="34" charset="0"/>
                          </a:rPr>
                          <m:t>8</m:t>
                        </m:r>
                      </m:den>
                    </m:f>
                  </m:oMath>
                </a14:m>
                <a:r>
                  <a:rPr lang="en-US" sz="2200" dirty="0" smtClean="0"/>
                  <a:t> </a:t>
                </a:r>
                <a:r>
                  <a:rPr lang="en-US" sz="2200" dirty="0"/>
                  <a:t>÷</a:t>
                </a:r>
                <a:r>
                  <a:rPr lang="en-US" sz="2200" dirty="0" smtClean="0"/>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1</m:t>
                        </m:r>
                      </m:num>
                      <m:den>
                        <m:r>
                          <a:rPr lang="en-US" sz="2200" b="0" i="0" smtClean="0">
                            <a:latin typeface="Cambria Math" panose="02040503050406030204" pitchFamily="18" charset="0"/>
                            <a:cs typeface="Arial" panose="020B0604020202020204" pitchFamily="34" charset="0"/>
                          </a:rPr>
                          <m:t>5</m:t>
                        </m:r>
                      </m:den>
                    </m:f>
                  </m:oMath>
                </a14:m>
                <a:r>
                  <a:rPr lang="en-US" sz="2200" dirty="0" smtClean="0">
                    <a:cs typeface="Arial" panose="020B0604020202020204" pitchFamily="34" charset="0"/>
                  </a:rPr>
                  <a:t>	</a:t>
                </a:r>
                <a:r>
                  <a:rPr lang="en-US" sz="2200" dirty="0" smtClean="0">
                    <a:solidFill>
                      <a:srgbClr val="C00000"/>
                    </a:solidFill>
                    <a:cs typeface="Arial" panose="020B0604020202020204" pitchFamily="34" charset="0"/>
                  </a:rPr>
                  <a:t>e.</a:t>
                </a:r>
                <a:r>
                  <a:rPr lang="en-US" sz="2200" dirty="0" smtClean="0">
                    <a:cs typeface="Arial" panose="020B0604020202020204" pitchFamily="34" charset="0"/>
                  </a:rPr>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9</m:t>
                        </m:r>
                      </m:num>
                      <m:den>
                        <m:r>
                          <a:rPr lang="en-US" sz="2200" b="0" i="0" smtClean="0">
                            <a:latin typeface="Cambria Math" panose="02040503050406030204" pitchFamily="18" charset="0"/>
                            <a:cs typeface="Arial" panose="020B0604020202020204" pitchFamily="34" charset="0"/>
                          </a:rPr>
                          <m:t>10</m:t>
                        </m:r>
                      </m:den>
                    </m:f>
                  </m:oMath>
                </a14:m>
                <a:r>
                  <a:rPr lang="en-US" sz="2200" dirty="0" smtClean="0"/>
                  <a:t> </a:t>
                </a:r>
                <a:r>
                  <a:rPr lang="en-US" sz="2200" dirty="0"/>
                  <a:t>÷</a:t>
                </a:r>
                <a:r>
                  <a:rPr lang="en-US" sz="2200" dirty="0" smtClean="0"/>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2</m:t>
                        </m:r>
                      </m:num>
                      <m:den>
                        <m:r>
                          <a:rPr lang="en-US" sz="2200" b="0" i="0" smtClean="0">
                            <a:latin typeface="Cambria Math" panose="02040503050406030204" pitchFamily="18" charset="0"/>
                            <a:cs typeface="Arial" panose="020B0604020202020204" pitchFamily="34" charset="0"/>
                          </a:rPr>
                          <m:t>5</m:t>
                        </m:r>
                      </m:den>
                    </m:f>
                  </m:oMath>
                </a14:m>
                <a:r>
                  <a:rPr lang="en-US" sz="2200" dirty="0" smtClean="0"/>
                  <a:t>	</a:t>
                </a:r>
                <a:r>
                  <a:rPr lang="en-US" sz="2200" dirty="0" smtClean="0">
                    <a:solidFill>
                      <a:srgbClr val="C00000"/>
                    </a:solidFill>
                  </a:rPr>
                  <a:t>f.</a:t>
                </a:r>
                <a:r>
                  <a:rPr lang="en-US" sz="2200" dirty="0" smtClean="0"/>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7</m:t>
                        </m:r>
                      </m:num>
                      <m:den>
                        <m:r>
                          <a:rPr lang="en-US" sz="2200" b="0" i="0" smtClean="0">
                            <a:latin typeface="Cambria Math" panose="02040503050406030204" pitchFamily="18" charset="0"/>
                            <a:cs typeface="Arial" panose="020B0604020202020204" pitchFamily="34" charset="0"/>
                          </a:rPr>
                          <m:t>12</m:t>
                        </m:r>
                      </m:den>
                    </m:f>
                  </m:oMath>
                </a14:m>
                <a:r>
                  <a:rPr lang="en-US" sz="2200" dirty="0" smtClean="0"/>
                  <a:t> </a:t>
                </a:r>
                <a:r>
                  <a:rPr lang="en-US" sz="2200" dirty="0"/>
                  <a:t>÷</a:t>
                </a:r>
                <a:r>
                  <a:rPr lang="en-US" sz="2200" dirty="0" smtClean="0"/>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5</m:t>
                        </m:r>
                      </m:num>
                      <m:den>
                        <m:r>
                          <a:rPr lang="en-US" sz="2200" b="0" i="0" smtClean="0">
                            <a:latin typeface="Cambria Math" panose="02040503050406030204" pitchFamily="18" charset="0"/>
                            <a:cs typeface="Arial" panose="020B0604020202020204" pitchFamily="34" charset="0"/>
                          </a:rPr>
                          <m:t>6</m:t>
                        </m:r>
                      </m:den>
                    </m:f>
                  </m:oMath>
                </a14:m>
                <a:endParaRPr lang="en-US" sz="3200" dirty="0" smtClean="0">
                  <a:cs typeface="Arial" panose="020B0604020202020204" pitchFamily="34" charset="0"/>
                </a:endParaRPr>
              </a:p>
              <a:p>
                <a:pPr marL="457200" indent="-457200">
                  <a:buClr>
                    <a:srgbClr val="C00000"/>
                  </a:buClr>
                  <a:buFont typeface="+mj-lt"/>
                  <a:buAutoNum type="arabicPeriod"/>
                  <a:tabLst>
                    <a:tab pos="2171700" algn="l"/>
                    <a:tab pos="3657600" algn="l"/>
                  </a:tabLst>
                </a:pPr>
                <a:endParaRPr lang="en-US" sz="700" dirty="0">
                  <a:cs typeface="Arial" panose="020B0604020202020204" pitchFamily="34" charset="0"/>
                </a:endParaRPr>
              </a:p>
              <a:p>
                <a:pPr marL="457200" indent="-457200">
                  <a:buClr>
                    <a:srgbClr val="C00000"/>
                  </a:buClr>
                  <a:buFont typeface="+mj-lt"/>
                  <a:buAutoNum type="arabicPeriod"/>
                  <a:tabLst>
                    <a:tab pos="2171700" algn="l"/>
                    <a:tab pos="3657600" algn="l"/>
                  </a:tabLst>
                </a:pPr>
                <a:r>
                  <a:rPr lang="en-US" sz="2200" dirty="0" smtClean="0">
                    <a:latin typeface="Arial" panose="020B0604020202020204" pitchFamily="34" charset="0"/>
                    <a:ea typeface="Cambria Math" panose="02040503050406030204" pitchFamily="18" charset="0"/>
                    <a:cs typeface="Arial" panose="020B0604020202020204" pitchFamily="34" charset="0"/>
                  </a:rPr>
                  <a:t>Giving </a:t>
                </a:r>
                <a:r>
                  <a:rPr lang="en-US" sz="2200" dirty="0">
                    <a:latin typeface="Arial" panose="020B0604020202020204" pitchFamily="34" charset="0"/>
                    <a:ea typeface="Cambria Math" panose="02040503050406030204" pitchFamily="18" charset="0"/>
                    <a:cs typeface="Arial" panose="020B0604020202020204" pitchFamily="34" charset="0"/>
                  </a:rPr>
                  <a:t>your answers as mixed numbers, work </a:t>
                </a:r>
                <a:r>
                  <a:rPr lang="en-US" sz="2200" dirty="0" smtClean="0">
                    <a:latin typeface="Arial" panose="020B0604020202020204" pitchFamily="34" charset="0"/>
                    <a:ea typeface="Cambria Math" panose="02040503050406030204" pitchFamily="18" charset="0"/>
                    <a:cs typeface="Arial" panose="020B0604020202020204" pitchFamily="34" charset="0"/>
                  </a:rPr>
                  <a:t>out</a:t>
                </a:r>
              </a:p>
              <a:p>
                <a:pPr marL="914400" lvl="1" indent="-457200">
                  <a:lnSpc>
                    <a:spcPts val="4600"/>
                  </a:lnSpc>
                  <a:buClr>
                    <a:srgbClr val="C00000"/>
                  </a:buClr>
                  <a:buFont typeface="+mj-lt"/>
                  <a:buAutoNum type="alphaLcPeriod"/>
                  <a:tabLst>
                    <a:tab pos="2171700" algn="l"/>
                    <a:tab pos="3657600" algn="l"/>
                  </a:tabLst>
                </a:pPr>
                <a:r>
                  <a:rPr lang="en-US" sz="2200" dirty="0" smtClean="0">
                    <a:cs typeface="Arial" panose="020B0604020202020204" pitchFamily="34" charset="0"/>
                  </a:rPr>
                  <a:t>3</a:t>
                </a:r>
                <a:r>
                  <a:rPr lang="en-US" sz="2200" dirty="0" smtClean="0">
                    <a:latin typeface="Arial" panose="020B0604020202020204" pitchFamily="34" charset="0"/>
                    <a:ea typeface="Cambria Math" panose="02040503050406030204" pitchFamily="18" charset="0"/>
                    <a:cs typeface="Arial" panose="020B0604020202020204" pitchFamily="34" charset="0"/>
                  </a:rPr>
                  <a:t> +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13</m:t>
                        </m:r>
                      </m:num>
                      <m:den>
                        <m:r>
                          <a:rPr lang="en-US" sz="2200" b="0" i="0" smtClean="0">
                            <a:latin typeface="Cambria Math" panose="02040503050406030204" pitchFamily="18" charset="0"/>
                            <a:cs typeface="Arial" panose="020B0604020202020204" pitchFamily="34" charset="0"/>
                          </a:rPr>
                          <m:t>12</m:t>
                        </m:r>
                      </m:den>
                    </m:f>
                  </m:oMath>
                </a14:m>
                <a:r>
                  <a:rPr lang="en-US" sz="2200" dirty="0"/>
                  <a:t>. 	</a:t>
                </a:r>
                <a:r>
                  <a:rPr lang="en-US" sz="2200" dirty="0">
                    <a:solidFill>
                      <a:srgbClr val="C00000"/>
                    </a:solidFill>
                  </a:rPr>
                  <a:t>b.</a:t>
                </a:r>
                <a:r>
                  <a:rPr lang="en-US" sz="2200" dirty="0"/>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7</m:t>
                        </m:r>
                      </m:num>
                      <m:den>
                        <m:r>
                          <a:rPr lang="en-US" sz="2200" i="0">
                            <a:latin typeface="Cambria Math" panose="02040503050406030204" pitchFamily="18" charset="0"/>
                            <a:cs typeface="Arial" panose="020B0604020202020204" pitchFamily="34" charset="0"/>
                          </a:rPr>
                          <m:t>3</m:t>
                        </m:r>
                      </m:den>
                    </m:f>
                    <m:r>
                      <a:rPr lang="en-US" sz="2200" i="0">
                        <a:latin typeface="Cambria Math" panose="02040503050406030204" pitchFamily="18" charset="0"/>
                        <a:cs typeface="Arial" panose="020B0604020202020204" pitchFamily="34" charset="0"/>
                      </a:rPr>
                      <m:t> </m:t>
                    </m:r>
                  </m:oMath>
                </a14:m>
                <a:r>
                  <a:rPr lang="en-US" sz="2200" dirty="0" smtClean="0"/>
                  <a:t> + 4</a:t>
                </a:r>
                <a:endParaRPr lang="en-US" sz="2200" dirty="0">
                  <a:cs typeface="Arial" panose="020B0604020202020204" pitchFamily="34" charset="0"/>
                </a:endParaRPr>
              </a:p>
              <a:p>
                <a:pPr marL="914400" lvl="1" indent="-457200">
                  <a:lnSpc>
                    <a:spcPts val="4600"/>
                  </a:lnSpc>
                  <a:buClr>
                    <a:srgbClr val="C00000"/>
                  </a:buClr>
                  <a:buFont typeface="+mj-lt"/>
                  <a:buAutoNum type="alphaLcPeriod" startAt="3"/>
                  <a:tabLst>
                    <a:tab pos="2171700" algn="l"/>
                    <a:tab pos="3657600" algn="l"/>
                  </a:tabLst>
                </a:pP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2</m:t>
                        </m:r>
                        <m:r>
                          <a:rPr lang="en-US" sz="2200" i="0">
                            <a:latin typeface="Cambria Math" panose="02040503050406030204" pitchFamily="18" charset="0"/>
                            <a:cs typeface="Arial" panose="020B0604020202020204" pitchFamily="34" charset="0"/>
                          </a:rPr>
                          <m:t>1</m:t>
                        </m:r>
                      </m:num>
                      <m:den>
                        <m:r>
                          <a:rPr lang="en-US" sz="2200" b="0" i="0" smtClean="0">
                            <a:latin typeface="Cambria Math" panose="02040503050406030204" pitchFamily="18" charset="0"/>
                            <a:cs typeface="Arial" panose="020B0604020202020204" pitchFamily="34" charset="0"/>
                          </a:rPr>
                          <m:t>9</m:t>
                        </m:r>
                      </m:den>
                    </m:f>
                  </m:oMath>
                </a14:m>
                <a:r>
                  <a:rPr lang="en-US" sz="2200" dirty="0"/>
                  <a:t> </a:t>
                </a:r>
                <a:r>
                  <a:rPr lang="en-US" sz="2200" dirty="0" smtClean="0"/>
                  <a:t>+ 5</a:t>
                </a:r>
                <a:r>
                  <a:rPr lang="en-US" sz="2200" dirty="0"/>
                  <a:t>	</a:t>
                </a:r>
                <a:r>
                  <a:rPr lang="en-US" sz="2200" dirty="0">
                    <a:solidFill>
                      <a:srgbClr val="C00000"/>
                    </a:solidFill>
                  </a:rPr>
                  <a:t>d.</a:t>
                </a:r>
                <a:r>
                  <a:rPr lang="en-US" sz="2200" dirty="0"/>
                  <a:t> </a:t>
                </a:r>
                <a:r>
                  <a:rPr lang="en-US" sz="2200" dirty="0" smtClean="0"/>
                  <a:t>2 +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48</m:t>
                        </m:r>
                      </m:num>
                      <m:den>
                        <m:r>
                          <a:rPr lang="en-US" sz="2200" b="0" i="0" smtClean="0">
                            <a:latin typeface="Cambria Math" panose="02040503050406030204" pitchFamily="18" charset="0"/>
                            <a:cs typeface="Arial" panose="020B0604020202020204" pitchFamily="34" charset="0"/>
                          </a:rPr>
                          <m:t>15</m:t>
                        </m:r>
                      </m:den>
                    </m:f>
                  </m:oMath>
                </a14:m>
                <a:endParaRPr lang="en-US" sz="2200" dirty="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51520" y="1196752"/>
                <a:ext cx="5256584" cy="3944670"/>
              </a:xfrm>
              <a:prstGeom prst="rect">
                <a:avLst/>
              </a:prstGeom>
              <a:blipFill rotWithShape="0">
                <a:blip r:embed="rId4"/>
                <a:stretch>
                  <a:fillRect l="-1506" t="-773"/>
                </a:stretch>
              </a:blipFill>
            </p:spPr>
            <p:txBody>
              <a:bodyPr/>
              <a:lstStyle/>
              <a:p>
                <a:r>
                  <a:rPr lang="en-US">
                    <a:noFill/>
                  </a:rPr>
                  <a:t> </a:t>
                </a:r>
              </a:p>
            </p:txBody>
          </p:sp>
        </mc:Fallback>
      </mc:AlternateContent>
      <p:sp>
        <p:nvSpPr>
          <p:cNvPr id="12" name="Rectangle 11"/>
          <p:cNvSpPr/>
          <p:nvPr/>
        </p:nvSpPr>
        <p:spPr>
          <a:xfrm flipH="1">
            <a:off x="253235" y="5085184"/>
            <a:ext cx="5254869" cy="144655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Q2a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 change the improper fraction </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to a mixed number:</a:t>
            </a:r>
          </a:p>
          <a:p>
            <a:endParaRPr lang="en-US" sz="2200" dirty="0">
              <a:solidFill>
                <a:schemeClr val="tx1"/>
              </a:solidFill>
              <a:latin typeface="Arial" panose="020B0604020202020204" pitchFamily="34" charset="0"/>
              <a:cs typeface="Arial" panose="020B0604020202020204" pitchFamily="34" charset="0"/>
            </a:endParaRPr>
          </a:p>
          <a:p>
            <a:endParaRPr lang="en-US" sz="2200" dirty="0" smtClean="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flipH="1">
                <a:off x="2194021" y="1268760"/>
                <a:ext cx="3240360" cy="61715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0" smtClean="0">
                            <a:solidFill>
                              <a:schemeClr val="tx1"/>
                            </a:solidFill>
                            <a:latin typeface="Cambria Math" panose="02040503050406030204" pitchFamily="18" charset="0"/>
                            <a:cs typeface="Arial" panose="020B0604020202020204" pitchFamily="34" charset="0"/>
                          </a:rPr>
                          <m:t>1</m:t>
                        </m:r>
                      </m:num>
                      <m:den>
                        <m:r>
                          <a:rPr lang="en-US" sz="2400" b="0" i="0" smtClean="0">
                            <a:solidFill>
                              <a:schemeClr val="tx1"/>
                            </a:solidFill>
                            <a:latin typeface="Cambria Math" panose="02040503050406030204" pitchFamily="18" charset="0"/>
                            <a:cs typeface="Arial" panose="020B0604020202020204" pitchFamily="34" charset="0"/>
                          </a:rPr>
                          <m:t>5</m:t>
                        </m:r>
                      </m:den>
                    </m:f>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0" smtClean="0">
                            <a:solidFill>
                              <a:schemeClr val="tx1"/>
                            </a:solidFill>
                            <a:latin typeface="Cambria Math" panose="02040503050406030204" pitchFamily="18" charset="0"/>
                            <a:cs typeface="Arial" panose="020B0604020202020204" pitchFamily="34" charset="0"/>
                          </a:rPr>
                          <m:t>1</m:t>
                        </m:r>
                      </m:num>
                      <m:den>
                        <m:r>
                          <a:rPr lang="en-US" sz="2400" b="0" i="0" smtClean="0">
                            <a:solidFill>
                              <a:schemeClr val="tx1"/>
                            </a:solidFill>
                            <a:latin typeface="Cambria Math" panose="02040503050406030204" pitchFamily="18" charset="0"/>
                            <a:cs typeface="Arial" panose="020B0604020202020204" pitchFamily="34" charset="0"/>
                          </a:rPr>
                          <m:t>4</m:t>
                        </m:r>
                      </m:den>
                    </m:f>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0" smtClean="0">
                            <a:solidFill>
                              <a:schemeClr val="tx1"/>
                            </a:solidFill>
                            <a:latin typeface="Cambria Math" panose="02040503050406030204" pitchFamily="18" charset="0"/>
                            <a:cs typeface="Arial" panose="020B0604020202020204" pitchFamily="34" charset="0"/>
                          </a:rPr>
                          <m:t>1</m:t>
                        </m:r>
                      </m:num>
                      <m:den>
                        <m:r>
                          <a:rPr lang="en-US" sz="2400" b="0" i="0" smtClean="0">
                            <a:solidFill>
                              <a:schemeClr val="tx1"/>
                            </a:solidFill>
                            <a:latin typeface="Cambria Math" panose="02040503050406030204" pitchFamily="18" charset="0"/>
                            <a:cs typeface="Arial" panose="020B0604020202020204" pitchFamily="34" charset="0"/>
                          </a:rPr>
                          <m:t>5</m:t>
                        </m:r>
                      </m:den>
                    </m:f>
                  </m:oMath>
                </a14:m>
                <a:r>
                  <a:rPr lang="en-US" sz="2400" dirty="0" smtClean="0">
                    <a:solidFill>
                      <a:schemeClr val="tx1"/>
                    </a:solidFill>
                    <a:latin typeface="Arial" panose="020B0604020202020204" pitchFamily="34" charset="0"/>
                    <a:cs typeface="Arial" panose="020B0604020202020204" pitchFamily="34" charset="0"/>
                  </a:rPr>
                  <a:t> x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flipH="1">
                <a:off x="2194021" y="1268760"/>
                <a:ext cx="3240360" cy="617157"/>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25243" y="5767709"/>
                <a:ext cx="3139607" cy="694998"/>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3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13</m:t>
                        </m:r>
                      </m:num>
                      <m:den>
                        <m:r>
                          <a:rPr lang="en-US" sz="2400">
                            <a:latin typeface="Cambria Math" panose="02040503050406030204" pitchFamily="18" charset="0"/>
                            <a:cs typeface="Arial" panose="020B0604020202020204" pitchFamily="34" charset="0"/>
                          </a:rPr>
                          <m:t>12</m:t>
                        </m:r>
                      </m:den>
                    </m:f>
                  </m:oMath>
                </a14:m>
                <a:r>
                  <a:rPr lang="en-US" sz="2400" dirty="0">
                    <a:latin typeface="Arial" panose="020B0604020202020204" pitchFamily="34" charset="0"/>
                    <a:cs typeface="Arial" panose="020B0604020202020204" pitchFamily="34" charset="0"/>
                  </a:rPr>
                  <a:t> = 3 + 1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nor/>
                          </m:rPr>
                          <a:rPr lang="en-US" sz="2400" dirty="0">
                            <a:latin typeface="Arial" panose="020B0604020202020204" pitchFamily="34" charset="0"/>
                            <a:cs typeface="Arial" panose="020B0604020202020204" pitchFamily="34" charset="0"/>
                            <a:sym typeface="Wingdings" panose="05000000000000000000" pitchFamily="2" charset="2"/>
                          </a:rPr>
                          <m:t></m:t>
                        </m:r>
                      </m:num>
                      <m:den>
                        <m:r>
                          <a:rPr lang="en-US" sz="2400">
                            <a:latin typeface="Cambria Math" panose="02040503050406030204" pitchFamily="18" charset="0"/>
                            <a:cs typeface="Arial" panose="020B0604020202020204" pitchFamily="34" charset="0"/>
                          </a:rPr>
                          <m:t>12</m:t>
                        </m:r>
                      </m:den>
                    </m:f>
                  </m:oMath>
                </a14:m>
                <a:r>
                  <a:rPr lang="en-US" sz="2400" dirty="0">
                    <a:latin typeface="Arial" panose="020B0604020202020204" pitchFamily="34" charset="0"/>
                    <a:cs typeface="Arial" panose="020B0604020202020204" pitchFamily="34" charset="0"/>
                  </a:rPr>
                  <a:t> = 4</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nor/>
                          </m:rPr>
                          <a:rPr lang="en-US" sz="2400" dirty="0">
                            <a:latin typeface="Arial" panose="020B0604020202020204" pitchFamily="34" charset="0"/>
                            <a:cs typeface="Arial" panose="020B0604020202020204" pitchFamily="34" charset="0"/>
                            <a:sym typeface="Wingdings" panose="05000000000000000000" pitchFamily="2" charset="2"/>
                          </a:rPr>
                          <m:t></m:t>
                        </m:r>
                      </m:num>
                      <m:den>
                        <m:r>
                          <a:rPr lang="en-US" sz="2400">
                            <a:latin typeface="Cambria Math" panose="02040503050406030204" pitchFamily="18" charset="0"/>
                            <a:cs typeface="Arial" panose="020B0604020202020204" pitchFamily="34" charset="0"/>
                          </a:rPr>
                          <m:t>12</m:t>
                        </m:r>
                      </m:den>
                    </m:f>
                  </m:oMath>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325243" y="5767709"/>
                <a:ext cx="3139607" cy="694998"/>
              </a:xfrm>
              <a:prstGeom prst="rect">
                <a:avLst/>
              </a:prstGeom>
              <a:blipFill rotWithShape="0">
                <a:blip r:embed="rId6"/>
                <a:stretch>
                  <a:fillRect l="-2913" b="-7895"/>
                </a:stretch>
              </a:blipFill>
            </p:spPr>
            <p:txBody>
              <a:bodyPr/>
              <a:lstStyle/>
              <a:p>
                <a:r>
                  <a:rPr lang="en-US">
                    <a:noFill/>
                  </a:rPr>
                  <a:t> </a:t>
                </a:r>
              </a:p>
            </p:txBody>
          </p:sp>
        </mc:Fallback>
      </mc:AlternateContent>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699466588"/>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51520" y="1196752"/>
                <a:ext cx="5256584" cy="5590633"/>
              </a:xfrm>
              <a:prstGeom prst="rect">
                <a:avLst/>
              </a:prstGeom>
            </p:spPr>
            <p:txBody>
              <a:bodyPr wrap="square">
                <a:spAutoFit/>
              </a:bodyPr>
              <a:lstStyle/>
              <a:p>
                <a:pPr>
                  <a:buClr>
                    <a:srgbClr val="C00000"/>
                  </a:buClr>
                  <a:tabLst>
                    <a:tab pos="2743200" algn="l"/>
                  </a:tabLst>
                </a:pPr>
                <a:r>
                  <a:rPr lang="en-US" sz="2400" b="1"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Fractions</a:t>
                </a:r>
                <a:r>
                  <a:rPr lang="en-US" sz="2800" b="1"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 </a:t>
                </a:r>
                <a:endParaRPr lang="en-US" sz="2400" b="1" dirty="0" smtClean="0">
                  <a:solidFill>
                    <a:srgbClr val="C00000"/>
                  </a:solidFill>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3"/>
                  <a:tabLst>
                    <a:tab pos="2743200" algn="l"/>
                  </a:tabLst>
                </a:pPr>
                <a:r>
                  <a:rPr lang="en-US" sz="2400" dirty="0">
                    <a:latin typeface="Arial" panose="020B0604020202020204" pitchFamily="34" charset="0"/>
                    <a:ea typeface="Cambria Math" panose="02040503050406030204" pitchFamily="18" charset="0"/>
                    <a:cs typeface="Arial" panose="020B0604020202020204" pitchFamily="34" charset="0"/>
                  </a:rPr>
                  <a:t>Work </a:t>
                </a:r>
                <a:r>
                  <a:rPr lang="en-US" sz="2400" dirty="0" smtClean="0">
                    <a:latin typeface="Arial" panose="020B0604020202020204" pitchFamily="34" charset="0"/>
                    <a:ea typeface="Cambria Math" panose="02040503050406030204" pitchFamily="18" charset="0"/>
                    <a:cs typeface="Arial" panose="020B0604020202020204" pitchFamily="34" charset="0"/>
                  </a:rPr>
                  <a:t>out</a:t>
                </a: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3</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+ 3</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a:rPr lang="en-US" sz="2400" b="0" i="0" smtClean="0">
                            <a:latin typeface="Cambria Math" panose="02040503050406030204" pitchFamily="18" charset="0"/>
                            <a:cs typeface="Arial" panose="020B0604020202020204" pitchFamily="34" charset="0"/>
                          </a:rPr>
                          <m:t>4</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5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3</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a:rPr lang="en-US" sz="2400" b="0" i="0" smtClean="0">
                            <a:latin typeface="Cambria Math" panose="02040503050406030204" pitchFamily="18" charset="0"/>
                            <a:cs typeface="Arial" panose="020B0604020202020204" pitchFamily="34" charset="0"/>
                          </a:rPr>
                          <m:t>4</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5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nor/>
                          </m:rPr>
                          <a:rPr lang="en-US" sz="2400" dirty="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m:t></m:t>
                        </m:r>
                      </m:num>
                      <m:den>
                        <m:r>
                          <m:rPr>
                            <m:nor/>
                          </m:rPr>
                          <a:rPr lang="en-US" sz="2400" dirty="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m:t></m:t>
                        </m:r>
                      </m:den>
                    </m:f>
                  </m:oMath>
                </a14:m>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lnSpc>
                    <a:spcPts val="5200"/>
                  </a:lnSpc>
                  <a:buClr>
                    <a:srgbClr val="C00000"/>
                  </a:buClr>
                  <a:buFont typeface="+mj-lt"/>
                  <a:buAutoNum type="alphaLcPeriod"/>
                  <a:tabLst>
                    <a:tab pos="2171700" algn="l"/>
                  </a:tabLst>
                </a:pPr>
                <a:r>
                  <a:rPr lang="en-US" sz="2400" dirty="0">
                    <a:latin typeface="Arial" panose="020B0604020202020204" pitchFamily="34" charset="0"/>
                    <a:ea typeface="Cambria Math" panose="02040503050406030204" pitchFamily="18" charset="0"/>
                    <a:cs typeface="Arial" panose="020B0604020202020204" pitchFamily="34" charset="0"/>
                  </a:rPr>
                  <a:t>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m:t>
                        </m:r>
                      </m:num>
                      <m:den>
                        <m:r>
                          <a:rPr lang="en-US" sz="2400">
                            <a:latin typeface="Cambria Math" panose="02040503050406030204" pitchFamily="18" charset="0"/>
                            <a:cs typeface="Arial" panose="020B0604020202020204" pitchFamily="34" charset="0"/>
                          </a:rPr>
                          <m:t>3</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+ 5</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8</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c.</a:t>
                </a:r>
                <a:r>
                  <a:rPr lang="en-US" sz="2400" dirty="0" smtClean="0">
                    <a:latin typeface="Arial" panose="020B0604020202020204" pitchFamily="34" charset="0"/>
                    <a:ea typeface="Cambria Math" panose="02040503050406030204" pitchFamily="18" charset="0"/>
                    <a:cs typeface="Arial" panose="020B0604020202020204" pitchFamily="34" charset="0"/>
                  </a:rPr>
                  <a:t>  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4</m:t>
                        </m:r>
                      </m:num>
                      <m:den>
                        <m:r>
                          <a:rPr lang="en-US" sz="2400" b="0" i="0" smtClean="0">
                            <a:latin typeface="Cambria Math" panose="02040503050406030204" pitchFamily="18" charset="0"/>
                            <a:cs typeface="Arial" panose="020B0604020202020204" pitchFamily="34" charset="0"/>
                          </a:rPr>
                          <m:t>5</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m:t>
                        </m:r>
                      </m:num>
                      <m:den>
                        <m:r>
                          <a:rPr lang="en-US" sz="2400" b="0" i="0" smtClean="0">
                            <a:latin typeface="Cambria Math" panose="02040503050406030204" pitchFamily="18" charset="0"/>
                            <a:cs typeface="Arial" panose="020B0604020202020204" pitchFamily="34" charset="0"/>
                          </a:rPr>
                          <m:t>9</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p>
              <a:p>
                <a:pPr marL="914400" lvl="1" indent="-457200">
                  <a:lnSpc>
                    <a:spcPts val="5200"/>
                  </a:lnSpc>
                  <a:buClr>
                    <a:srgbClr val="C00000"/>
                  </a:buClr>
                  <a:buFont typeface="+mj-lt"/>
                  <a:buAutoNum type="alphaLcPeriod" startAt="4"/>
                  <a:tabLst>
                    <a:tab pos="21717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6</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7</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+ 4</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7</m:t>
                        </m:r>
                      </m:num>
                      <m:den>
                        <m:r>
                          <a:rPr lang="en-US" sz="2400" b="0" i="0" smtClean="0">
                            <a:latin typeface="Cambria Math" panose="02040503050406030204" pitchFamily="18" charset="0"/>
                            <a:cs typeface="Arial" panose="020B0604020202020204" pitchFamily="34" charset="0"/>
                          </a:rPr>
                          <m:t>10</m:t>
                        </m:r>
                      </m:den>
                    </m:f>
                  </m:oMath>
                </a14:m>
                <a:endParaRPr lang="en-US" sz="2400" dirty="0">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3"/>
                  <a:tabLst>
                    <a:tab pos="2743200" algn="l"/>
                  </a:tabLst>
                </a:pPr>
                <a:r>
                  <a:rPr lang="en-US" sz="2400" dirty="0">
                    <a:latin typeface="Arial" panose="020B0604020202020204" pitchFamily="34" charset="0"/>
                    <a:ea typeface="Cambria Math" panose="02040503050406030204" pitchFamily="18" charset="0"/>
                    <a:cs typeface="Arial" panose="020B0604020202020204" pitchFamily="34" charset="0"/>
                  </a:rPr>
                  <a:t>Work out these subtractions</a:t>
                </a:r>
                <a:r>
                  <a:rPr lang="en-US" sz="2400" dirty="0" smtClean="0">
                    <a:latin typeface="Arial" panose="020B0604020202020204" pitchFamily="34" charset="0"/>
                    <a:ea typeface="Cambria Math" panose="02040503050406030204" pitchFamily="18" charset="0"/>
                    <a:cs typeface="Arial" panose="020B0604020202020204" pitchFamily="34" charset="0"/>
                  </a:rPr>
                  <a:t>.</a:t>
                </a:r>
                <a:r>
                  <a:rPr lang="en-US" sz="2400" dirty="0">
                    <a:latin typeface="Arial" panose="020B0604020202020204" pitchFamily="34" charset="0"/>
                    <a:ea typeface="Cambria Math" panose="02040503050406030204" pitchFamily="18" charset="0"/>
                    <a:cs typeface="Arial" panose="020B0604020202020204" pitchFamily="34" charset="0"/>
                  </a:rPr>
                  <a:t> Give your answers as mixed numbers</a:t>
                </a:r>
                <a:r>
                  <a:rPr lang="en-US" sz="2400" dirty="0" smtClean="0">
                    <a:latin typeface="Arial" panose="020B0604020202020204" pitchFamily="34" charset="0"/>
                    <a:ea typeface="Cambria Math" panose="02040503050406030204" pitchFamily="18" charset="0"/>
                    <a:cs typeface="Arial" panose="020B0604020202020204" pitchFamily="34" charset="0"/>
                  </a:rPr>
                  <a:t>.</a:t>
                </a:r>
              </a:p>
              <a:p>
                <a:pPr marL="914400" lvl="1" indent="-457200">
                  <a:buClr>
                    <a:srgbClr val="C00000"/>
                  </a:buClr>
                  <a:buFont typeface="+mj-lt"/>
                  <a:buAutoNum type="alphaLcPeriod"/>
                  <a:tabLst>
                    <a:tab pos="30861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6 - 2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12</m:t>
                        </m:r>
                      </m:num>
                      <m:den>
                        <m:r>
                          <a:rPr lang="en-US" sz="2400" b="0" i="0"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nor/>
                          </m:rPr>
                          <a:rPr lang="en-US" sz="2400" dirty="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m:t></m:t>
                        </m:r>
                      </m:num>
                      <m:den>
                        <m:r>
                          <a:rPr lang="en-US" sz="2400" b="0" i="0"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b.</a:t>
                </a:r>
                <a:r>
                  <a:rPr lang="en-US" sz="2400" dirty="0" smtClean="0">
                    <a:latin typeface="Arial" panose="020B0604020202020204" pitchFamily="34" charset="0"/>
                    <a:ea typeface="Cambria Math" panose="02040503050406030204" pitchFamily="18" charset="0"/>
                    <a:cs typeface="Arial" panose="020B0604020202020204" pitchFamily="34" charset="0"/>
                  </a:rPr>
                  <a:t>  5</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4</m:t>
                        </m:r>
                      </m:den>
                    </m:f>
                  </m:oMath>
                </a14:m>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- 2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a:rPr lang="en-US" sz="2400">
                            <a:latin typeface="Cambria Math" panose="02040503050406030204" pitchFamily="18" charset="0"/>
                            <a:cs typeface="Arial" panose="020B0604020202020204" pitchFamily="34" charset="0"/>
                          </a:rPr>
                          <m:t>8</m:t>
                        </m:r>
                      </m:den>
                    </m:f>
                  </m:oMath>
                </a14:m>
                <a:r>
                  <a:rPr lang="en-US" sz="2400" dirty="0">
                    <a:latin typeface="Arial" panose="020B0604020202020204" pitchFamily="34" charset="0"/>
                    <a:ea typeface="Cambria Math" panose="02040503050406030204" pitchFamily="18" charset="0"/>
                    <a:cs typeface="Arial" panose="020B0604020202020204" pitchFamily="34" charset="0"/>
                  </a:rPr>
                  <a:t>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lnSpc>
                    <a:spcPts val="5200"/>
                  </a:lnSpc>
                  <a:buClr>
                    <a:srgbClr val="C00000"/>
                  </a:buClr>
                  <a:buFont typeface="+mj-lt"/>
                  <a:buAutoNum type="alphaLcPeriod" startAt="3"/>
                  <a:tabLst>
                    <a:tab pos="30861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3</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m:t>
                        </m:r>
                      </m:num>
                      <m:den>
                        <m:r>
                          <a:rPr lang="en-US" sz="2400" b="0" i="0" smtClean="0">
                            <a:latin typeface="Cambria Math" panose="02040503050406030204" pitchFamily="18" charset="0"/>
                            <a:cs typeface="Arial" panose="020B0604020202020204" pitchFamily="34" charset="0"/>
                          </a:rPr>
                          <m:t>7</m:t>
                        </m:r>
                      </m:den>
                    </m:f>
                  </m:oMath>
                </a14:m>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ea typeface="Cambria Math" panose="02040503050406030204" pitchFamily="18" charset="0"/>
                    <a:cs typeface="Arial" panose="020B0604020202020204" pitchFamily="34" charset="0"/>
                  </a:rPr>
                  <a:t>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a:rPr lang="en-US" sz="2400" b="0" i="0" smtClean="0">
                            <a:latin typeface="Cambria Math" panose="02040503050406030204" pitchFamily="18" charset="0"/>
                            <a:cs typeface="Arial" panose="020B0604020202020204" pitchFamily="34" charset="0"/>
                          </a:rPr>
                          <m:t>5</m:t>
                        </m:r>
                      </m:den>
                    </m:f>
                  </m:oMath>
                </a14:m>
                <a:r>
                  <a:rPr lang="en-US" sz="24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      d</a:t>
                </a:r>
                <a:r>
                  <a:rPr lang="en-US" sz="2400" dirty="0">
                    <a:solidFill>
                      <a:srgbClr val="C00000"/>
                    </a:solidFill>
                    <a:latin typeface="Arial" panose="020B0604020202020204" pitchFamily="34" charset="0"/>
                    <a:ea typeface="Cambria Math" panose="02040503050406030204" pitchFamily="18" charset="0"/>
                    <a:cs typeface="Arial" panose="020B0604020202020204" pitchFamily="34" charset="0"/>
                  </a:rPr>
                  <a:t>.</a:t>
                </a:r>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4</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a:rPr lang="en-US" sz="2400" b="0" i="0" smtClean="0">
                            <a:latin typeface="Cambria Math" panose="02040503050406030204" pitchFamily="18" charset="0"/>
                            <a:cs typeface="Arial" panose="020B0604020202020204" pitchFamily="34" charset="0"/>
                          </a:rPr>
                          <m:t>8</m:t>
                        </m:r>
                      </m:den>
                    </m:f>
                  </m:oMath>
                </a14:m>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5</m:t>
                        </m:r>
                      </m:num>
                      <m:den>
                        <m:r>
                          <a:rPr lang="en-US" sz="2400" b="0" i="0" smtClean="0">
                            <a:latin typeface="Cambria Math" panose="02040503050406030204" pitchFamily="18" charset="0"/>
                            <a:cs typeface="Arial" panose="020B0604020202020204" pitchFamily="34" charset="0"/>
                          </a:rPr>
                          <m:t>6</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p>
              <a:p>
                <a:pPr marL="914400" lvl="1" indent="-457200">
                  <a:lnSpc>
                    <a:spcPts val="5200"/>
                  </a:lnSpc>
                  <a:buClr>
                    <a:srgbClr val="C00000"/>
                  </a:buClr>
                  <a:buFont typeface="+mj-lt"/>
                  <a:buAutoNum type="alphaLcPeriod" startAt="5"/>
                  <a:tabLst>
                    <a:tab pos="30861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10</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7</m:t>
                        </m:r>
                      </m:num>
                      <m:den>
                        <m:r>
                          <a:rPr lang="en-US" sz="2400">
                            <a:latin typeface="Cambria Math" panose="02040503050406030204" pitchFamily="18" charset="0"/>
                            <a:cs typeface="Arial" panose="020B0604020202020204" pitchFamily="34" charset="0"/>
                          </a:rPr>
                          <m:t>8</m:t>
                        </m:r>
                      </m:den>
                    </m:f>
                  </m:oMath>
                </a14:m>
                <a:endParaRPr lang="en-US" sz="24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51520" y="1196752"/>
                <a:ext cx="5256584" cy="5590633"/>
              </a:xfrm>
              <a:prstGeom prst="rect">
                <a:avLst/>
              </a:prstGeom>
              <a:blipFill rotWithShape="0">
                <a:blip r:embed="rId4"/>
                <a:stretch>
                  <a:fillRect l="-1738" r="-2433"/>
                </a:stretch>
              </a:blipFill>
            </p:spPr>
            <p:txBody>
              <a:bodyPr/>
              <a:lstStyle/>
              <a:p>
                <a:r>
                  <a:rPr lang="en-US">
                    <a:noFill/>
                  </a:rPr>
                  <a:t> </a:t>
                </a:r>
              </a:p>
            </p:txBody>
          </p:sp>
        </mc:Fallback>
      </mc:AlternateContent>
      <p:sp>
        <p:nvSpPr>
          <p:cNvPr id="12" name="Rectangle 11"/>
          <p:cNvSpPr/>
          <p:nvPr/>
        </p:nvSpPr>
        <p:spPr>
          <a:xfrm flipH="1">
            <a:off x="2771800" y="1280954"/>
            <a:ext cx="2664296"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Q4a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Write both numbers as halves</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858594712"/>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51520" y="1196752"/>
                <a:ext cx="5256584" cy="4165115"/>
              </a:xfrm>
              <a:prstGeom prst="rect">
                <a:avLst/>
              </a:prstGeom>
            </p:spPr>
            <p:txBody>
              <a:bodyPr wrap="square">
                <a:spAutoFit/>
              </a:bodyPr>
              <a:lstStyle/>
              <a:p>
                <a:pPr>
                  <a:buClr>
                    <a:srgbClr val="C00000"/>
                  </a:buClr>
                  <a:tabLst>
                    <a:tab pos="2743200" algn="l"/>
                  </a:tabLst>
                </a:pPr>
                <a:r>
                  <a:rPr lang="en-US" sz="2400" b="1"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Fractions </a:t>
                </a:r>
              </a:p>
              <a:p>
                <a:pPr marL="457200" indent="-457200">
                  <a:buClr>
                    <a:srgbClr val="C00000"/>
                  </a:buClr>
                  <a:buFont typeface="+mj-lt"/>
                  <a:buAutoNum type="arabicPeriod" startAt="5"/>
                  <a:tabLst>
                    <a:tab pos="2743200" algn="l"/>
                  </a:tabLst>
                </a:pPr>
                <a:r>
                  <a:rPr lang="en-US" sz="2400" dirty="0">
                    <a:latin typeface="Arial" panose="020B0604020202020204" pitchFamily="34" charset="0"/>
                    <a:ea typeface="Cambria Math" panose="02040503050406030204" pitchFamily="18" charset="0"/>
                    <a:cs typeface="Arial" panose="020B0604020202020204" pitchFamily="34" charset="0"/>
                  </a:rPr>
                  <a:t>Work </a:t>
                </a:r>
                <a:r>
                  <a:rPr lang="en-US" sz="2400" dirty="0" smtClean="0">
                    <a:latin typeface="Arial" panose="020B0604020202020204" pitchFamily="34" charset="0"/>
                    <a:ea typeface="Cambria Math" panose="02040503050406030204" pitchFamily="18" charset="0"/>
                    <a:cs typeface="Arial" panose="020B0604020202020204" pitchFamily="34" charset="0"/>
                  </a:rPr>
                  <a:t>out</a:t>
                </a:r>
                <a:endParaRPr lang="en-US" sz="2400" dirty="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1</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4</m:t>
                        </m:r>
                      </m:num>
                      <m:den>
                        <m:r>
                          <a:rPr lang="en-US" sz="2400" b="0" i="0" smtClean="0">
                            <a:latin typeface="Cambria Math" panose="02040503050406030204" pitchFamily="18" charset="0"/>
                            <a:cs typeface="Arial" panose="020B0604020202020204" pitchFamily="34" charset="0"/>
                          </a:rPr>
                          <m:t>5</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4</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p>
              <a:p>
                <a:pPr marL="914400" lvl="1" indent="-457200">
                  <a:lnSpc>
                    <a:spcPts val="5200"/>
                  </a:lnSpc>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a:latin typeface="Cambria Math" panose="02040503050406030204" pitchFamily="18" charset="0"/>
                            <a:cs typeface="Arial" panose="020B0604020202020204" pitchFamily="34" charset="0"/>
                          </a:rPr>
                          <m:t>3</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ea typeface="Cambria Math" panose="02040503050406030204" pitchFamily="18" charset="0"/>
                    <a:cs typeface="Arial" panose="020B0604020202020204" pitchFamily="34" charset="0"/>
                  </a:rPr>
                  <a:t>÷</a:t>
                </a:r>
                <a:r>
                  <a:rPr lang="en-US" sz="24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5</m:t>
                        </m:r>
                      </m:num>
                      <m:den>
                        <m:r>
                          <a:rPr lang="en-US" sz="2400" b="0" i="0" smtClean="0">
                            <a:latin typeface="Cambria Math" panose="02040503050406030204" pitchFamily="18" charset="0"/>
                            <a:cs typeface="Arial" panose="020B0604020202020204" pitchFamily="34" charset="0"/>
                          </a:rPr>
                          <m:t>8</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p>
              <a:p>
                <a:pPr marL="914400" lvl="1" indent="-457200">
                  <a:lnSpc>
                    <a:spcPts val="5200"/>
                  </a:lnSpc>
                  <a:buClr>
                    <a:srgbClr val="C00000"/>
                  </a:buClr>
                  <a:buFont typeface="+mj-lt"/>
                  <a:buAutoNum type="alphaLcPeriod" startAt="3"/>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2</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4</m:t>
                        </m:r>
                      </m:num>
                      <m:den>
                        <m:r>
                          <a:rPr lang="en-US" sz="2400" b="0" i="0" smtClean="0">
                            <a:latin typeface="Cambria Math" panose="02040503050406030204" pitchFamily="18" charset="0"/>
                            <a:cs typeface="Arial" panose="020B0604020202020204" pitchFamily="34" charset="0"/>
                          </a:rPr>
                          <m:t>5</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ea typeface="Cambria Math" panose="02040503050406030204" pitchFamily="18" charset="0"/>
                    <a:cs typeface="Arial" panose="020B0604020202020204" pitchFamily="34" charset="0"/>
                  </a:rPr>
                  <a:t>÷</a:t>
                </a:r>
                <a:r>
                  <a:rPr lang="en-US" sz="24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7</m:t>
                        </m:r>
                      </m:num>
                      <m:den>
                        <m:r>
                          <a:rPr lang="en-US" sz="2400" b="0" i="0" smtClean="0">
                            <a:latin typeface="Cambria Math" panose="02040503050406030204" pitchFamily="18" charset="0"/>
                            <a:cs typeface="Arial" panose="020B0604020202020204" pitchFamily="34" charset="0"/>
                          </a:rPr>
                          <m:t>10</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d.</a:t>
                </a:r>
                <a:r>
                  <a:rPr lang="en-US" sz="2400" dirty="0" smtClean="0">
                    <a:latin typeface="Arial" panose="020B0604020202020204" pitchFamily="34" charset="0"/>
                    <a:ea typeface="Cambria Math" panose="02040503050406030204" pitchFamily="18" charset="0"/>
                    <a:cs typeface="Arial" panose="020B0604020202020204" pitchFamily="34" charset="0"/>
                  </a:rPr>
                  <a:t>  3</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8</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ea typeface="Cambria Math" panose="02040503050406030204" pitchFamily="18" charset="0"/>
                    <a:cs typeface="Arial" panose="020B0604020202020204" pitchFamily="34" charset="0"/>
                  </a:rPr>
                  <a:t>÷</a:t>
                </a:r>
                <a:r>
                  <a:rPr lang="en-US" sz="24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5</m:t>
                        </m:r>
                      </m:num>
                      <m:den>
                        <m:r>
                          <a:rPr lang="en-US" sz="2400" b="0" i="0" smtClean="0">
                            <a:latin typeface="Cambria Math" panose="02040503050406030204" pitchFamily="18" charset="0"/>
                            <a:cs typeface="Arial" panose="020B0604020202020204" pitchFamily="34" charset="0"/>
                          </a:rPr>
                          <m:t>12</m:t>
                        </m:r>
                      </m:den>
                    </m:f>
                  </m:oMath>
                </a14:m>
                <a:endParaRPr lang="en-US" sz="2400" dirty="0">
                  <a:latin typeface="Arial" panose="020B0604020202020204" pitchFamily="34" charset="0"/>
                  <a:ea typeface="Cambria Math" panose="02040503050406030204" pitchFamily="18" charset="0"/>
                  <a:cs typeface="Arial" panose="020B0604020202020204" pitchFamily="34" charset="0"/>
                </a:endParaRPr>
              </a:p>
              <a:p>
                <a:pPr>
                  <a:buClr>
                    <a:srgbClr val="C00000"/>
                  </a:buClr>
                  <a:tabLst>
                    <a:tab pos="2743200" algn="l"/>
                  </a:tabLst>
                </a:pPr>
                <a:r>
                  <a:rPr lang="en-US" sz="2400" b="1" dirty="0">
                    <a:solidFill>
                      <a:srgbClr val="C00000"/>
                    </a:solidFill>
                    <a:latin typeface="Arial" panose="020B0604020202020204" pitchFamily="34" charset="0"/>
                    <a:ea typeface="Cambria Math" panose="02040503050406030204" pitchFamily="18" charset="0"/>
                    <a:cs typeface="Arial" panose="020B0604020202020204" pitchFamily="34" charset="0"/>
                  </a:rPr>
                  <a:t>Ratio and proportion</a:t>
                </a:r>
              </a:p>
              <a:p>
                <a:pPr marL="457200" indent="-457200">
                  <a:buClr>
                    <a:srgbClr val="C00000"/>
                  </a:buClr>
                  <a:buFont typeface="+mj-lt"/>
                  <a:buAutoNum type="arabi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Which </a:t>
                </a:r>
                <a:r>
                  <a:rPr lang="en-US" sz="2400" dirty="0">
                    <a:latin typeface="Arial" panose="020B0604020202020204" pitchFamily="34" charset="0"/>
                    <a:ea typeface="Cambria Math" panose="02040503050406030204" pitchFamily="18" charset="0"/>
                    <a:cs typeface="Arial" panose="020B0604020202020204" pitchFamily="34" charset="0"/>
                  </a:rPr>
                  <a:t>of these ratios are in the form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1 : </a:t>
                </a:r>
                <a:r>
                  <a:rPr lang="en-US" sz="2400" i="1" dirty="0" smtClean="0">
                    <a:latin typeface="Arial" panose="020B0604020202020204" pitchFamily="34" charset="0"/>
                    <a:ea typeface="Cambria Math" panose="02040503050406030204" pitchFamily="18" charset="0"/>
                    <a:cs typeface="Arial" panose="020B0604020202020204" pitchFamily="34" charset="0"/>
                  </a:rPr>
                  <a:t>n</a:t>
                </a:r>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b.</a:t>
                </a:r>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i="1" dirty="0" smtClean="0">
                    <a:latin typeface="Arial" panose="020B0604020202020204" pitchFamily="34" charset="0"/>
                    <a:ea typeface="Cambria Math" panose="02040503050406030204" pitchFamily="18" charset="0"/>
                    <a:cs typeface="Arial" panose="020B0604020202020204" pitchFamily="34" charset="0"/>
                  </a:rPr>
                  <a:t>n </a:t>
                </a:r>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ea typeface="Cambria Math" panose="02040503050406030204" pitchFamily="18" charset="0"/>
                    <a:cs typeface="Arial" panose="020B0604020202020204" pitchFamily="34" charset="0"/>
                  </a:rPr>
                  <a:t>1?</a:t>
                </a:r>
              </a:p>
            </p:txBody>
          </p:sp>
        </mc:Choice>
        <mc:Fallback xmlns="">
          <p:sp>
            <p:nvSpPr>
              <p:cNvPr id="10" name="Rectangle 9"/>
              <p:cNvSpPr>
                <a:spLocks noRot="1" noChangeAspect="1" noMove="1" noResize="1" noEditPoints="1" noAdjustHandles="1" noChangeArrowheads="1" noChangeShapeType="1" noTextEdit="1"/>
              </p:cNvSpPr>
              <p:nvPr/>
            </p:nvSpPr>
            <p:spPr>
              <a:xfrm>
                <a:off x="251520" y="1196752"/>
                <a:ext cx="5256584" cy="4165115"/>
              </a:xfrm>
              <a:prstGeom prst="rect">
                <a:avLst/>
              </a:prstGeom>
              <a:blipFill rotWithShape="0">
                <a:blip r:embed="rId4"/>
                <a:stretch>
                  <a:fillRect l="-1738" t="-1023" b="-2339"/>
                </a:stretch>
              </a:blipFill>
            </p:spPr>
            <p:txBody>
              <a:bodyPr/>
              <a:lstStyle/>
              <a:p>
                <a:r>
                  <a:rPr lang="en-US">
                    <a:noFill/>
                  </a:rPr>
                  <a:t> </a:t>
                </a:r>
              </a:p>
            </p:txBody>
          </p:sp>
        </mc:Fallback>
      </mc:AlternateContent>
      <p:sp>
        <p:nvSpPr>
          <p:cNvPr id="12" name="Rectangle 11"/>
          <p:cNvSpPr/>
          <p:nvPr/>
        </p:nvSpPr>
        <p:spPr>
          <a:xfrm flipH="1">
            <a:off x="2483768" y="1268760"/>
            <a:ext cx="3024336" cy="132343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Q5a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Change the mixed number to an improper fraction. Then use the method in Ql.</a:t>
            </a:r>
            <a:endParaRPr lang="en-US" sz="2000" dirty="0" smtClean="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323528" y="6028928"/>
            <a:ext cx="1584176" cy="511696"/>
          </a:xfrm>
          <a:prstGeom prst="rect">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C </a:t>
            </a:r>
            <a:r>
              <a:rPr lang="en-US" sz="2000" dirty="0" smtClean="0">
                <a:solidFill>
                  <a:schemeClr val="tx1"/>
                </a:solidFill>
                <a:latin typeface="Arial" panose="020B0604020202020204" pitchFamily="34" charset="0"/>
                <a:cs typeface="Arial" panose="020B0604020202020204" pitchFamily="34" charset="0"/>
              </a:rPr>
              <a:t>  2 </a:t>
            </a:r>
            <a:r>
              <a:rPr lang="en-US" sz="2000" dirty="0">
                <a:solidFill>
                  <a:schemeClr val="tx1"/>
                </a:solidFill>
                <a:latin typeface="Arial" panose="020B0604020202020204" pitchFamily="34" charset="0"/>
                <a:cs typeface="Arial" panose="020B0604020202020204" pitchFamily="34" charset="0"/>
              </a:rPr>
              <a:t>: 1</a:t>
            </a:r>
          </a:p>
        </p:txBody>
      </p:sp>
      <p:sp>
        <p:nvSpPr>
          <p:cNvPr id="8" name="Rectangle 7"/>
          <p:cNvSpPr/>
          <p:nvPr/>
        </p:nvSpPr>
        <p:spPr>
          <a:xfrm>
            <a:off x="2051720" y="6036568"/>
            <a:ext cx="1584176" cy="5116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D </a:t>
            </a:r>
            <a:r>
              <a:rPr lang="en-US" sz="2000" dirty="0" smtClean="0">
                <a:solidFill>
                  <a:schemeClr val="tx1"/>
                </a:solidFill>
                <a:latin typeface="Arial" panose="020B0604020202020204" pitchFamily="34" charset="0"/>
                <a:cs typeface="Arial" panose="020B0604020202020204" pitchFamily="34" charset="0"/>
              </a:rPr>
              <a:t>  1 </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7</a:t>
            </a:r>
            <a:endParaRPr lang="en-US" sz="20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987824" y="5437584"/>
            <a:ext cx="1584176" cy="5116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B </a:t>
            </a:r>
            <a:r>
              <a:rPr lang="en-US" sz="2000" dirty="0" smtClean="0">
                <a:solidFill>
                  <a:schemeClr val="tx1"/>
                </a:solidFill>
                <a:latin typeface="Arial" panose="020B0604020202020204" pitchFamily="34" charset="0"/>
                <a:cs typeface="Arial" panose="020B0604020202020204" pitchFamily="34" charset="0"/>
              </a:rPr>
              <a:t>  5 </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2</a:t>
            </a:r>
            <a:endParaRPr lang="en-US" sz="20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3923928" y="6028928"/>
            <a:ext cx="1584176" cy="511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E </a:t>
            </a:r>
            <a:r>
              <a:rPr lang="en-US" sz="2000" dirty="0" smtClean="0">
                <a:solidFill>
                  <a:schemeClr val="tx1"/>
                </a:solidFill>
                <a:latin typeface="Arial" panose="020B0604020202020204" pitchFamily="34" charset="0"/>
                <a:cs typeface="Arial" panose="020B0604020202020204" pitchFamily="34" charset="0"/>
              </a:rPr>
              <a:t>  8 </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9</a:t>
            </a:r>
            <a:endParaRPr lang="en-US" sz="2000" dirty="0">
              <a:solidFill>
                <a:schemeClr val="tx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3717032"/>
            <a:ext cx="548640" cy="548640"/>
          </a:xfrm>
          <a:prstGeom prst="rect">
            <a:avLst/>
          </a:prstGeom>
        </p:spPr>
      </p:pic>
      <p:sp>
        <p:nvSpPr>
          <p:cNvPr id="18" name="Rectangle 17"/>
          <p:cNvSpPr/>
          <p:nvPr/>
        </p:nvSpPr>
        <p:spPr>
          <a:xfrm>
            <a:off x="1043608" y="5429944"/>
            <a:ext cx="1584176" cy="5116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A </a:t>
            </a:r>
            <a:r>
              <a:rPr lang="en-US" sz="2400" dirty="0" smtClean="0">
                <a:solidFill>
                  <a:schemeClr val="tx1"/>
                </a:solidFill>
                <a:latin typeface="Arial" panose="020B0604020202020204" pitchFamily="34" charset="0"/>
                <a:cs typeface="Arial" panose="020B0604020202020204" pitchFamily="34" charset="0"/>
              </a:rPr>
              <a:t>  3 : 1</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097338"/>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p:sp>
        <p:nvSpPr>
          <p:cNvPr id="10" name="Rectangle 9"/>
          <p:cNvSpPr/>
          <p:nvPr/>
        </p:nvSpPr>
        <p:spPr>
          <a:xfrm>
            <a:off x="251520" y="1196752"/>
            <a:ext cx="5256584" cy="4293483"/>
          </a:xfrm>
          <a:prstGeom prst="rect">
            <a:avLst/>
          </a:prstGeom>
        </p:spPr>
        <p:txBody>
          <a:bodyPr wrap="square">
            <a:spAutoFit/>
          </a:bodyPr>
          <a:lstStyle/>
          <a:p>
            <a:pPr>
              <a:buClr>
                <a:srgbClr val="C00000"/>
              </a:buClr>
              <a:tabLst>
                <a:tab pos="2743200" algn="l"/>
              </a:tabLst>
            </a:pPr>
            <a:r>
              <a:rPr lang="en-US" sz="2100" b="1"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Fractions </a:t>
            </a:r>
          </a:p>
          <a:p>
            <a:pPr marL="457200" indent="-457200">
              <a:buClr>
                <a:srgbClr val="C00000"/>
              </a:buClr>
              <a:buFont typeface="+mj-lt"/>
              <a:buAutoNum type="arabicPeriod" startAt="2"/>
              <a:tabLst>
                <a:tab pos="2743200" algn="l"/>
              </a:tabLst>
            </a:pPr>
            <a:r>
              <a:rPr lang="en-US" sz="2100" dirty="0">
                <a:latin typeface="Arial" panose="020B0604020202020204" pitchFamily="34" charset="0"/>
                <a:ea typeface="Cambria Math" panose="02040503050406030204" pitchFamily="18" charset="0"/>
                <a:cs typeface="Arial" panose="020B0604020202020204" pitchFamily="34" charset="0"/>
              </a:rPr>
              <a:t>Write each ratio in the form </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a:p>
            <a:pPr marL="1428750" lvl="2" indent="-514350">
              <a:buClr>
                <a:srgbClr val="C00000"/>
              </a:buClr>
              <a:buFont typeface="+mj-lt"/>
              <a:buAutoNum type="romanLcPeriod"/>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1 : </a:t>
            </a:r>
            <a:r>
              <a:rPr lang="en-US" sz="2100" i="1" dirty="0" smtClean="0">
                <a:latin typeface="Arial" panose="020B0604020202020204" pitchFamily="34" charset="0"/>
                <a:ea typeface="Cambria Math" panose="02040503050406030204" pitchFamily="18" charset="0"/>
                <a:cs typeface="Arial" panose="020B0604020202020204" pitchFamily="34" charset="0"/>
              </a:rPr>
              <a:t>n</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ii.</a:t>
            </a:r>
            <a:r>
              <a:rPr lang="en-US" sz="2100" dirty="0" smtClean="0">
                <a:latin typeface="Arial" panose="020B0604020202020204" pitchFamily="34" charset="0"/>
                <a:ea typeface="Cambria Math" panose="02040503050406030204" pitchFamily="18" charset="0"/>
                <a:cs typeface="Arial" panose="020B0604020202020204" pitchFamily="34" charset="0"/>
              </a:rPr>
              <a:t>  n : 1</a:t>
            </a:r>
          </a:p>
          <a:p>
            <a:pPr marL="457200" lvl="2">
              <a:buClr>
                <a:srgbClr val="C00000"/>
              </a:buClr>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The </a:t>
            </a:r>
            <a:r>
              <a:rPr lang="en-US" sz="2100" dirty="0">
                <a:latin typeface="Arial" panose="020B0604020202020204" pitchFamily="34" charset="0"/>
                <a:ea typeface="Cambria Math" panose="02040503050406030204" pitchFamily="18" charset="0"/>
                <a:cs typeface="Arial" panose="020B0604020202020204" pitchFamily="34" charset="0"/>
              </a:rPr>
              <a:t>first one has been started for you. </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a:p>
            <a:pPr lvl="2" indent="-457200">
              <a:buClr>
                <a:srgbClr val="C00000"/>
              </a:buClr>
              <a:buFont typeface="+mj-lt"/>
              <a:buAutoNum type="alphaLcPeriod"/>
              <a:tabLst>
                <a:tab pos="1257300" algn="l"/>
                <a:tab pos="1543050" algn="l"/>
                <a:tab pos="2171700" algn="l"/>
                <a:tab pos="3314700" algn="l"/>
                <a:tab pos="3657600" algn="l"/>
                <a:tab pos="40005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3:15</a:t>
            </a:r>
            <a:br>
              <a:rPr lang="en-US" sz="2100" dirty="0" smtClean="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1	:	</a:t>
            </a:r>
            <a:r>
              <a:rPr lang="en-US" sz="2100" i="1" dirty="0" smtClean="0">
                <a:latin typeface="Arial" panose="020B0604020202020204" pitchFamily="34" charset="0"/>
                <a:ea typeface="Cambria Math" panose="02040503050406030204" pitchFamily="18" charset="0"/>
                <a:cs typeface="Arial" panose="020B0604020202020204" pitchFamily="34" charset="0"/>
              </a:rPr>
              <a:t>n</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i="1" dirty="0" smtClean="0">
                <a:latin typeface="Arial" panose="020B0604020202020204" pitchFamily="34" charset="0"/>
                <a:ea typeface="Cambria Math" panose="02040503050406030204" pitchFamily="18" charset="0"/>
                <a:cs typeface="Arial" panose="020B0604020202020204" pitchFamily="34" charset="0"/>
              </a:rPr>
              <a:t>n</a:t>
            </a:r>
            <a:r>
              <a:rPr lang="en-US" sz="2100" dirty="0" smtClean="0">
                <a:latin typeface="Arial" panose="020B0604020202020204" pitchFamily="34" charset="0"/>
                <a:ea typeface="Cambria Math" panose="02040503050406030204" pitchFamily="18" charset="0"/>
                <a:cs typeface="Arial" panose="020B0604020202020204" pitchFamily="34" charset="0"/>
              </a:rPr>
              <a:t>	:	1</a:t>
            </a:r>
            <a:r>
              <a:rPr lang="en-US" sz="2100" dirty="0">
                <a:latin typeface="Arial" panose="020B0604020202020204" pitchFamily="34" charset="0"/>
                <a:ea typeface="Cambria Math" panose="02040503050406030204" pitchFamily="18" charset="0"/>
                <a:cs typeface="Arial" panose="020B0604020202020204" pitchFamily="34" charset="0"/>
              </a:rPr>
              <a:t/>
            </a:r>
            <a:br>
              <a:rPr lang="en-US" sz="2100" dirty="0">
                <a:latin typeface="Arial" panose="020B0604020202020204" pitchFamily="34" charset="0"/>
                <a:ea typeface="Cambria Math" panose="02040503050406030204" pitchFamily="18" charset="0"/>
                <a:cs typeface="Arial" panose="020B0604020202020204" pitchFamily="34" charset="0"/>
              </a:rPr>
            </a:br>
            <a:r>
              <a:rPr lang="en-US" sz="2100" dirty="0" smtClean="0">
                <a:latin typeface="Arial" panose="020B0604020202020204" pitchFamily="34" charset="0"/>
                <a:ea typeface="Cambria Math" panose="02040503050406030204" pitchFamily="18" charset="0"/>
                <a:cs typeface="Arial" panose="020B0604020202020204" pitchFamily="34" charset="0"/>
              </a:rPr>
              <a:t>3	:	15		3</a:t>
            </a:r>
            <a:r>
              <a:rPr lang="en-US" sz="2100" dirty="0">
                <a:latin typeface="Arial" panose="020B0604020202020204" pitchFamily="34" charset="0"/>
                <a:ea typeface="Cambria Math" panose="02040503050406030204" pitchFamily="18" charset="0"/>
                <a:cs typeface="Arial" panose="020B0604020202020204" pitchFamily="34" charset="0"/>
              </a:rPr>
              <a:t>	:	</a:t>
            </a:r>
            <a:r>
              <a:rPr lang="en-US" sz="2100" dirty="0" smtClean="0">
                <a:latin typeface="Arial" panose="020B0604020202020204" pitchFamily="34" charset="0"/>
                <a:ea typeface="Cambria Math" panose="02040503050406030204" pitchFamily="18" charset="0"/>
                <a:cs typeface="Arial" panose="020B0604020202020204" pitchFamily="34" charset="0"/>
              </a:rPr>
              <a:t>15</a:t>
            </a:r>
          </a:p>
          <a:p>
            <a:pPr marL="285750" lvl="2">
              <a:buClr>
                <a:srgbClr val="C00000"/>
              </a:buClr>
              <a:tabLst>
                <a:tab pos="1257300" algn="l"/>
                <a:tab pos="1543050" algn="l"/>
                <a:tab pos="2171700" algn="l"/>
                <a:tab pos="3314700" algn="l"/>
                <a:tab pos="3657600" algn="l"/>
                <a:tab pos="40005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÷3		      ÷3   ÷15		            ÷15 </a:t>
            </a:r>
            <a:endParaRPr lang="en-US" sz="2100" dirty="0">
              <a:latin typeface="Arial" panose="020B0604020202020204" pitchFamily="34" charset="0"/>
              <a:ea typeface="Cambria Math" panose="02040503050406030204" pitchFamily="18" charset="0"/>
              <a:cs typeface="Arial" panose="020B0604020202020204" pitchFamily="34" charset="0"/>
            </a:endParaRPr>
          </a:p>
          <a:p>
            <a:pPr marL="457200" lvl="2">
              <a:buClr>
                <a:srgbClr val="C00000"/>
              </a:buClr>
              <a:tabLst>
                <a:tab pos="1257300" algn="l"/>
                <a:tab pos="1543050" algn="l"/>
                <a:tab pos="2171700" algn="l"/>
                <a:tab pos="3314700" algn="l"/>
                <a:tab pos="3657600" algn="l"/>
                <a:tab pos="40005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      1	:	</a:t>
            </a:r>
            <a:r>
              <a:rPr lang="en-US" sz="2100" dirty="0" smtClean="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			:	1</a:t>
            </a:r>
          </a:p>
          <a:p>
            <a:pPr lvl="2" indent="-457200">
              <a:buClr>
                <a:srgbClr val="C00000"/>
              </a:buClr>
              <a:buFont typeface="+mj-lt"/>
              <a:buAutoNum type="alphaLcPeriod" startAt="2"/>
              <a:tabLst>
                <a:tab pos="1257300" algn="l"/>
                <a:tab pos="1543050" algn="l"/>
                <a:tab pos="2171700" algn="l"/>
                <a:tab pos="3314700" algn="l"/>
                <a:tab pos="3657600" algn="l"/>
                <a:tab pos="4000500" algn="l"/>
              </a:tabLst>
            </a:pPr>
            <a:r>
              <a:rPr lang="en-US" sz="2100" dirty="0" smtClean="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8:2		</a:t>
            </a:r>
            <a:r>
              <a:rPr lang="en-US" sz="2100" dirty="0" smtClean="0">
                <a:solidFill>
                  <a:srgbClr val="C00000"/>
                </a:solidFill>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c.</a:t>
            </a:r>
            <a:r>
              <a:rPr lang="en-US" sz="2100" dirty="0" smtClean="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  7:56	    </a:t>
            </a:r>
            <a:r>
              <a:rPr lang="en-US" sz="2100" dirty="0" smtClean="0">
                <a:solidFill>
                  <a:srgbClr val="C00000"/>
                </a:solidFill>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d.</a:t>
            </a:r>
            <a:r>
              <a:rPr lang="en-US" sz="2100" dirty="0" smtClean="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  42:24</a:t>
            </a:r>
          </a:p>
          <a:p>
            <a:pPr lvl="1" indent="-457200">
              <a:buClr>
                <a:srgbClr val="C00000"/>
              </a:buClr>
              <a:buFont typeface="+mj-lt"/>
              <a:buAutoNum type="arabicPeriod" startAt="3"/>
              <a:tabLst>
                <a:tab pos="1257300" algn="l"/>
                <a:tab pos="1543050" algn="l"/>
                <a:tab pos="2171700" algn="l"/>
                <a:tab pos="3314700" algn="l"/>
                <a:tab pos="3657600" algn="l"/>
                <a:tab pos="4000500" algn="l"/>
              </a:tabLst>
            </a:pPr>
            <a:r>
              <a:rPr lang="en-US" sz="2100" dirty="0">
                <a:latin typeface="Arial" panose="020B0604020202020204" pitchFamily="34" charset="0"/>
                <a:ea typeface="Cambria Math" panose="02040503050406030204" pitchFamily="18" charset="0"/>
                <a:cs typeface="Arial" panose="020B0604020202020204" pitchFamily="34" charset="0"/>
              </a:rPr>
              <a:t>Simplify each of these ratios</a:t>
            </a:r>
            <a:r>
              <a:rPr lang="en-US" sz="2100" dirty="0" smtClean="0">
                <a:latin typeface="Arial" panose="020B0604020202020204" pitchFamily="34" charset="0"/>
                <a:ea typeface="Cambria Math" panose="02040503050406030204" pitchFamily="18" charset="0"/>
                <a:cs typeface="Arial" panose="020B0604020202020204" pitchFamily="34" charset="0"/>
              </a:rPr>
              <a:t>.</a:t>
            </a:r>
          </a:p>
          <a:p>
            <a:pPr lvl="2" indent="-457200">
              <a:buClr>
                <a:srgbClr val="C00000"/>
              </a:buClr>
              <a:buFont typeface="+mj-lt"/>
              <a:buAutoNum type="alphaLcPeriod"/>
              <a:tabLst>
                <a:tab pos="1257300" algn="l"/>
                <a:tab pos="1543050" algn="l"/>
                <a:tab pos="2171700" algn="l"/>
                <a:tab pos="3314700" algn="l"/>
                <a:tab pos="3657600" algn="l"/>
                <a:tab pos="40005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6.5:4</a:t>
            </a:r>
            <a:r>
              <a:rPr lang="en-US" sz="2100" dirty="0">
                <a:latin typeface="Arial" panose="020B0604020202020204" pitchFamily="34" charset="0"/>
                <a:ea typeface="Cambria Math" panose="02040503050406030204" pitchFamily="18" charset="0"/>
                <a:cs typeface="Arial" panose="020B0604020202020204" pitchFamily="34" charset="0"/>
              </a:rPr>
              <a:t>	</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b.</a:t>
            </a:r>
            <a:r>
              <a:rPr lang="en-US" sz="2100" dirty="0" smtClean="0">
                <a:latin typeface="Arial" panose="020B0604020202020204" pitchFamily="34" charset="0"/>
                <a:ea typeface="Cambria Math" panose="02040503050406030204" pitchFamily="18" charset="0"/>
                <a:cs typeface="Arial" panose="020B0604020202020204" pitchFamily="34" charset="0"/>
              </a:rPr>
              <a:t>  5:8.5</a:t>
            </a:r>
            <a:r>
              <a:rPr lang="en-US" sz="2100" dirty="0">
                <a:latin typeface="Arial" panose="020B0604020202020204" pitchFamily="34" charset="0"/>
                <a:ea typeface="Cambria Math" panose="02040503050406030204" pitchFamily="18" charset="0"/>
                <a:cs typeface="Arial" panose="020B0604020202020204" pitchFamily="34" charset="0"/>
              </a:rPr>
              <a:t>	  </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a:p>
            <a:pPr lvl="2" indent="-457200">
              <a:buClr>
                <a:srgbClr val="C00000"/>
              </a:buClr>
              <a:buFont typeface="+mj-lt"/>
              <a:buAutoNum type="alphaLcPeriod" startAt="3"/>
              <a:tabLst>
                <a:tab pos="1257300" algn="l"/>
                <a:tab pos="1543050" algn="l"/>
                <a:tab pos="2171700" algn="l"/>
                <a:tab pos="3314700" algn="l"/>
                <a:tab pos="3657600" algn="l"/>
                <a:tab pos="40005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2.8:4		</a:t>
            </a:r>
            <a:r>
              <a:rPr lang="en-US" sz="21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d.</a:t>
            </a:r>
            <a:r>
              <a:rPr lang="en-US" sz="2100" dirty="0" smtClean="0">
                <a:latin typeface="Arial" panose="020B0604020202020204" pitchFamily="34" charset="0"/>
                <a:ea typeface="Cambria Math" panose="02040503050406030204" pitchFamily="18" charset="0"/>
                <a:cs typeface="Arial" panose="020B0604020202020204" pitchFamily="34" charset="0"/>
              </a:rPr>
              <a:t>  5.6:8.8</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3" name="Curved Up Arrow 2"/>
          <p:cNvSpPr/>
          <p:nvPr/>
        </p:nvSpPr>
        <p:spPr>
          <a:xfrm rot="5400000">
            <a:off x="827584" y="3501008"/>
            <a:ext cx="648072" cy="216024"/>
          </a:xfrm>
          <a:prstGeom prst="curvedUpArrow">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p:cNvSpPr/>
          <p:nvPr/>
        </p:nvSpPr>
        <p:spPr>
          <a:xfrm rot="5400000">
            <a:off x="3203848" y="3501008"/>
            <a:ext cx="648072" cy="216024"/>
          </a:xfrm>
          <a:prstGeom prst="curvedUpArrow">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5400000" flipV="1">
            <a:off x="1979712" y="3501008"/>
            <a:ext cx="648072" cy="216024"/>
          </a:xfrm>
          <a:prstGeom prst="curvedUpArrow">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5400000" flipV="1">
            <a:off x="4427984" y="3501008"/>
            <a:ext cx="648072" cy="216024"/>
          </a:xfrm>
          <a:prstGeom prst="curvedUpArrow">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flipH="1">
            <a:off x="251519" y="5581689"/>
            <a:ext cx="8500605" cy="1015663"/>
          </a:xfrm>
          <a:prstGeom prst="rect">
            <a:avLst/>
          </a:prstGeom>
          <a:solidFill>
            <a:srgbClr val="F1FBE3"/>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200400"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Q9f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Choose a number to multiply by that will give you a whole number on both sides of the ratio.</a:t>
            </a:r>
            <a:endParaRPr lang="en-US" sz="20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96136" y="5661248"/>
            <a:ext cx="2808313" cy="864096"/>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4581128"/>
            <a:ext cx="548640" cy="548640"/>
          </a:xfrm>
          <a:prstGeom prst="rect">
            <a:avLst/>
          </a:prstGeom>
        </p:spPr>
      </p:pic>
    </p:spTree>
    <p:extLst>
      <p:ext uri="{BB962C8B-B14F-4D97-AF65-F5344CB8AC3E}">
        <p14:creationId xmlns:p14="http://schemas.microsoft.com/office/powerpoint/2010/main" val="2646693896"/>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p:sp>
        <p:nvSpPr>
          <p:cNvPr id="10" name="Rectangle 9"/>
          <p:cNvSpPr/>
          <p:nvPr/>
        </p:nvSpPr>
        <p:spPr>
          <a:xfrm>
            <a:off x="251520" y="1196752"/>
            <a:ext cx="5256584" cy="3970318"/>
          </a:xfrm>
          <a:prstGeom prst="rect">
            <a:avLst/>
          </a:prstGeom>
        </p:spPr>
        <p:txBody>
          <a:bodyPr wrap="square">
            <a:spAutoFit/>
          </a:bodyPr>
          <a:lstStyle/>
          <a:p>
            <a:pPr marL="457200" indent="-457200">
              <a:buClr>
                <a:srgbClr val="C00000"/>
              </a:buClr>
              <a:buFont typeface="+mj-lt"/>
              <a:buAutoNum type="arabicPeriod" startAt="4"/>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In </a:t>
            </a:r>
            <a:r>
              <a:rPr lang="en-US" sz="2100" dirty="0">
                <a:latin typeface="Arial" panose="020B0604020202020204" pitchFamily="34" charset="0"/>
                <a:ea typeface="Cambria Math" panose="02040503050406030204" pitchFamily="18" charset="0"/>
                <a:cs typeface="Arial" panose="020B0604020202020204" pitchFamily="34" charset="0"/>
              </a:rPr>
              <a:t>2007 the exchange rate from pounds to US dollars was £1 = $2 </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How </a:t>
            </a:r>
            <a:r>
              <a:rPr lang="en-US" sz="2100" dirty="0">
                <a:latin typeface="Arial" panose="020B0604020202020204" pitchFamily="34" charset="0"/>
                <a:ea typeface="Cambria Math" panose="02040503050406030204" pitchFamily="18" charset="0"/>
                <a:cs typeface="Arial" panose="020B0604020202020204" pitchFamily="34" charset="0"/>
              </a:rPr>
              <a:t>many dollars could you buy for</a:t>
            </a:r>
          </a:p>
          <a:p>
            <a:pPr marL="1428750" lvl="2" indent="-514350">
              <a:buClr>
                <a:srgbClr val="C00000"/>
              </a:buClr>
              <a:buFont typeface="+mj-lt"/>
              <a:buAutoNum type="romanLcPeriod"/>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a:t>
            </a:r>
            <a:r>
              <a:rPr lang="en-US" sz="2100" dirty="0">
                <a:latin typeface="Arial" panose="020B0604020202020204" pitchFamily="34" charset="0"/>
                <a:ea typeface="Cambria Math" panose="02040503050406030204" pitchFamily="18" charset="0"/>
                <a:cs typeface="Arial" panose="020B0604020202020204" pitchFamily="34" charset="0"/>
              </a:rPr>
              <a:t>4 </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ii.</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dirty="0">
                <a:latin typeface="Arial" panose="020B0604020202020204" pitchFamily="34" charset="0"/>
                <a:ea typeface="Cambria Math" panose="02040503050406030204" pitchFamily="18" charset="0"/>
                <a:cs typeface="Arial" panose="020B0604020202020204" pitchFamily="34" charset="0"/>
              </a:rPr>
              <a:t>£</a:t>
            </a:r>
            <a:r>
              <a:rPr lang="en-US" sz="2100" dirty="0" smtClean="0">
                <a:latin typeface="Arial" panose="020B0604020202020204" pitchFamily="34" charset="0"/>
                <a:ea typeface="Cambria Math" panose="02040503050406030204" pitchFamily="18" charset="0"/>
                <a:cs typeface="Arial" panose="020B0604020202020204" pitchFamily="34" charset="0"/>
              </a:rPr>
              <a:t>5?</a:t>
            </a:r>
          </a:p>
          <a:p>
            <a:pPr marL="1428750" lvl="2" indent="-514350">
              <a:buClr>
                <a:srgbClr val="C00000"/>
              </a:buClr>
              <a:buFont typeface="+mj-lt"/>
              <a:buAutoNum type="romanLcPeriod" startAt="3"/>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What </a:t>
            </a:r>
            <a:r>
              <a:rPr lang="en-US" sz="2100" dirty="0">
                <a:latin typeface="Arial" panose="020B0604020202020204" pitchFamily="34" charset="0"/>
                <a:ea typeface="Cambria Math" panose="02040503050406030204" pitchFamily="18" charset="0"/>
                <a:cs typeface="Arial" panose="020B0604020202020204" pitchFamily="34" charset="0"/>
              </a:rPr>
              <a:t>calculation did you use to work it out? </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a:p>
            <a:pPr marL="971550" lvl="1" indent="-514350">
              <a:buClr>
                <a:srgbClr val="C00000"/>
              </a:buClr>
              <a:buFont typeface="+mj-lt"/>
              <a:buAutoNum type="alphaLcPeriod"/>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How </a:t>
            </a:r>
            <a:r>
              <a:rPr lang="en-US" sz="2100" dirty="0">
                <a:latin typeface="Arial" panose="020B0604020202020204" pitchFamily="34" charset="0"/>
                <a:ea typeface="Cambria Math" panose="02040503050406030204" pitchFamily="18" charset="0"/>
                <a:cs typeface="Arial" panose="020B0604020202020204" pitchFamily="34" charset="0"/>
              </a:rPr>
              <a:t>many pounds could you buy for </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a:p>
            <a:pPr marL="1428750" lvl="2" indent="-514350">
              <a:buClr>
                <a:srgbClr val="C00000"/>
              </a:buClr>
              <a:buFont typeface="+mj-lt"/>
              <a:buAutoNum type="romanLcPeriod"/>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a:t>
            </a:r>
            <a:r>
              <a:rPr lang="en-US" sz="2100" dirty="0">
                <a:latin typeface="Arial" panose="020B0604020202020204" pitchFamily="34" charset="0"/>
                <a:ea typeface="Cambria Math" panose="02040503050406030204" pitchFamily="18" charset="0"/>
                <a:cs typeface="Arial" panose="020B0604020202020204" pitchFamily="34" charset="0"/>
              </a:rPr>
              <a:t>6 </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ii.</a:t>
            </a:r>
            <a:r>
              <a:rPr lang="en-US" sz="2100" dirty="0" smtClean="0">
                <a:latin typeface="Arial" panose="020B0604020202020204" pitchFamily="34" charset="0"/>
                <a:ea typeface="Cambria Math" panose="02040503050406030204" pitchFamily="18" charset="0"/>
                <a:cs typeface="Arial" panose="020B0604020202020204" pitchFamily="34" charset="0"/>
              </a:rPr>
              <a:t>  </a:t>
            </a:r>
            <a:r>
              <a:rPr lang="en-US" sz="2100" dirty="0">
                <a:latin typeface="Arial" panose="020B0604020202020204" pitchFamily="34" charset="0"/>
                <a:ea typeface="Cambria Math" panose="02040503050406030204" pitchFamily="18" charset="0"/>
                <a:cs typeface="Arial" panose="020B0604020202020204" pitchFamily="34" charset="0"/>
              </a:rPr>
              <a:t>$</a:t>
            </a:r>
            <a:r>
              <a:rPr lang="en-US" sz="2100" dirty="0" smtClean="0">
                <a:latin typeface="Arial" panose="020B0604020202020204" pitchFamily="34" charset="0"/>
                <a:ea typeface="Cambria Math" panose="02040503050406030204" pitchFamily="18" charset="0"/>
                <a:cs typeface="Arial" panose="020B0604020202020204" pitchFamily="34" charset="0"/>
              </a:rPr>
              <a:t>10?</a:t>
            </a:r>
          </a:p>
          <a:p>
            <a:pPr marL="1428750" lvl="2" indent="-514350">
              <a:buClr>
                <a:srgbClr val="C00000"/>
              </a:buClr>
              <a:buFont typeface="+mj-lt"/>
              <a:buAutoNum type="romanLcPeriod" startAt="3"/>
              <a:tabLst>
                <a:tab pos="2743200" algn="l"/>
              </a:tabLst>
            </a:pPr>
            <a:r>
              <a:rPr lang="en-US" sz="2100" dirty="0" smtClean="0">
                <a:latin typeface="Arial" panose="020B0604020202020204" pitchFamily="34" charset="0"/>
                <a:ea typeface="Cambria Math" panose="02040503050406030204" pitchFamily="18" charset="0"/>
                <a:cs typeface="Arial" panose="020B0604020202020204" pitchFamily="34" charset="0"/>
              </a:rPr>
              <a:t>What </a:t>
            </a:r>
            <a:r>
              <a:rPr lang="en-US" sz="2100" dirty="0">
                <a:latin typeface="Arial" panose="020B0604020202020204" pitchFamily="34" charset="0"/>
                <a:ea typeface="Cambria Math" panose="02040503050406030204" pitchFamily="18" charset="0"/>
                <a:cs typeface="Arial" panose="020B0604020202020204" pitchFamily="34" charset="0"/>
              </a:rPr>
              <a:t>calculation did you use to work it out?</a:t>
            </a:r>
            <a:endParaRPr lang="en-US" sz="2100" dirty="0" smtClean="0">
              <a:latin typeface="Arial" panose="020B0604020202020204" pitchFamily="34" charset="0"/>
              <a:ea typeface="Cambria Math" panose="02040503050406030204" pitchFamily="18" charset="0"/>
              <a:cs typeface="Arial" panose="020B0604020202020204"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223753" y="5158986"/>
            <a:ext cx="5204539" cy="1393546"/>
          </a:xfrm>
          <a:prstGeom prst="rect">
            <a:avLst/>
          </a:prstGeom>
          <a:solidFill>
            <a:srgbClr val="FEF1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280160"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Work out </a:t>
            </a:r>
            <a:r>
              <a:rPr lang="en-US" sz="2400" dirty="0" smtClean="0">
                <a:solidFill>
                  <a:schemeClr val="tx1"/>
                </a:solidFill>
                <a:latin typeface="Arial" panose="020B0604020202020204" pitchFamily="34" charset="0"/>
                <a:cs typeface="Arial" panose="020B0604020202020204" pitchFamily="34" charset="0"/>
              </a:rPr>
              <a:t>the multiplier </a:t>
            </a:r>
            <a:r>
              <a:rPr lang="en-US" sz="2400" dirty="0">
                <a:solidFill>
                  <a:schemeClr val="tx1"/>
                </a:solidFill>
                <a:latin typeface="Arial" panose="020B0604020202020204" pitchFamily="34" charset="0"/>
                <a:cs typeface="Arial" panose="020B0604020202020204" pitchFamily="34" charset="0"/>
              </a:rPr>
              <a:t>to </a:t>
            </a:r>
            <a:r>
              <a:rPr lang="en-US" sz="2400" dirty="0" smtClean="0">
                <a:solidFill>
                  <a:schemeClr val="tx1"/>
                </a:solidFill>
                <a:latin typeface="Arial" panose="020B0604020202020204" pitchFamily="34" charset="0"/>
                <a:cs typeface="Arial" panose="020B0604020202020204" pitchFamily="34" charset="0"/>
              </a:rPr>
              <a:t>change inverse </a:t>
            </a:r>
            <a:r>
              <a:rPr lang="en-US" sz="2400" dirty="0">
                <a:solidFill>
                  <a:schemeClr val="tx1"/>
                </a:solidFill>
                <a:latin typeface="Arial" panose="020B0604020202020204" pitchFamily="34" charset="0"/>
                <a:cs typeface="Arial" panose="020B0604020202020204" pitchFamily="34" charset="0"/>
              </a:rPr>
              <a:t>operation </a:t>
            </a:r>
            <a:r>
              <a:rPr lang="en-US" sz="2400" dirty="0" smtClean="0">
                <a:solidFill>
                  <a:schemeClr val="tx1"/>
                </a:solidFill>
                <a:latin typeface="Arial" panose="020B0604020202020204" pitchFamily="34" charset="0"/>
                <a:cs typeface="Arial" panose="020B0604020202020204" pitchFamily="34" charset="0"/>
              </a:rPr>
              <a:t>to change </a:t>
            </a:r>
            <a:r>
              <a:rPr lang="en-US" sz="2400" dirty="0">
                <a:solidFill>
                  <a:schemeClr val="tx1"/>
                </a:solidFill>
                <a:latin typeface="Arial" panose="020B0604020202020204" pitchFamily="34" charset="0"/>
                <a:cs typeface="Arial" panose="020B0604020202020204" pitchFamily="34" charset="0"/>
              </a:rPr>
              <a:t>$ to £.</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73440" y="5217034"/>
            <a:ext cx="1068562" cy="1234804"/>
          </a:xfrm>
          <a:prstGeom prst="rect">
            <a:avLst/>
          </a:prstGeom>
        </p:spPr>
      </p:pic>
    </p:spTree>
    <p:extLst>
      <p:ext uri="{BB962C8B-B14F-4D97-AF65-F5344CB8AC3E}">
        <p14:creationId xmlns:p14="http://schemas.microsoft.com/office/powerpoint/2010/main" val="1484607902"/>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p:sp>
        <p:nvSpPr>
          <p:cNvPr id="10" name="Rectangle 9"/>
          <p:cNvSpPr/>
          <p:nvPr/>
        </p:nvSpPr>
        <p:spPr>
          <a:xfrm>
            <a:off x="251520" y="1196752"/>
            <a:ext cx="5256584" cy="1569660"/>
          </a:xfrm>
          <a:prstGeom prst="rect">
            <a:avLst/>
          </a:prstGeom>
        </p:spPr>
        <p:txBody>
          <a:bodyPr wrap="square">
            <a:spAutoFit/>
          </a:bodyPr>
          <a:lstStyle/>
          <a:p>
            <a:pPr marL="457200" indent="-457200">
              <a:buClr>
                <a:srgbClr val="C00000"/>
              </a:buClr>
              <a:buFont typeface="+mj-lt"/>
              <a:buAutoNum type="arabicPeriod" startAt="5"/>
              <a:tabLst>
                <a:tab pos="2743200" algn="l"/>
              </a:tabLst>
            </a:pPr>
            <a:r>
              <a:rPr lang="en-US" sz="2400" b="1" dirty="0">
                <a:solidFill>
                  <a:srgbClr val="FF0000"/>
                </a:solidFill>
                <a:latin typeface="Arial" panose="020B0604020202020204" pitchFamily="34" charset="0"/>
                <a:ea typeface="Cambria Math" panose="02040503050406030204" pitchFamily="18" charset="0"/>
                <a:cs typeface="Arial" panose="020B0604020202020204" pitchFamily="34" charset="0"/>
              </a:rPr>
              <a:t>Reasoning</a:t>
            </a:r>
            <a:r>
              <a:rPr lang="en-US" sz="24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ea typeface="Cambria Math" panose="02040503050406030204" pitchFamily="18" charset="0"/>
                <a:cs typeface="Arial" panose="020B0604020202020204" pitchFamily="34" charset="0"/>
              </a:rPr>
              <a:t>A and B are in direct </a:t>
            </a:r>
            <a:r>
              <a:rPr lang="en-US" sz="2400" dirty="0" smtClean="0">
                <a:latin typeface="Arial" panose="020B0604020202020204" pitchFamily="34" charset="0"/>
                <a:ea typeface="Cambria Math" panose="02040503050406030204" pitchFamily="18" charset="0"/>
                <a:cs typeface="Arial" panose="020B0604020202020204" pitchFamily="34" charset="0"/>
              </a:rPr>
              <a:t>proportion.</a:t>
            </a:r>
            <a:br>
              <a:rPr lang="en-US" sz="2400" dirty="0" smtClean="0">
                <a:latin typeface="Arial" panose="020B0604020202020204" pitchFamily="34" charset="0"/>
                <a:ea typeface="Cambria Math" panose="02040503050406030204" pitchFamily="18" charset="0"/>
                <a:cs typeface="Arial" panose="020B0604020202020204" pitchFamily="34" charset="0"/>
              </a:rPr>
            </a:br>
            <a:r>
              <a:rPr lang="en-US" sz="2400" dirty="0" smtClean="0">
                <a:latin typeface="Arial" panose="020B0604020202020204" pitchFamily="34" charset="0"/>
                <a:ea typeface="Cambria Math" panose="02040503050406030204" pitchFamily="18" charset="0"/>
                <a:cs typeface="Arial" panose="020B0604020202020204" pitchFamily="34" charset="0"/>
              </a:rPr>
              <a:t>Fill </a:t>
            </a:r>
            <a:r>
              <a:rPr lang="en-US" sz="2400" dirty="0">
                <a:latin typeface="Arial" panose="020B0604020202020204" pitchFamily="34" charset="0"/>
                <a:ea typeface="Cambria Math" panose="02040503050406030204" pitchFamily="18" charset="0"/>
                <a:cs typeface="Arial" panose="020B0604020202020204" pitchFamily="34" charset="0"/>
              </a:rPr>
              <a:t>in the missing values for </a:t>
            </a:r>
            <a:r>
              <a:rPr lang="en-US" sz="2400" i="1" dirty="0" smtClean="0">
                <a:latin typeface="Arial" panose="020B0604020202020204" pitchFamily="34" charset="0"/>
                <a:ea typeface="Cambria Math" panose="02040503050406030204" pitchFamily="18" charset="0"/>
                <a:cs typeface="Arial" panose="020B0604020202020204" pitchFamily="34" charset="0"/>
              </a:rPr>
              <a:t>X</a:t>
            </a:r>
            <a:r>
              <a:rPr lang="en-US" sz="2400" dirty="0" smtClean="0">
                <a:latin typeface="Arial" panose="020B0604020202020204" pitchFamily="34" charset="0"/>
                <a:ea typeface="Cambria Math" panose="02040503050406030204" pitchFamily="18" charset="0"/>
                <a:cs typeface="Arial" panose="020B0604020202020204" pitchFamily="34" charset="0"/>
              </a:rPr>
              <a:t> and </a:t>
            </a:r>
            <a:r>
              <a:rPr lang="en-US" sz="2400" i="1" dirty="0" smtClean="0">
                <a:latin typeface="Arial" panose="020B0604020202020204" pitchFamily="34" charset="0"/>
                <a:ea typeface="Cambria Math" panose="02040503050406030204" pitchFamily="18" charset="0"/>
                <a:cs typeface="Arial" panose="020B0604020202020204" pitchFamily="34" charset="0"/>
              </a:rPr>
              <a:t>Y</a:t>
            </a:r>
            <a:r>
              <a:rPr lang="en-US" sz="2400" dirty="0" smtClean="0">
                <a:latin typeface="Arial" panose="020B0604020202020204" pitchFamily="34" charset="0"/>
                <a:ea typeface="Cambria Math" panose="02040503050406030204" pitchFamily="18" charset="0"/>
                <a:cs typeface="Arial" panose="020B0604020202020204" pitchFamily="34" charset="0"/>
              </a:rPr>
              <a:t> in </a:t>
            </a:r>
            <a:r>
              <a:rPr lang="en-US" sz="2400" dirty="0">
                <a:latin typeface="Arial" panose="020B0604020202020204" pitchFamily="34" charset="0"/>
                <a:ea typeface="Cambria Math" panose="02040503050406030204" pitchFamily="18" charset="0"/>
                <a:cs typeface="Arial" panose="020B0604020202020204" pitchFamily="34" charset="0"/>
              </a:rPr>
              <a:t>this table.</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303565" y="4221088"/>
            <a:ext cx="5204539" cy="2308324"/>
          </a:xfrm>
          <a:prstGeom prst="rect">
            <a:avLst/>
          </a:prstGeom>
          <a:solidFill>
            <a:srgbClr val="FEF1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280160"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15897246"/>
              </p:ext>
            </p:extLst>
          </p:nvPr>
        </p:nvGraphicFramePr>
        <p:xfrm>
          <a:off x="811764" y="2874640"/>
          <a:ext cx="4264293" cy="914400"/>
        </p:xfrm>
        <a:graphic>
          <a:graphicData uri="http://schemas.openxmlformats.org/drawingml/2006/table">
            <a:tbl>
              <a:tblPr firstRow="1" bandRow="1">
                <a:tableStyleId>{5940675A-B579-460E-94D1-54222C63F5DA}</a:tableStyleId>
              </a:tblPr>
              <a:tblGrid>
                <a:gridCol w="980091"/>
                <a:gridCol w="1094734"/>
                <a:gridCol w="1094734"/>
                <a:gridCol w="1094734"/>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smtClean="0">
                          <a:latin typeface="Arial" panose="020B0604020202020204" pitchFamily="34" charset="0"/>
                          <a:cs typeface="Arial" panose="020B0604020202020204" pitchFamily="34" charset="0"/>
                        </a:rPr>
                        <a:t>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4</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i="1" dirty="0" smtClean="0"/>
                        <a:t>Y</a:t>
                      </a:r>
                      <a:endParaRPr lang="en-US" sz="2400"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400" b="1" i="1" dirty="0" smtClean="0">
                          <a:latin typeface="Arial" panose="020B0604020202020204" pitchFamily="34" charset="0"/>
                          <a:cs typeface="Arial" panose="020B0604020202020204" pitchFamily="34" charset="0"/>
                        </a:rPr>
                        <a:t>B</a:t>
                      </a:r>
                      <a:endParaRPr lang="en-US" sz="2400" b="1" i="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9</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i="1" dirty="0" smtClean="0"/>
                        <a:t>X</a:t>
                      </a:r>
                      <a:endParaRPr lang="en-US" sz="2400"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80770" y="4318441"/>
            <a:ext cx="3780195" cy="2145516"/>
          </a:xfrm>
          <a:prstGeom prst="rect">
            <a:avLst/>
          </a:prstGeom>
        </p:spPr>
      </p:pic>
    </p:spTree>
    <p:extLst>
      <p:ext uri="{BB962C8B-B14F-4D97-AF65-F5344CB8AC3E}">
        <p14:creationId xmlns:p14="http://schemas.microsoft.com/office/powerpoint/2010/main" val="2550809162"/>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p:sp>
        <p:nvSpPr>
          <p:cNvPr id="10" name="Rectangle 9"/>
          <p:cNvSpPr/>
          <p:nvPr/>
        </p:nvSpPr>
        <p:spPr>
          <a:xfrm>
            <a:off x="251520" y="1196752"/>
            <a:ext cx="5256584" cy="4154984"/>
          </a:xfrm>
          <a:prstGeom prst="rect">
            <a:avLst/>
          </a:prstGeom>
        </p:spPr>
        <p:txBody>
          <a:bodyPr wrap="square">
            <a:spAutoFit/>
          </a:bodyPr>
          <a:lstStyle/>
          <a:p>
            <a:pPr marL="457200" indent="-457200">
              <a:buClr>
                <a:srgbClr val="C00000"/>
              </a:buClr>
              <a:buFont typeface="+mj-lt"/>
              <a:buAutoNum type="arabicPeriod" startAt="6"/>
              <a:tabLst>
                <a:tab pos="2743200" algn="l"/>
              </a:tabLst>
            </a:pPr>
            <a:r>
              <a:rPr lang="en-US" sz="2200" b="1" dirty="0">
                <a:solidFill>
                  <a:srgbClr val="FF0000"/>
                </a:solidFill>
                <a:latin typeface="Arial" panose="020B0604020202020204" pitchFamily="34" charset="0"/>
                <a:ea typeface="Cambria Math" panose="02040503050406030204" pitchFamily="18" charset="0"/>
                <a:cs typeface="Arial" panose="020B0604020202020204" pitchFamily="34" charset="0"/>
              </a:rPr>
              <a:t>Reasoning</a:t>
            </a:r>
            <a:r>
              <a:rPr lang="en-US" sz="22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sz="2200" i="1" dirty="0">
                <a:latin typeface="Arial" panose="020B0604020202020204" pitchFamily="34" charset="0"/>
                <a:ea typeface="Cambria Math" panose="02040503050406030204" pitchFamily="18" charset="0"/>
                <a:cs typeface="Arial" panose="020B0604020202020204" pitchFamily="34" charset="0"/>
              </a:rPr>
              <a:t>P</a:t>
            </a:r>
            <a:r>
              <a:rPr lang="en-US" sz="2200" dirty="0">
                <a:latin typeface="Arial" panose="020B0604020202020204" pitchFamily="34" charset="0"/>
                <a:ea typeface="Cambria Math" panose="02040503050406030204" pitchFamily="18" charset="0"/>
                <a:cs typeface="Arial" panose="020B0604020202020204" pitchFamily="34" charset="0"/>
              </a:rPr>
              <a:t> and </a:t>
            </a:r>
            <a:r>
              <a:rPr lang="en-US" sz="2200" i="1" dirty="0">
                <a:latin typeface="Arial" panose="020B0604020202020204" pitchFamily="34" charset="0"/>
                <a:ea typeface="Cambria Math" panose="02040503050406030204" pitchFamily="18" charset="0"/>
                <a:cs typeface="Arial" panose="020B0604020202020204" pitchFamily="34" charset="0"/>
              </a:rPr>
              <a:t>Q</a:t>
            </a:r>
            <a:r>
              <a:rPr lang="en-US" sz="2200" dirty="0">
                <a:latin typeface="Arial" panose="020B0604020202020204" pitchFamily="34" charset="0"/>
                <a:ea typeface="Cambria Math" panose="02040503050406030204" pitchFamily="18" charset="0"/>
                <a:cs typeface="Arial" panose="020B0604020202020204" pitchFamily="34" charset="0"/>
              </a:rPr>
              <a:t> </a:t>
            </a:r>
            <a:r>
              <a:rPr lang="en-US" sz="2200" dirty="0" smtClean="0">
                <a:latin typeface="Arial" panose="020B0604020202020204" pitchFamily="34" charset="0"/>
                <a:ea typeface="Cambria Math" panose="02040503050406030204" pitchFamily="18" charset="0"/>
                <a:cs typeface="Arial" panose="020B0604020202020204" pitchFamily="34" charset="0"/>
              </a:rPr>
              <a:t>are </a:t>
            </a:r>
            <a:r>
              <a:rPr lang="en-US" sz="2200" dirty="0">
                <a:latin typeface="Arial" panose="020B0604020202020204" pitchFamily="34" charset="0"/>
                <a:ea typeface="Cambria Math" panose="02040503050406030204" pitchFamily="18" charset="0"/>
                <a:cs typeface="Arial" panose="020B0604020202020204" pitchFamily="34" charset="0"/>
              </a:rPr>
              <a:t>in direct proportion. Find the </a:t>
            </a:r>
            <a:r>
              <a:rPr lang="en-US" sz="2200" dirty="0" smtClean="0">
                <a:latin typeface="Arial" panose="020B0604020202020204" pitchFamily="34" charset="0"/>
                <a:ea typeface="Cambria Math" panose="02040503050406030204" pitchFamily="18" charset="0"/>
                <a:cs typeface="Arial" panose="020B0604020202020204" pitchFamily="34" charset="0"/>
              </a:rPr>
              <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missing </a:t>
            </a:r>
            <a:r>
              <a:rPr lang="en-US" sz="2200" dirty="0">
                <a:latin typeface="Arial" panose="020B0604020202020204" pitchFamily="34" charset="0"/>
                <a:ea typeface="Cambria Math" panose="02040503050406030204" pitchFamily="18" charset="0"/>
                <a:cs typeface="Arial" panose="020B0604020202020204" pitchFamily="34" charset="0"/>
              </a:rPr>
              <a:t>value in the </a:t>
            </a:r>
            <a:r>
              <a:rPr lang="en-US" sz="2200" dirty="0" smtClean="0">
                <a:latin typeface="Arial" panose="020B0604020202020204" pitchFamily="34" charset="0"/>
                <a:ea typeface="Cambria Math" panose="02040503050406030204" pitchFamily="18" charset="0"/>
                <a:cs typeface="Arial" panose="020B0604020202020204" pitchFamily="34" charset="0"/>
              </a:rPr>
              <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table.</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Show </a:t>
            </a:r>
            <a:r>
              <a:rPr lang="en-US" sz="2200" dirty="0">
                <a:latin typeface="Arial" panose="020B0604020202020204" pitchFamily="34" charset="0"/>
                <a:ea typeface="Cambria Math" panose="02040503050406030204" pitchFamily="18" charset="0"/>
                <a:cs typeface="Arial" panose="020B0604020202020204" pitchFamily="34" charset="0"/>
              </a:rPr>
              <a:t>your working</a:t>
            </a:r>
            <a:r>
              <a:rPr lang="en-US" sz="2200" dirty="0" smtClean="0">
                <a:latin typeface="Arial" panose="020B0604020202020204" pitchFamily="34" charset="0"/>
                <a:ea typeface="Cambria Math" panose="02040503050406030204" pitchFamily="18" charset="0"/>
                <a:cs typeface="Arial" panose="020B0604020202020204" pitchFamily="34" charset="0"/>
              </a:rPr>
              <a:t>.</a:t>
            </a:r>
          </a:p>
          <a:p>
            <a:pPr marL="457200" indent="-457200">
              <a:buClr>
                <a:srgbClr val="C00000"/>
              </a:buClr>
              <a:buFont typeface="+mj-lt"/>
              <a:buAutoNum type="arabicPeriod" startAt="6"/>
              <a:tabLst>
                <a:tab pos="2743200" algn="l"/>
              </a:tabLst>
            </a:pPr>
            <a:r>
              <a:rPr lang="en-US" sz="2200" dirty="0">
                <a:latin typeface="Arial" panose="020B0604020202020204" pitchFamily="34" charset="0"/>
                <a:ea typeface="Cambria Math" panose="02040503050406030204" pitchFamily="18" charset="0"/>
                <a:cs typeface="Arial" panose="020B0604020202020204" pitchFamily="34" charset="0"/>
              </a:rPr>
              <a:t>Kiran, Lewis, Stephen and Jane are paid in the ratio 2:5:4:7, according to the number of hours they have </a:t>
            </a:r>
            <a:r>
              <a:rPr lang="en-US" sz="2200" dirty="0" smtClean="0">
                <a:latin typeface="Arial" panose="020B0604020202020204" pitchFamily="34" charset="0"/>
                <a:ea typeface="Cambria Math" panose="02040503050406030204" pitchFamily="18" charset="0"/>
                <a:cs typeface="Arial" panose="020B0604020202020204" pitchFamily="34" charset="0"/>
              </a:rPr>
              <a:t>worked.</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Lewis </a:t>
            </a:r>
            <a:r>
              <a:rPr lang="en-US" sz="2200" dirty="0">
                <a:latin typeface="Arial" panose="020B0604020202020204" pitchFamily="34" charset="0"/>
                <a:ea typeface="Cambria Math" panose="02040503050406030204" pitchFamily="18" charset="0"/>
                <a:cs typeface="Arial" panose="020B0604020202020204" pitchFamily="34" charset="0"/>
              </a:rPr>
              <a:t>is paid £</a:t>
            </a:r>
            <a:r>
              <a:rPr lang="en-US" sz="2200" dirty="0" smtClean="0">
                <a:latin typeface="Arial" panose="020B0604020202020204" pitchFamily="34" charset="0"/>
                <a:ea typeface="Cambria Math" panose="02040503050406030204" pitchFamily="18" charset="0"/>
                <a:cs typeface="Arial" panose="020B0604020202020204" pitchFamily="34" charset="0"/>
              </a:rPr>
              <a:t>35.50.</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Work </a:t>
            </a:r>
            <a:r>
              <a:rPr lang="en-US" sz="2200" dirty="0">
                <a:latin typeface="Arial" panose="020B0604020202020204" pitchFamily="34" charset="0"/>
                <a:ea typeface="Cambria Math" panose="02040503050406030204" pitchFamily="18" charset="0"/>
                <a:cs typeface="Arial" panose="020B0604020202020204" pitchFamily="34" charset="0"/>
              </a:rPr>
              <a:t>out how much money Kiran, Stephen and Jane receive.</a:t>
            </a:r>
            <a:endParaRPr lang="en-US" sz="2200" dirty="0" smtClean="0">
              <a:latin typeface="Arial" panose="020B0604020202020204" pitchFamily="34" charset="0"/>
              <a:ea typeface="Cambria Math" panose="02040503050406030204" pitchFamily="18" charset="0"/>
              <a:cs typeface="Arial" panose="020B0604020202020204"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303565" y="5310499"/>
            <a:ext cx="5204539" cy="1200329"/>
          </a:xfrm>
          <a:prstGeom prst="rect">
            <a:avLst/>
          </a:prstGeom>
          <a:solidFill>
            <a:srgbClr val="FEF1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spAutoFit/>
          </a:bodyPr>
          <a:lstStyle/>
          <a:p>
            <a:pPr>
              <a:tabLst>
                <a:tab pos="1482725" algn="l"/>
                <a:tab pos="1890713" algn="l"/>
                <a:tab pos="2174875" algn="l"/>
                <a:tab pos="3373438" algn="l"/>
                <a:tab pos="3719513" algn="l"/>
                <a:tab pos="4176713" algn="l"/>
              </a:tabLst>
            </a:pPr>
            <a:r>
              <a:rPr lang="en-US" sz="2400" b="1" dirty="0" smtClean="0">
                <a:solidFill>
                  <a:srgbClr val="C00000"/>
                </a:solidFill>
                <a:latin typeface="Arial" panose="020B0604020202020204" pitchFamily="34" charset="0"/>
                <a:cs typeface="Arial" panose="020B0604020202020204" pitchFamily="34" charset="0"/>
              </a:rPr>
              <a:t>Q7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K	:	    L	:	S	:	J</a:t>
            </a:r>
          </a:p>
          <a:p>
            <a:pPr>
              <a:tabLst>
                <a:tab pos="1482725" algn="l"/>
                <a:tab pos="1890713" algn="l"/>
                <a:tab pos="2174875" algn="l"/>
                <a:tab pos="3373438" algn="l"/>
                <a:tab pos="3719513" algn="l"/>
                <a:tab pos="4176713" algn="l"/>
              </a:tabLst>
            </a:pPr>
            <a:r>
              <a:rPr lang="en-US" sz="2400" dirty="0" smtClean="0">
                <a:solidFill>
                  <a:schemeClr val="tx1"/>
                </a:solidFill>
                <a:latin typeface="Arial" panose="020B0604020202020204" pitchFamily="34" charset="0"/>
                <a:cs typeface="Arial" panose="020B0604020202020204" pitchFamily="34" charset="0"/>
              </a:rPr>
              <a:t>	2	:	    5	:	4	:	7</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	:	</a:t>
            </a:r>
            <a:r>
              <a:rPr lang="en-US" sz="2400" dirty="0">
                <a:solidFill>
                  <a:schemeClr val="tx1"/>
                </a:solidFill>
                <a:latin typeface="Arial" panose="020B0604020202020204" pitchFamily="34" charset="0"/>
                <a:ea typeface="Cambria Math" panose="02040503050406030204" pitchFamily="18" charset="0"/>
                <a:cs typeface="Arial" panose="020B0604020202020204" pitchFamily="34" charset="0"/>
              </a:rPr>
              <a:t> £</a:t>
            </a:r>
            <a:r>
              <a:rPr lang="en-US" sz="2400" dirty="0" smtClean="0">
                <a:solidFill>
                  <a:schemeClr val="tx1"/>
                </a:solidFill>
                <a:latin typeface="Arial" panose="020B0604020202020204" pitchFamily="34" charset="0"/>
                <a:ea typeface="Cambria Math" panose="02040503050406030204" pitchFamily="18" charset="0"/>
                <a:cs typeface="Arial" panose="020B0604020202020204" pitchFamily="34" charset="0"/>
              </a:rPr>
              <a:t>35.50	: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	:	</a:t>
            </a:r>
            <a:endParaRPr lang="en-US" sz="2400" dirty="0">
              <a:solidFill>
                <a:schemeClr val="tx1"/>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082478546"/>
              </p:ext>
            </p:extLst>
          </p:nvPr>
        </p:nvGraphicFramePr>
        <p:xfrm>
          <a:off x="3635896" y="1628800"/>
          <a:ext cx="1800200" cy="1224136"/>
        </p:xfrm>
        <a:graphic>
          <a:graphicData uri="http://schemas.openxmlformats.org/drawingml/2006/table">
            <a:tbl>
              <a:tblPr firstRow="1" bandRow="1">
                <a:tableStyleId>{5940675A-B579-460E-94D1-54222C63F5DA}</a:tableStyleId>
              </a:tblPr>
              <a:tblGrid>
                <a:gridCol w="806490"/>
                <a:gridCol w="993710"/>
              </a:tblGrid>
              <a:tr h="313628">
                <a:tc>
                  <a:txBody>
                    <a:bodyPr/>
                    <a:lstStyle/>
                    <a:p>
                      <a:pPr algn="ctr"/>
                      <a:r>
                        <a:rPr lang="en-US" sz="2000" b="1" i="1" dirty="0" smtClean="0">
                          <a:latin typeface="Arial" panose="020B0604020202020204" pitchFamily="34" charset="0"/>
                          <a:cs typeface="Arial" panose="020B0604020202020204" pitchFamily="34" charset="0"/>
                        </a:rPr>
                        <a:t>P</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1" dirty="0" smtClean="0">
                          <a:latin typeface="Arial" panose="020B0604020202020204" pitchFamily="34" charset="0"/>
                          <a:cs typeface="Arial" panose="020B0604020202020204" pitchFamily="34" charset="0"/>
                        </a:rPr>
                        <a:t>Q</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1656">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85501636"/>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p:sp>
        <p:nvSpPr>
          <p:cNvPr id="10" name="Rectangle 9"/>
          <p:cNvSpPr/>
          <p:nvPr/>
        </p:nvSpPr>
        <p:spPr>
          <a:xfrm>
            <a:off x="251520" y="1196752"/>
            <a:ext cx="5256584" cy="4339650"/>
          </a:xfrm>
          <a:prstGeom prst="rect">
            <a:avLst/>
          </a:prstGeom>
        </p:spPr>
        <p:txBody>
          <a:bodyPr wrap="square">
            <a:spAutoFit/>
          </a:bodyPr>
          <a:lstStyle/>
          <a:p>
            <a:pPr>
              <a:buClr>
                <a:srgbClr val="C00000"/>
              </a:buClr>
              <a:tabLst>
                <a:tab pos="2743200" algn="l"/>
              </a:tabLst>
            </a:pPr>
            <a:r>
              <a:rPr lang="en-US" sz="2300" b="1"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Fractions</a:t>
            </a:r>
            <a:r>
              <a:rPr lang="en-US" sz="2300" b="1" dirty="0">
                <a:solidFill>
                  <a:srgbClr val="C00000"/>
                </a:solidFill>
                <a:latin typeface="Arial" panose="020B0604020202020204" pitchFamily="34" charset="0"/>
                <a:ea typeface="Cambria Math" panose="02040503050406030204" pitchFamily="18" charset="0"/>
                <a:cs typeface="Arial" panose="020B0604020202020204" pitchFamily="34" charset="0"/>
              </a:rPr>
              <a:t>, decimals and percentages</a:t>
            </a:r>
          </a:p>
          <a:p>
            <a:pPr marL="457200" indent="-457200">
              <a:buClr>
                <a:srgbClr val="C00000"/>
              </a:buClr>
              <a:buFont typeface="+mj-lt"/>
              <a:buAutoNum type="arabi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Convert </a:t>
            </a:r>
            <a:r>
              <a:rPr lang="en-US" sz="2300" dirty="0">
                <a:latin typeface="Arial" panose="020B0604020202020204" pitchFamily="34" charset="0"/>
                <a:ea typeface="Cambria Math" panose="02040503050406030204" pitchFamily="18" charset="0"/>
                <a:cs typeface="Arial" panose="020B0604020202020204" pitchFamily="34" charset="0"/>
              </a:rPr>
              <a:t>these percentages to decimals, </a:t>
            </a:r>
            <a:endParaRPr lang="en-US" sz="23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000250" algn="l"/>
                <a:tab pos="360045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104</a:t>
            </a:r>
            <a:r>
              <a:rPr lang="en-US" sz="2300" dirty="0">
                <a:latin typeface="Arial" panose="020B0604020202020204" pitchFamily="34" charset="0"/>
                <a:ea typeface="Cambria Math" panose="02040503050406030204" pitchFamily="18" charset="0"/>
                <a:cs typeface="Arial" panose="020B0604020202020204" pitchFamily="34" charset="0"/>
              </a:rPr>
              <a:t>% </a:t>
            </a:r>
            <a:r>
              <a:rPr lang="en-US" sz="2300" dirty="0" smtClean="0">
                <a:latin typeface="Arial" panose="020B0604020202020204" pitchFamily="34" charset="0"/>
                <a:ea typeface="Cambria Math" panose="02040503050406030204" pitchFamily="18" charset="0"/>
                <a:cs typeface="Arial" panose="020B0604020202020204" pitchFamily="34" charset="0"/>
              </a:rPr>
              <a:t>	</a:t>
            </a:r>
            <a:r>
              <a:rPr lang="en-US" sz="23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b.</a:t>
            </a:r>
            <a:r>
              <a:rPr lang="en-US" sz="2300" dirty="0" smtClean="0">
                <a:latin typeface="Arial" panose="020B0604020202020204" pitchFamily="34" charset="0"/>
                <a:ea typeface="Cambria Math" panose="02040503050406030204" pitchFamily="18" charset="0"/>
                <a:cs typeface="Arial" panose="020B0604020202020204" pitchFamily="34" charset="0"/>
              </a:rPr>
              <a:t> </a:t>
            </a:r>
            <a:r>
              <a:rPr lang="en-US" sz="2300" dirty="0">
                <a:latin typeface="Arial" panose="020B0604020202020204" pitchFamily="34" charset="0"/>
                <a:ea typeface="Cambria Math" panose="02040503050406030204" pitchFamily="18" charset="0"/>
                <a:cs typeface="Arial" panose="020B0604020202020204" pitchFamily="34" charset="0"/>
              </a:rPr>
              <a:t>126.5% </a:t>
            </a:r>
            <a:r>
              <a:rPr lang="en-US" sz="2300" dirty="0" smtClean="0">
                <a:latin typeface="Arial" panose="020B0604020202020204" pitchFamily="34" charset="0"/>
                <a:ea typeface="Cambria Math" panose="02040503050406030204" pitchFamily="18" charset="0"/>
                <a:cs typeface="Arial" panose="020B0604020202020204" pitchFamily="34" charset="0"/>
              </a:rPr>
              <a:t>	</a:t>
            </a:r>
            <a:r>
              <a:rPr lang="en-US" sz="23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c.</a:t>
            </a:r>
            <a:r>
              <a:rPr lang="en-US" sz="2300" dirty="0" smtClean="0">
                <a:latin typeface="Arial" panose="020B0604020202020204" pitchFamily="34" charset="0"/>
                <a:ea typeface="Cambria Math" panose="02040503050406030204" pitchFamily="18" charset="0"/>
                <a:cs typeface="Arial" panose="020B0604020202020204" pitchFamily="34" charset="0"/>
              </a:rPr>
              <a:t> </a:t>
            </a:r>
            <a:r>
              <a:rPr lang="en-US" sz="2300" dirty="0">
                <a:latin typeface="Arial" panose="020B0604020202020204" pitchFamily="34" charset="0"/>
                <a:ea typeface="Cambria Math" panose="02040503050406030204" pitchFamily="18" charset="0"/>
                <a:cs typeface="Arial" panose="020B0604020202020204" pitchFamily="34" charset="0"/>
              </a:rPr>
              <a:t>98.3%</a:t>
            </a:r>
          </a:p>
          <a:p>
            <a:pPr marL="457200" indent="-457200">
              <a:buClr>
                <a:srgbClr val="C00000"/>
              </a:buClr>
              <a:buFont typeface="+mj-lt"/>
              <a:buAutoNum type="arabi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The </a:t>
            </a:r>
            <a:r>
              <a:rPr lang="en-US" sz="2300" dirty="0">
                <a:latin typeface="Arial" panose="020B0604020202020204" pitchFamily="34" charset="0"/>
                <a:ea typeface="Cambria Math" panose="02040503050406030204" pitchFamily="18" charset="0"/>
                <a:cs typeface="Arial" panose="020B0604020202020204" pitchFamily="34" charset="0"/>
              </a:rPr>
              <a:t>price of a theatre ticket increases by 3.5% from £45</a:t>
            </a: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What </a:t>
            </a:r>
            <a:r>
              <a:rPr lang="en-US" sz="2300" dirty="0">
                <a:latin typeface="Arial" panose="020B0604020202020204" pitchFamily="34" charset="0"/>
                <a:ea typeface="Cambria Math" panose="02040503050406030204" pitchFamily="18" charset="0"/>
                <a:cs typeface="Arial" panose="020B0604020202020204" pitchFamily="34" charset="0"/>
              </a:rPr>
              <a:t>percentage of £45 will the new price be? </a:t>
            </a: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Write </a:t>
            </a:r>
            <a:r>
              <a:rPr lang="en-US" sz="2300" dirty="0">
                <a:latin typeface="Arial" panose="020B0604020202020204" pitchFamily="34" charset="0"/>
                <a:ea typeface="Cambria Math" panose="02040503050406030204" pitchFamily="18" charset="0"/>
                <a:cs typeface="Arial" panose="020B0604020202020204" pitchFamily="34" charset="0"/>
              </a:rPr>
              <a:t>your answer to part </a:t>
            </a:r>
            <a:r>
              <a:rPr lang="en-US" sz="2300" b="1" dirty="0">
                <a:latin typeface="Arial" panose="020B0604020202020204" pitchFamily="34" charset="0"/>
                <a:ea typeface="Cambria Math" panose="02040503050406030204" pitchFamily="18" charset="0"/>
                <a:cs typeface="Arial" panose="020B0604020202020204" pitchFamily="34" charset="0"/>
              </a:rPr>
              <a:t>a</a:t>
            </a:r>
            <a:r>
              <a:rPr lang="en-US" sz="2300" dirty="0">
                <a:latin typeface="Arial" panose="020B0604020202020204" pitchFamily="34" charset="0"/>
                <a:ea typeface="Cambria Math" panose="02040503050406030204" pitchFamily="18" charset="0"/>
                <a:cs typeface="Arial" panose="020B0604020202020204" pitchFamily="34" charset="0"/>
              </a:rPr>
              <a:t> as a decimal.</a:t>
            </a: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Work </a:t>
            </a:r>
            <a:r>
              <a:rPr lang="en-US" sz="2300" dirty="0">
                <a:latin typeface="Arial" panose="020B0604020202020204" pitchFamily="34" charset="0"/>
                <a:ea typeface="Cambria Math" panose="02040503050406030204" pitchFamily="18" charset="0"/>
                <a:cs typeface="Arial" panose="020B0604020202020204" pitchFamily="34" charset="0"/>
              </a:rPr>
              <a:t>out the new price</a:t>
            </a:r>
            <a:r>
              <a:rPr lang="en-US" sz="2300" dirty="0" smtClean="0">
                <a:latin typeface="Arial" panose="020B0604020202020204" pitchFamily="34" charset="0"/>
                <a:ea typeface="Cambria Math" panose="02040503050406030204" pitchFamily="18" charset="0"/>
                <a:cs typeface="Arial" panose="020B0604020202020204" pitchFamily="34" charset="0"/>
              </a:rPr>
              <a:t>.</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2520320"/>
            <a:ext cx="548640" cy="548640"/>
          </a:xfrm>
          <a:prstGeom prst="rect">
            <a:avLst/>
          </a:prstGeom>
        </p:spPr>
      </p:pic>
      <p:sp>
        <p:nvSpPr>
          <p:cNvPr id="13" name="Rectangle 12"/>
          <p:cNvSpPr/>
          <p:nvPr/>
        </p:nvSpPr>
        <p:spPr>
          <a:xfrm flipH="1">
            <a:off x="303565" y="5517232"/>
            <a:ext cx="5204539" cy="461665"/>
          </a:xfrm>
          <a:prstGeom prst="rect">
            <a:avLst/>
          </a:prstGeom>
          <a:solidFill>
            <a:srgbClr val="FEF1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spAutoFit/>
          </a:bodyPr>
          <a:lstStyle/>
          <a:p>
            <a:pPr>
              <a:tabLst>
                <a:tab pos="1482725" algn="l"/>
                <a:tab pos="1890713" algn="l"/>
                <a:tab pos="2174875" algn="l"/>
                <a:tab pos="3373438" algn="l"/>
                <a:tab pos="3719513" algn="l"/>
                <a:tab pos="4176713" algn="l"/>
              </a:tabLst>
            </a:pPr>
            <a:r>
              <a:rPr lang="en-US" sz="2400" b="1" dirty="0" smtClean="0">
                <a:solidFill>
                  <a:srgbClr val="C00000"/>
                </a:solidFill>
                <a:latin typeface="Arial" panose="020B0604020202020204" pitchFamily="34" charset="0"/>
                <a:cs typeface="Arial" panose="020B0604020202020204" pitchFamily="34" charset="0"/>
              </a:rPr>
              <a:t>Q2a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100% +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400" dirty="0">
                <a:solidFill>
                  <a:schemeClr val="tx1"/>
                </a:solidFill>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4" name="Rectangle 13"/>
          <p:cNvSpPr/>
          <p:nvPr/>
        </p:nvSpPr>
        <p:spPr>
          <a:xfrm flipH="1">
            <a:off x="303565" y="6093296"/>
            <a:ext cx="5204539" cy="461665"/>
          </a:xfrm>
          <a:prstGeom prst="rect">
            <a:avLst/>
          </a:prstGeom>
          <a:solidFill>
            <a:srgbClr val="FEF1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spAutoFit/>
          </a:bodyPr>
          <a:lstStyle/>
          <a:p>
            <a:pPr>
              <a:tabLst>
                <a:tab pos="1482725" algn="l"/>
                <a:tab pos="1890713" algn="l"/>
                <a:tab pos="2174875" algn="l"/>
                <a:tab pos="3373438" algn="l"/>
                <a:tab pos="3719513" algn="l"/>
                <a:tab pos="4176713" algn="l"/>
              </a:tabLst>
            </a:pPr>
            <a:r>
              <a:rPr lang="en-US" sz="2400" b="1" dirty="0" smtClean="0">
                <a:solidFill>
                  <a:srgbClr val="C00000"/>
                </a:solidFill>
                <a:latin typeface="Arial" panose="020B0604020202020204" pitchFamily="34" charset="0"/>
                <a:cs typeface="Arial" panose="020B0604020202020204" pitchFamily="34" charset="0"/>
              </a:rPr>
              <a:t>Q2c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400" dirty="0" smtClean="0">
                <a:solidFill>
                  <a:schemeClr val="tx1"/>
                </a:solidFill>
                <a:latin typeface="Arial" panose="020B0604020202020204" pitchFamily="34" charset="0"/>
                <a:cs typeface="Arial" panose="020B0604020202020204" pitchFamily="34" charset="0"/>
              </a:rPr>
              <a:t> x 45 </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880018"/>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51520" y="1196752"/>
                <a:ext cx="5256584" cy="4309065"/>
              </a:xfrm>
              <a:prstGeom prst="rect">
                <a:avLst/>
              </a:prstGeom>
            </p:spPr>
            <p:txBody>
              <a:bodyPr wrap="square">
                <a:spAutoFit/>
              </a:bodyPr>
              <a:lstStyle/>
              <a:p>
                <a:pPr marL="457200" indent="-457200">
                  <a:buClr>
                    <a:srgbClr val="C00000"/>
                  </a:buClr>
                  <a:buFont typeface="+mj-lt"/>
                  <a:buAutoNum type="arabicPeriod" startAt="3"/>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The </a:t>
                </a:r>
                <a:r>
                  <a:rPr lang="en-US" sz="2400" dirty="0">
                    <a:latin typeface="Arial" panose="020B0604020202020204" pitchFamily="34" charset="0"/>
                    <a:ea typeface="Cambria Math" panose="02040503050406030204" pitchFamily="18" charset="0"/>
                    <a:cs typeface="Arial" panose="020B0604020202020204" pitchFamily="34" charset="0"/>
                  </a:rPr>
                  <a:t>price of a pedicure decreases by 4.2% from £36 on promotion,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What </a:t>
                </a:r>
                <a:r>
                  <a:rPr lang="en-US" sz="2400" dirty="0">
                    <a:latin typeface="Arial" panose="020B0604020202020204" pitchFamily="34" charset="0"/>
                    <a:ea typeface="Cambria Math" panose="02040503050406030204" pitchFamily="18" charset="0"/>
                    <a:cs typeface="Arial" panose="020B0604020202020204" pitchFamily="34" charset="0"/>
                  </a:rPr>
                  <a:t>percentage of £36 will the new price be?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Write </a:t>
                </a:r>
                <a:r>
                  <a:rPr lang="en-US" sz="2400" dirty="0">
                    <a:latin typeface="Arial" panose="020B0604020202020204" pitchFamily="34" charset="0"/>
                    <a:ea typeface="Cambria Math" panose="02040503050406030204" pitchFamily="18" charset="0"/>
                    <a:cs typeface="Arial" panose="020B0604020202020204" pitchFamily="34" charset="0"/>
                  </a:rPr>
                  <a:t>your answer to part a as a decimal,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Work </a:t>
                </a:r>
                <a:r>
                  <a:rPr lang="en-US" sz="2400" dirty="0">
                    <a:latin typeface="Arial" panose="020B0604020202020204" pitchFamily="34" charset="0"/>
                    <a:ea typeface="Cambria Math" panose="02040503050406030204" pitchFamily="18" charset="0"/>
                    <a:cs typeface="Arial" panose="020B0604020202020204" pitchFamily="34" charset="0"/>
                  </a:rPr>
                  <a:t>out the new price</a:t>
                </a:r>
                <a:r>
                  <a:rPr lang="en-US" sz="2400" dirty="0" smtClean="0">
                    <a:latin typeface="Arial" panose="020B0604020202020204" pitchFamily="34" charset="0"/>
                    <a:ea typeface="Cambria Math" panose="02040503050406030204" pitchFamily="18" charset="0"/>
                    <a:cs typeface="Arial" panose="020B0604020202020204" pitchFamily="34" charset="0"/>
                  </a:rPr>
                  <a:t>.</a:t>
                </a:r>
                <a:endParaRPr lang="en-US" sz="2400" dirty="0">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6"/>
                  <a:tabLst>
                    <a:tab pos="2743200" algn="l"/>
                  </a:tabLst>
                </a:pPr>
                <a:r>
                  <a:rPr lang="en-US" sz="2400" dirty="0">
                    <a:latin typeface="Arial" panose="020B0604020202020204" pitchFamily="34" charset="0"/>
                    <a:ea typeface="Cambria Math" panose="02040503050406030204" pitchFamily="18" charset="0"/>
                    <a:cs typeface="Arial" panose="020B0604020202020204" pitchFamily="34" charset="0"/>
                  </a:rPr>
                  <a:t>Work out</a:t>
                </a: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0.75 </a:t>
                </a:r>
                <a:r>
                  <a:rPr lang="en-US" sz="2400" dirty="0">
                    <a:latin typeface="Arial" panose="020B0604020202020204" pitchFamily="34" charset="0"/>
                    <a:ea typeface="Cambria Math" panose="02040503050406030204" pitchFamily="18" charset="0"/>
                    <a:cs typeface="Arial" panose="020B0604020202020204" pitchFamily="34" charset="0"/>
                  </a:rPr>
                  <a:t>x 150 g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a:rPr lang="en-US" sz="2400" b="0" i="0" smtClean="0">
                            <a:latin typeface="Cambria Math" panose="02040503050406030204" pitchFamily="18" charset="0"/>
                            <a:cs typeface="Arial" panose="020B0604020202020204" pitchFamily="34" charset="0"/>
                          </a:rPr>
                          <m:t>8</m:t>
                        </m:r>
                      </m:den>
                    </m:f>
                  </m:oMath>
                </a14:m>
                <a:r>
                  <a:rPr lang="en-US" sz="2400" dirty="0" smtClean="0">
                    <a:latin typeface="Arial" panose="020B0604020202020204" pitchFamily="34" charset="0"/>
                    <a:ea typeface="Cambria Math" panose="02040503050406030204" pitchFamily="18" charset="0"/>
                    <a:cs typeface="Arial" panose="020B0604020202020204" pitchFamily="34" charset="0"/>
                  </a:rPr>
                  <a:t> of £10 </a:t>
                </a: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33.3</a:t>
                </a:r>
                <a:r>
                  <a:rPr lang="en-US" sz="2400" dirty="0">
                    <a:latin typeface="Arial" panose="020B0604020202020204" pitchFamily="34" charset="0"/>
                    <a:ea typeface="Cambria Math" panose="02040503050406030204" pitchFamily="18" charset="0"/>
                    <a:cs typeface="Arial" panose="020B0604020202020204" pitchFamily="34" charset="0"/>
                  </a:rPr>
                  <a:t>% of £36</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51520" y="1196752"/>
                <a:ext cx="5256584" cy="4309065"/>
              </a:xfrm>
              <a:prstGeom prst="rect">
                <a:avLst/>
              </a:prstGeom>
              <a:blipFill rotWithShape="0">
                <a:blip r:embed="rId4"/>
                <a:stretch>
                  <a:fillRect l="-1506" t="-990" r="-3129" b="-2405"/>
                </a:stretch>
              </a:blipFill>
            </p:spPr>
            <p:txBody>
              <a:bodyPr/>
              <a:lstStyle/>
              <a:p>
                <a:r>
                  <a:rPr lang="en-US">
                    <a:noFill/>
                  </a:rPr>
                  <a:t> </a:t>
                </a:r>
              </a:p>
            </p:txBody>
          </p:sp>
        </mc:Fallback>
      </mc:AlternateContent>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303565" y="5517232"/>
            <a:ext cx="5204539" cy="1015663"/>
          </a:xfrm>
          <a:prstGeom prst="rect">
            <a:avLst/>
          </a:prstGeom>
          <a:solidFill>
            <a:srgbClr val="FEF1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spAutoFit/>
          </a:bodyPr>
          <a:lstStyle/>
          <a:p>
            <a:pPr>
              <a:tabLst>
                <a:tab pos="1482725" algn="l"/>
                <a:tab pos="1890713" algn="l"/>
                <a:tab pos="2174875" algn="l"/>
                <a:tab pos="3373438" algn="l"/>
                <a:tab pos="3719513" algn="l"/>
                <a:tab pos="4176713" algn="l"/>
              </a:tabLst>
            </a:pPr>
            <a:r>
              <a:rPr lang="en-US" sz="2000" b="1" dirty="0" smtClean="0">
                <a:solidFill>
                  <a:srgbClr val="C00000"/>
                </a:solidFill>
                <a:latin typeface="Arial" panose="020B0604020202020204" pitchFamily="34" charset="0"/>
                <a:cs typeface="Arial" panose="020B0604020202020204" pitchFamily="34" charset="0"/>
              </a:rPr>
              <a:t>Q6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Use an equivalent fraction, decimal or percentage to make the calculation easier.</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3861048"/>
            <a:ext cx="548640" cy="548640"/>
          </a:xfrm>
          <a:prstGeom prst="rect">
            <a:avLst/>
          </a:prstGeom>
        </p:spPr>
      </p:pic>
    </p:spTree>
    <p:extLst>
      <p:ext uri="{BB962C8B-B14F-4D97-AF65-F5344CB8AC3E}">
        <p14:creationId xmlns:p14="http://schemas.microsoft.com/office/powerpoint/2010/main" val="2261659727"/>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97</a:t>
            </a:r>
            <a:endParaRPr lang="en-GB" sz="1400" b="1" dirty="0">
              <a:latin typeface="Calibri" panose="020F0502020204030204" pitchFamily="34" charset="0"/>
            </a:endParaRPr>
          </a:p>
        </p:txBody>
      </p:sp>
      <p:sp>
        <p:nvSpPr>
          <p:cNvPr id="3" name="Rectangle 2"/>
          <p:cNvSpPr/>
          <p:nvPr/>
        </p:nvSpPr>
        <p:spPr>
          <a:xfrm>
            <a:off x="251520" y="1196752"/>
            <a:ext cx="5256584" cy="5447645"/>
          </a:xfrm>
          <a:prstGeom prst="rect">
            <a:avLst/>
          </a:prstGeom>
        </p:spPr>
        <p:txBody>
          <a:bodyPr wrap="square">
            <a:spAutoFit/>
          </a:bodyPr>
          <a:lstStyle/>
          <a:p>
            <a:pPr>
              <a:buClr>
                <a:srgbClr val="C00000"/>
              </a:buClr>
              <a:tabLst>
                <a:tab pos="1079500" algn="l"/>
                <a:tab pos="2743200" algn="l"/>
              </a:tabLst>
            </a:pPr>
            <a:r>
              <a:rPr lang="en-US" sz="2900" b="1" dirty="0" smtClean="0">
                <a:solidFill>
                  <a:srgbClr val="FF0000"/>
                </a:solidFill>
                <a:latin typeface="Arial" panose="020B0604020202020204" pitchFamily="34" charset="0"/>
                <a:cs typeface="Arial" panose="020B0604020202020204" pitchFamily="34" charset="0"/>
              </a:rPr>
              <a:t>Numerical </a:t>
            </a:r>
            <a:r>
              <a:rPr lang="en-US" sz="2900" b="1" dirty="0">
                <a:solidFill>
                  <a:srgbClr val="FF0000"/>
                </a:solidFill>
                <a:latin typeface="Arial" panose="020B0604020202020204" pitchFamily="34" charset="0"/>
                <a:cs typeface="Arial" panose="020B0604020202020204" pitchFamily="34" charset="0"/>
              </a:rPr>
              <a:t>fluency</a:t>
            </a:r>
          </a:p>
          <a:p>
            <a:pPr marL="685800" indent="-685800">
              <a:buClr>
                <a:srgbClr val="C00000"/>
              </a:buClr>
              <a:buFont typeface="+mj-lt"/>
              <a:buAutoNum type="arabicPeriod" startAt="11"/>
              <a:tabLst>
                <a:tab pos="1079500" algn="l"/>
                <a:tab pos="2743200" algn="l"/>
              </a:tabLst>
            </a:pPr>
            <a:r>
              <a:rPr lang="en-US" sz="2900" dirty="0">
                <a:latin typeface="Arial" panose="020B0604020202020204" pitchFamily="34" charset="0"/>
                <a:cs typeface="Arial" panose="020B0604020202020204" pitchFamily="34" charset="0"/>
              </a:rPr>
              <a:t>There are 40 girls and 25 boys at a </a:t>
            </a:r>
            <a:r>
              <a:rPr lang="en-US" sz="2900" dirty="0" smtClean="0">
                <a:latin typeface="Arial" panose="020B0604020202020204" pitchFamily="34" charset="0"/>
                <a:cs typeface="Arial" panose="020B0604020202020204" pitchFamily="34" charset="0"/>
              </a:rPr>
              <a:t>holiday camp.</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What </a:t>
            </a:r>
            <a:r>
              <a:rPr lang="en-US" sz="2900" dirty="0">
                <a:latin typeface="Arial" panose="020B0604020202020204" pitchFamily="34" charset="0"/>
                <a:cs typeface="Arial" panose="020B0604020202020204" pitchFamily="34" charset="0"/>
              </a:rPr>
              <a:t>is the ratio of girls to </a:t>
            </a:r>
            <a:r>
              <a:rPr lang="en-US" sz="2900" dirty="0" smtClean="0">
                <a:latin typeface="Arial" panose="020B0604020202020204" pitchFamily="34" charset="0"/>
                <a:cs typeface="Arial" panose="020B0604020202020204" pitchFamily="34" charset="0"/>
              </a:rPr>
              <a:t>boys?</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Give </a:t>
            </a:r>
            <a:r>
              <a:rPr lang="en-US" sz="2900" dirty="0">
                <a:latin typeface="Arial" panose="020B0604020202020204" pitchFamily="34" charset="0"/>
                <a:cs typeface="Arial" panose="020B0604020202020204" pitchFamily="34" charset="0"/>
              </a:rPr>
              <a:t>your answer in its simplest form.</a:t>
            </a:r>
          </a:p>
          <a:p>
            <a:pPr marL="685800" indent="-685800">
              <a:buClr>
                <a:srgbClr val="C00000"/>
              </a:buClr>
              <a:buFont typeface="+mj-lt"/>
              <a:buAutoNum type="arabicPeriod" startAt="11"/>
              <a:tabLst>
                <a:tab pos="1079500" algn="l"/>
                <a:tab pos="2743200" algn="l"/>
              </a:tabLst>
            </a:pPr>
            <a:r>
              <a:rPr lang="en-US" sz="2900" dirty="0" smtClean="0">
                <a:latin typeface="Arial" panose="020B0604020202020204" pitchFamily="34" charset="0"/>
                <a:cs typeface="Arial" panose="020B0604020202020204" pitchFamily="34" charset="0"/>
              </a:rPr>
              <a:t>A </a:t>
            </a:r>
            <a:r>
              <a:rPr lang="en-US" sz="2900" dirty="0">
                <a:latin typeface="Arial" panose="020B0604020202020204" pitchFamily="34" charset="0"/>
                <a:cs typeface="Arial" panose="020B0604020202020204" pitchFamily="34" charset="0"/>
              </a:rPr>
              <a:t>loom band bracelet uses green and blue rubber bands in the ratio </a:t>
            </a:r>
            <a:r>
              <a:rPr lang="en-US" sz="2900" dirty="0" smtClean="0">
                <a:latin typeface="Arial" panose="020B0604020202020204" pitchFamily="34" charset="0"/>
                <a:cs typeface="Arial" panose="020B0604020202020204" pitchFamily="34" charset="0"/>
              </a:rPr>
              <a:t>3:1.</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What </a:t>
            </a:r>
            <a:r>
              <a:rPr lang="en-US" sz="2900" dirty="0">
                <a:latin typeface="Arial" panose="020B0604020202020204" pitchFamily="34" charset="0"/>
                <a:cs typeface="Arial" panose="020B0604020202020204" pitchFamily="34" charset="0"/>
              </a:rPr>
              <a:t>fraction of the rubber bands are blue?</a:t>
            </a:r>
            <a:endParaRPr lang="en-US" sz="2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052038"/>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38559" y="1222008"/>
                <a:ext cx="8581913" cy="3417667"/>
              </a:xfrm>
              <a:prstGeom prst="rect">
                <a:avLst/>
              </a:prstGeom>
            </p:spPr>
            <p:txBody>
              <a:bodyPr wrap="square">
                <a:spAutoFit/>
              </a:bodyPr>
              <a:lstStyle/>
              <a:p>
                <a:pPr marL="400050" indent="-400050">
                  <a:buClr>
                    <a:srgbClr val="C00000"/>
                  </a:buClr>
                  <a:buFont typeface="+mj-lt"/>
                  <a:buAutoNum type="arabicPeriod" startAt="4"/>
                  <a:tabLst>
                    <a:tab pos="2743200" algn="l"/>
                  </a:tabLst>
                </a:pPr>
                <a:r>
                  <a:rPr lang="en-US" sz="2200" dirty="0" smtClean="0">
                    <a:latin typeface="Arial" panose="020B0604020202020204" pitchFamily="34" charset="0"/>
                    <a:ea typeface="Cambria Math" panose="02040503050406030204" pitchFamily="18" charset="0"/>
                    <a:cs typeface="Arial" panose="020B0604020202020204" pitchFamily="34" charset="0"/>
                  </a:rPr>
                  <a:t>Betsy invests £3000. When her investment matures, she receives £3135.</a:t>
                </a:r>
              </a:p>
              <a:p>
                <a:pPr marL="800100" lvl="1" indent="-400050">
                  <a:buClr>
                    <a:srgbClr val="C00000"/>
                  </a:buClr>
                  <a:buFont typeface="+mj-lt"/>
                  <a:buAutoNum type="alphaLcPeriod"/>
                  <a:tabLst>
                    <a:tab pos="2743200" algn="l"/>
                  </a:tabLst>
                </a:pPr>
                <a:r>
                  <a:rPr lang="en-US" sz="2200" dirty="0" smtClean="0">
                    <a:latin typeface="Arial" panose="020B0604020202020204" pitchFamily="34" charset="0"/>
                    <a:ea typeface="Cambria Math" panose="02040503050406030204" pitchFamily="18" charset="0"/>
                    <a:cs typeface="Arial" panose="020B0604020202020204" pitchFamily="34" charset="0"/>
                  </a:rPr>
                  <a:t>Copy </a:t>
                </a:r>
                <a:r>
                  <a:rPr lang="en-US" sz="2200" dirty="0">
                    <a:latin typeface="Arial" panose="020B0604020202020204" pitchFamily="34" charset="0"/>
                    <a:ea typeface="Cambria Math" panose="02040503050406030204" pitchFamily="18" charset="0"/>
                    <a:cs typeface="Arial" panose="020B0604020202020204" pitchFamily="34" charset="0"/>
                  </a:rPr>
                  <a:t>and complete the working to calculate the percentage increase of Betsy’s </a:t>
                </a:r>
                <a:r>
                  <a:rPr lang="en-US" sz="2200" dirty="0" smtClean="0">
                    <a:latin typeface="Arial" panose="020B0604020202020204" pitchFamily="34" charset="0"/>
                    <a:ea typeface="Cambria Math" panose="02040503050406030204" pitchFamily="18" charset="0"/>
                    <a:cs typeface="Arial" panose="020B0604020202020204" pitchFamily="34" charset="0"/>
                  </a:rPr>
                  <a:t>investment,</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original </a:t>
                </a:r>
                <a:r>
                  <a:rPr lang="en-US" sz="2200" dirty="0">
                    <a:latin typeface="Arial" panose="020B0604020202020204" pitchFamily="34" charset="0"/>
                    <a:ea typeface="Cambria Math" panose="02040503050406030204" pitchFamily="18" charset="0"/>
                    <a:cs typeface="Arial" panose="020B0604020202020204" pitchFamily="34" charset="0"/>
                  </a:rPr>
                  <a:t>amount = 3000 </a:t>
                </a:r>
                <a:r>
                  <a:rPr lang="en-US" sz="2200" dirty="0" smtClean="0">
                    <a:latin typeface="Arial" panose="020B0604020202020204" pitchFamily="34" charset="0"/>
                    <a:ea typeface="Cambria Math" panose="02040503050406030204" pitchFamily="18" charset="0"/>
                    <a:cs typeface="Arial" panose="020B0604020202020204" pitchFamily="34" charset="0"/>
                  </a:rPr>
                  <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actual </a:t>
                </a:r>
                <a:r>
                  <a:rPr lang="en-US" sz="2200" dirty="0">
                    <a:latin typeface="Arial" panose="020B0604020202020204" pitchFamily="34" charset="0"/>
                    <a:ea typeface="Cambria Math" panose="02040503050406030204" pitchFamily="18" charset="0"/>
                    <a:cs typeface="Arial" panose="020B0604020202020204" pitchFamily="34" charset="0"/>
                  </a:rPr>
                  <a:t>change = 3135 - 3000 = </a:t>
                </a:r>
                <a:r>
                  <a:rPr lang="en-US" sz="2200" dirty="0" smtClean="0">
                    <a:latin typeface="Arial" panose="020B0604020202020204" pitchFamily="34" charset="0"/>
                    <a:ea typeface="Cambria Math" panose="02040503050406030204" pitchFamily="18" charset="0"/>
                    <a:cs typeface="Arial" panose="020B0604020202020204" pitchFamily="34" charset="0"/>
                  </a:rPr>
                  <a:t>135</a:t>
                </a:r>
              </a:p>
              <a:p>
                <a:pPr marL="400050" lvl="1">
                  <a:buClr>
                    <a:srgbClr val="C00000"/>
                  </a:buClr>
                  <a:tabLst>
                    <a:tab pos="2743200" algn="l"/>
                  </a:tabLst>
                </a:pPr>
                <a:r>
                  <a:rPr lang="en-US" sz="2200" dirty="0" smtClean="0">
                    <a:latin typeface="Arial" panose="020B0604020202020204" pitchFamily="34" charset="0"/>
                    <a:ea typeface="Cambria Math" panose="02040503050406030204" pitchFamily="18" charset="0"/>
                    <a:cs typeface="Arial" panose="020B0604020202020204" pitchFamily="34" charset="0"/>
                  </a:rPr>
                  <a:t>percentage </a:t>
                </a:r>
                <a:r>
                  <a:rPr lang="en-US" sz="2200" dirty="0">
                    <a:latin typeface="Arial" panose="020B0604020202020204" pitchFamily="34" charset="0"/>
                    <a:ea typeface="Cambria Math" panose="02040503050406030204" pitchFamily="18" charset="0"/>
                    <a:cs typeface="Arial" panose="020B0604020202020204" pitchFamily="34" charset="0"/>
                  </a:rPr>
                  <a:t>change =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m:rPr>
                            <m:nor/>
                          </m:rPr>
                          <a:rPr lang="en-US" sz="2200" b="0" i="0" dirty="0" smtClean="0">
                            <a:latin typeface="Arial" panose="020B0604020202020204" pitchFamily="34" charset="0"/>
                            <a:ea typeface="Cambria Math" panose="02040503050406030204" pitchFamily="18" charset="0"/>
                            <a:cs typeface="Arial" panose="020B0604020202020204" pitchFamily="34" charset="0"/>
                          </a:rPr>
                          <m:t>actual</m:t>
                        </m:r>
                        <m:r>
                          <m:rPr>
                            <m:nor/>
                          </m:rPr>
                          <a:rPr lang="en-US" sz="2200" b="0" i="0" dirty="0" smtClean="0">
                            <a:latin typeface="Arial" panose="020B0604020202020204" pitchFamily="34" charset="0"/>
                            <a:ea typeface="Cambria Math" panose="02040503050406030204" pitchFamily="18" charset="0"/>
                            <a:cs typeface="Arial" panose="020B0604020202020204" pitchFamily="34" charset="0"/>
                          </a:rPr>
                          <m:t> </m:t>
                        </m:r>
                        <m:r>
                          <m:rPr>
                            <m:nor/>
                          </m:rPr>
                          <a:rPr lang="en-US" sz="2200" dirty="0">
                            <a:latin typeface="Arial" panose="020B0604020202020204" pitchFamily="34" charset="0"/>
                            <a:ea typeface="Cambria Math" panose="02040503050406030204" pitchFamily="18" charset="0"/>
                            <a:cs typeface="Arial" panose="020B0604020202020204" pitchFamily="34" charset="0"/>
                          </a:rPr>
                          <m:t>amount</m:t>
                        </m:r>
                        <m:r>
                          <m:rPr>
                            <m:nor/>
                          </m:rPr>
                          <a:rPr lang="en-US" sz="2200" dirty="0">
                            <a:latin typeface="Arial" panose="020B0604020202020204" pitchFamily="34" charset="0"/>
                            <a:ea typeface="Cambria Math" panose="02040503050406030204" pitchFamily="18" charset="0"/>
                            <a:cs typeface="Arial" panose="020B0604020202020204" pitchFamily="34" charset="0"/>
                          </a:rPr>
                          <m:t> </m:t>
                        </m:r>
                      </m:num>
                      <m:den>
                        <m:r>
                          <m:rPr>
                            <m:nor/>
                          </m:rPr>
                          <a:rPr lang="en-US" sz="2200" dirty="0">
                            <a:latin typeface="Arial" panose="020B0604020202020204" pitchFamily="34" charset="0"/>
                            <a:ea typeface="Cambria Math" panose="02040503050406030204" pitchFamily="18" charset="0"/>
                            <a:cs typeface="Arial" panose="020B0604020202020204" pitchFamily="34" charset="0"/>
                          </a:rPr>
                          <m:t>original</m:t>
                        </m:r>
                        <m:r>
                          <m:rPr>
                            <m:nor/>
                          </m:rPr>
                          <a:rPr lang="en-US" sz="2200" dirty="0">
                            <a:latin typeface="Arial" panose="020B0604020202020204" pitchFamily="34" charset="0"/>
                            <a:ea typeface="Cambria Math" panose="02040503050406030204" pitchFamily="18" charset="0"/>
                            <a:cs typeface="Arial" panose="020B0604020202020204" pitchFamily="34" charset="0"/>
                          </a:rPr>
                          <m:t> </m:t>
                        </m:r>
                        <m:r>
                          <m:rPr>
                            <m:nor/>
                          </m:rPr>
                          <a:rPr lang="en-US" sz="2200" dirty="0">
                            <a:latin typeface="Arial" panose="020B0604020202020204" pitchFamily="34" charset="0"/>
                            <a:ea typeface="Cambria Math" panose="02040503050406030204" pitchFamily="18" charset="0"/>
                            <a:cs typeface="Arial" panose="020B0604020202020204" pitchFamily="34" charset="0"/>
                          </a:rPr>
                          <m:t>amount</m:t>
                        </m:r>
                        <m:r>
                          <m:rPr>
                            <m:nor/>
                          </m:rPr>
                          <a:rPr lang="en-US" sz="2200" dirty="0">
                            <a:latin typeface="Arial" panose="020B0604020202020204" pitchFamily="34" charset="0"/>
                            <a:ea typeface="Cambria Math" panose="02040503050406030204" pitchFamily="18" charset="0"/>
                            <a:cs typeface="Arial" panose="020B0604020202020204" pitchFamily="34" charset="0"/>
                          </a:rPr>
                          <m:t> </m:t>
                        </m:r>
                      </m:den>
                    </m:f>
                  </m:oMath>
                </a14:m>
                <a:r>
                  <a:rPr lang="en-US" sz="2200" dirty="0" smtClean="0">
                    <a:latin typeface="Arial" panose="020B0604020202020204" pitchFamily="34" charset="0"/>
                    <a:ea typeface="Cambria Math" panose="02040503050406030204" pitchFamily="18" charset="0"/>
                    <a:cs typeface="Arial" panose="020B0604020202020204" pitchFamily="34" charset="0"/>
                  </a:rPr>
                  <a:t> x 100 =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135</m:t>
                        </m:r>
                      </m:num>
                      <m:den>
                        <m:r>
                          <a:rPr lang="en-US" sz="2200" i="1">
                            <a:latin typeface="Cambria Math" panose="02040503050406030204" pitchFamily="18" charset="0"/>
                            <a:cs typeface="Arial" panose="020B0604020202020204" pitchFamily="34" charset="0"/>
                          </a:rPr>
                          <m:t>3</m:t>
                        </m:r>
                        <m:r>
                          <a:rPr lang="en-US" sz="2200" b="0" i="1" smtClean="0">
                            <a:latin typeface="Cambria Math" panose="02040503050406030204" pitchFamily="18" charset="0"/>
                            <a:cs typeface="Arial" panose="020B0604020202020204" pitchFamily="34" charset="0"/>
                          </a:rPr>
                          <m:t>000</m:t>
                        </m:r>
                      </m:den>
                    </m:f>
                  </m:oMath>
                </a14:m>
                <a:r>
                  <a:rPr lang="en-US" sz="2200" dirty="0" smtClean="0">
                    <a:latin typeface="Arial" panose="020B0604020202020204" pitchFamily="34" charset="0"/>
                    <a:ea typeface="Cambria Math" panose="02040503050406030204" pitchFamily="18" charset="0"/>
                    <a:cs typeface="Arial" panose="020B0604020202020204" pitchFamily="34" charset="0"/>
                  </a:rPr>
                  <a:t> x 100 = </a:t>
                </a:r>
                <a:r>
                  <a:rPr lang="en-US" sz="2200" dirty="0">
                    <a:latin typeface="Arial" panose="020B0604020202020204" pitchFamily="34" charset="0"/>
                    <a:cs typeface="Arial" panose="020B0604020202020204" pitchFamily="34" charset="0"/>
                    <a:sym typeface="Wingdings" panose="05000000000000000000" pitchFamily="2" charset="2"/>
                  </a:rPr>
                  <a:t></a:t>
                </a:r>
                <a:r>
                  <a:rPr lang="en-US" sz="2200" dirty="0">
                    <a:latin typeface="Arial" panose="020B0604020202020204" pitchFamily="34" charset="0"/>
                    <a:cs typeface="Arial" panose="020B0604020202020204" pitchFamily="34" charset="0"/>
                  </a:rPr>
                  <a:t>%</a:t>
                </a:r>
                <a:endParaRPr lang="en-US" sz="2200" dirty="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200" dirty="0" smtClean="0">
                    <a:latin typeface="Arial" panose="020B0604020202020204" pitchFamily="34" charset="0"/>
                    <a:ea typeface="Cambria Math" panose="02040503050406030204" pitchFamily="18" charset="0"/>
                    <a:cs typeface="Arial" panose="020B0604020202020204" pitchFamily="34" charset="0"/>
                  </a:rPr>
                  <a:t>Check </a:t>
                </a:r>
                <a:r>
                  <a:rPr lang="en-US" sz="2200" dirty="0">
                    <a:latin typeface="Arial" panose="020B0604020202020204" pitchFamily="34" charset="0"/>
                    <a:ea typeface="Cambria Math" panose="02040503050406030204" pitchFamily="18" charset="0"/>
                    <a:cs typeface="Arial" panose="020B0604020202020204" pitchFamily="34" charset="0"/>
                  </a:rPr>
                  <a:t>your answer by increasing £3000 by the percentage you calculated. Do you get £3135?</a:t>
                </a:r>
                <a:endParaRPr lang="en-US" sz="2200" dirty="0" smtClean="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38559" y="1222008"/>
                <a:ext cx="8581913" cy="3417667"/>
              </a:xfrm>
              <a:prstGeom prst="rect">
                <a:avLst/>
              </a:prstGeom>
              <a:blipFill rotWithShape="0">
                <a:blip r:embed="rId4"/>
                <a:stretch>
                  <a:fillRect l="-781" t="-891" b="-2852"/>
                </a:stretch>
              </a:blipFill>
            </p:spPr>
            <p:txBody>
              <a:bodyPr/>
              <a:lstStyle/>
              <a:p>
                <a:r>
                  <a:rPr lang="en-US">
                    <a:noFill/>
                  </a:rPr>
                  <a:t> </a:t>
                </a:r>
              </a:p>
            </p:txBody>
          </p:sp>
        </mc:Fallback>
      </mc:AlternateContent>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840" y="1224176"/>
            <a:ext cx="548640" cy="548640"/>
          </a:xfrm>
          <a:prstGeom prst="rect">
            <a:avLst/>
          </a:prstGeom>
        </p:spPr>
      </p:pic>
      <p:sp>
        <p:nvSpPr>
          <p:cNvPr id="13" name="Rectangle 12"/>
          <p:cNvSpPr/>
          <p:nvPr/>
        </p:nvSpPr>
        <p:spPr>
          <a:xfrm flipH="1">
            <a:off x="251520" y="4669926"/>
            <a:ext cx="8516907" cy="1905543"/>
          </a:xfrm>
          <a:prstGeom prst="rect">
            <a:avLst/>
          </a:prstGeom>
          <a:solidFill>
            <a:srgbClr val="FEF1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91440" rtlCol="0" anchor="ctr">
            <a:spAutoFit/>
          </a:bodyPr>
          <a:lstStyle/>
          <a:p>
            <a:pPr>
              <a:tabLst>
                <a:tab pos="1482725" algn="l"/>
                <a:tab pos="1890713" algn="l"/>
                <a:tab pos="2174875" algn="l"/>
                <a:tab pos="3373438" algn="l"/>
                <a:tab pos="3719513" algn="l"/>
                <a:tab pos="4176713" algn="l"/>
              </a:tabLst>
            </a:pPr>
            <a:r>
              <a:rPr lang="en-US" sz="2600" b="1" dirty="0" smtClean="0">
                <a:solidFill>
                  <a:srgbClr val="C00000"/>
                </a:solidFill>
                <a:latin typeface="Arial" panose="020B0604020202020204" pitchFamily="34" charset="0"/>
                <a:cs typeface="Arial" panose="020B0604020202020204" pitchFamily="34" charset="0"/>
              </a:rPr>
              <a:t>Q4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  </a:t>
            </a:r>
            <a:r>
              <a:rPr lang="en-US" sz="2600" dirty="0" smtClean="0">
                <a:solidFill>
                  <a:schemeClr val="tx1"/>
                </a:solidFill>
                <a:latin typeface="Arial" panose="020B0604020202020204" pitchFamily="34" charset="0"/>
                <a:cs typeface="Arial" panose="020B0604020202020204" pitchFamily="34" charset="0"/>
              </a:rPr>
              <a:t>Draw this </a:t>
            </a:r>
            <a:br>
              <a:rPr lang="en-US" sz="2600" dirty="0" smtClean="0">
                <a:solidFill>
                  <a:schemeClr val="tx1"/>
                </a:solidFill>
                <a:latin typeface="Arial" panose="020B0604020202020204" pitchFamily="34" charset="0"/>
                <a:cs typeface="Arial" panose="020B0604020202020204" pitchFamily="34" charset="0"/>
              </a:rPr>
            </a:br>
            <a:r>
              <a:rPr lang="en-US" sz="2600" dirty="0" smtClean="0">
                <a:solidFill>
                  <a:schemeClr val="tx1"/>
                </a:solidFill>
                <a:latin typeface="Arial" panose="020B0604020202020204" pitchFamily="34" charset="0"/>
                <a:cs typeface="Arial" panose="020B0604020202020204" pitchFamily="34" charset="0"/>
              </a:rPr>
              <a:t>information as a bar </a:t>
            </a:r>
            <a:br>
              <a:rPr lang="en-US" sz="2600" dirty="0" smtClean="0">
                <a:solidFill>
                  <a:schemeClr val="tx1"/>
                </a:solidFill>
                <a:latin typeface="Arial" panose="020B0604020202020204" pitchFamily="34" charset="0"/>
                <a:cs typeface="Arial" panose="020B0604020202020204" pitchFamily="34" charset="0"/>
              </a:rPr>
            </a:br>
            <a:r>
              <a:rPr lang="en-US" sz="2600" dirty="0" smtClean="0">
                <a:solidFill>
                  <a:schemeClr val="tx1"/>
                </a:solidFill>
                <a:latin typeface="Arial" panose="020B0604020202020204" pitchFamily="34" charset="0"/>
                <a:cs typeface="Arial" panose="020B0604020202020204" pitchFamily="34" charset="0"/>
              </a:rPr>
              <a:t>model</a:t>
            </a:r>
            <a:endParaRPr lang="en-US" sz="26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83968" y="4715524"/>
            <a:ext cx="4464496" cy="1737813"/>
          </a:xfrm>
          <a:prstGeom prst="rect">
            <a:avLst/>
          </a:prstGeom>
        </p:spPr>
      </p:pic>
    </p:spTree>
    <p:extLst>
      <p:ext uri="{BB962C8B-B14F-4D97-AF65-F5344CB8AC3E}">
        <p14:creationId xmlns:p14="http://schemas.microsoft.com/office/powerpoint/2010/main" val="23912382"/>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113</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38559" y="1222008"/>
                <a:ext cx="8581913" cy="2863156"/>
              </a:xfrm>
              <a:prstGeom prst="rect">
                <a:avLst/>
              </a:prstGeom>
            </p:spPr>
            <p:txBody>
              <a:bodyPr wrap="square">
                <a:spAutoFit/>
              </a:bodyPr>
              <a:lstStyle/>
              <a:p>
                <a:pPr marL="457200" indent="-457200">
                  <a:buClr>
                    <a:srgbClr val="C00000"/>
                  </a:buClr>
                  <a:buFont typeface="+mj-lt"/>
                  <a:buAutoNum type="arabicPeriod" startAt="5"/>
                  <a:tabLst>
                    <a:tab pos="2743200" algn="l"/>
                  </a:tabLst>
                </a:pPr>
                <a:r>
                  <a:rPr lang="en-US" sz="2300" dirty="0">
                    <a:latin typeface="Arial" panose="020B0604020202020204" pitchFamily="34" charset="0"/>
                    <a:ea typeface="Cambria Math" panose="02040503050406030204" pitchFamily="18" charset="0"/>
                    <a:cs typeface="Arial" panose="020B0604020202020204" pitchFamily="34" charset="0"/>
                  </a:rPr>
                  <a:t>Work out the percentage loss made on each of these </a:t>
                </a:r>
                <a:r>
                  <a:rPr lang="en-US" sz="2300" dirty="0" smtClean="0">
                    <a:latin typeface="Arial" panose="020B0604020202020204" pitchFamily="34" charset="0"/>
                    <a:ea typeface="Cambria Math" panose="02040503050406030204" pitchFamily="18" charset="0"/>
                    <a:cs typeface="Arial" panose="020B0604020202020204" pitchFamily="34" charset="0"/>
                  </a:rPr>
                  <a:t/>
                </a:r>
                <a:br>
                  <a:rPr lang="en-US" sz="2300" dirty="0" smtClean="0">
                    <a:latin typeface="Arial" panose="020B0604020202020204" pitchFamily="34" charset="0"/>
                    <a:ea typeface="Cambria Math" panose="02040503050406030204" pitchFamily="18" charset="0"/>
                    <a:cs typeface="Arial" panose="020B0604020202020204" pitchFamily="34" charset="0"/>
                  </a:rPr>
                </a:br>
                <a:r>
                  <a:rPr lang="en-US" sz="2300" dirty="0" smtClean="0">
                    <a:latin typeface="Arial" panose="020B0604020202020204" pitchFamily="34" charset="0"/>
                    <a:ea typeface="Cambria Math" panose="02040503050406030204" pitchFamily="18" charset="0"/>
                    <a:cs typeface="Arial" panose="020B0604020202020204" pitchFamily="34" charset="0"/>
                  </a:rPr>
                  <a:t>items</a:t>
                </a:r>
                <a:r>
                  <a:rPr lang="en-US" sz="2300" dirty="0">
                    <a:latin typeface="Arial" panose="020B0604020202020204" pitchFamily="34" charset="0"/>
                    <a:ea typeface="Cambria Math" panose="02040503050406030204" pitchFamily="18" charset="0"/>
                    <a:cs typeface="Arial" panose="020B0604020202020204" pitchFamily="34" charset="0"/>
                  </a:rPr>
                  <a:t>. </a:t>
                </a:r>
                <a:r>
                  <a:rPr lang="en-US" sz="2300" dirty="0" smtClean="0">
                    <a:latin typeface="Arial" panose="020B0604020202020204" pitchFamily="34" charset="0"/>
                    <a:ea typeface="Cambria Math" panose="02040503050406030204" pitchFamily="18" charset="0"/>
                    <a:cs typeface="Arial" panose="020B0604020202020204" pitchFamily="34" charset="0"/>
                  </a:rPr>
                  <a:t>For </a:t>
                </a:r>
                <a:r>
                  <a:rPr lang="en-US" sz="2300" dirty="0">
                    <a:latin typeface="Arial" panose="020B0604020202020204" pitchFamily="34" charset="0"/>
                    <a:ea typeface="Cambria Math" panose="02040503050406030204" pitchFamily="18" charset="0"/>
                    <a:cs typeface="Arial" panose="020B0604020202020204" pitchFamily="34" charset="0"/>
                  </a:rPr>
                  <a:t>each part copy and complete the following working. </a:t>
                </a:r>
                <a:r>
                  <a:rPr lang="en-US" sz="2300" dirty="0" smtClean="0">
                    <a:latin typeface="Arial" panose="020B0604020202020204" pitchFamily="34" charset="0"/>
                    <a:ea typeface="Cambria Math" panose="02040503050406030204" pitchFamily="18" charset="0"/>
                    <a:cs typeface="Arial" panose="020B0604020202020204" pitchFamily="34" charset="0"/>
                  </a:rPr>
                  <a:t>Check </a:t>
                </a:r>
                <a:r>
                  <a:rPr lang="en-US" sz="2300" dirty="0">
                    <a:latin typeface="Arial" panose="020B0604020202020204" pitchFamily="34" charset="0"/>
                    <a:ea typeface="Cambria Math" panose="02040503050406030204" pitchFamily="18" charset="0"/>
                    <a:cs typeface="Arial" panose="020B0604020202020204" pitchFamily="34" charset="0"/>
                  </a:rPr>
                  <a:t>your answers, </a:t>
                </a:r>
                <a:endParaRPr lang="en-US" sz="2300" dirty="0" smtClean="0">
                  <a:latin typeface="Arial" panose="020B0604020202020204" pitchFamily="34" charset="0"/>
                  <a:ea typeface="Cambria Math" panose="02040503050406030204" pitchFamily="18" charset="0"/>
                  <a:cs typeface="Arial" panose="020B0604020202020204" pitchFamily="34" charset="0"/>
                </a:endParaRPr>
              </a:p>
              <a:p>
                <a:pPr marL="400050" lvl="1">
                  <a:buClr>
                    <a:srgbClr val="C00000"/>
                  </a:buClr>
                  <a:tabLst>
                    <a:tab pos="857250" algn="l"/>
                    <a:tab pos="2743200" algn="l"/>
                  </a:tabLst>
                </a:pPr>
                <a:r>
                  <a:rPr lang="en-US" sz="2300" dirty="0">
                    <a:latin typeface="Arial" panose="020B0604020202020204" pitchFamily="34" charset="0"/>
                    <a:ea typeface="Cambria Math" panose="02040503050406030204" pitchFamily="18" charset="0"/>
                    <a:cs typeface="Arial" panose="020B0604020202020204" pitchFamily="34" charset="0"/>
                  </a:rPr>
                  <a:t>	</a:t>
                </a:r>
                <a:r>
                  <a:rPr lang="en-US" sz="2300" dirty="0" smtClean="0">
                    <a:latin typeface="Arial" panose="020B0604020202020204" pitchFamily="34" charset="0"/>
                    <a:ea typeface="Cambria Math" panose="02040503050406030204" pitchFamily="18" charset="0"/>
                    <a:cs typeface="Arial" panose="020B0604020202020204" pitchFamily="34" charset="0"/>
                  </a:rPr>
                  <a:t>original </a:t>
                </a:r>
                <a:r>
                  <a:rPr lang="en-US" sz="2300" dirty="0">
                    <a:latin typeface="Arial" panose="020B0604020202020204" pitchFamily="34" charset="0"/>
                    <a:ea typeface="Cambria Math" panose="02040503050406030204" pitchFamily="18" charset="0"/>
                    <a:cs typeface="Arial" panose="020B0604020202020204" pitchFamily="34" charset="0"/>
                  </a:rPr>
                  <a:t>amount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m:rPr>
                            <m:nor/>
                          </m:rPr>
                          <a:rPr lang="en-US" sz="2300" dirty="0">
                            <a:latin typeface="Arial" panose="020B0604020202020204" pitchFamily="34" charset="0"/>
                            <a:ea typeface="Cambria Math" panose="02040503050406030204" pitchFamily="18" charset="0"/>
                            <a:cs typeface="Arial" panose="020B0604020202020204" pitchFamily="34" charset="0"/>
                          </a:rPr>
                          <m:t>actual</m:t>
                        </m:r>
                        <m:r>
                          <m:rPr>
                            <m:nor/>
                          </m:rPr>
                          <a:rPr lang="en-US" sz="2300" dirty="0">
                            <a:latin typeface="Arial" panose="020B0604020202020204" pitchFamily="34" charset="0"/>
                            <a:ea typeface="Cambria Math" panose="02040503050406030204" pitchFamily="18" charset="0"/>
                            <a:cs typeface="Arial" panose="020B0604020202020204" pitchFamily="34" charset="0"/>
                          </a:rPr>
                          <m:t> </m:t>
                        </m:r>
                        <m:r>
                          <m:rPr>
                            <m:nor/>
                          </m:rPr>
                          <a:rPr lang="en-US" sz="2300" b="0" i="0" dirty="0" smtClean="0">
                            <a:latin typeface="Arial" panose="020B0604020202020204" pitchFamily="34" charset="0"/>
                            <a:ea typeface="Cambria Math" panose="02040503050406030204" pitchFamily="18" charset="0"/>
                            <a:cs typeface="Arial" panose="020B0604020202020204" pitchFamily="34" charset="0"/>
                          </a:rPr>
                          <m:t>change</m:t>
                        </m:r>
                      </m:num>
                      <m:den>
                        <m:r>
                          <m:rPr>
                            <m:nor/>
                          </m:rPr>
                          <a:rPr lang="en-US" sz="2300" dirty="0">
                            <a:latin typeface="Arial" panose="020B0604020202020204" pitchFamily="34" charset="0"/>
                            <a:ea typeface="Cambria Math" panose="02040503050406030204" pitchFamily="18" charset="0"/>
                            <a:cs typeface="Arial" panose="020B0604020202020204" pitchFamily="34" charset="0"/>
                          </a:rPr>
                          <m:t>original</m:t>
                        </m:r>
                        <m:r>
                          <m:rPr>
                            <m:nor/>
                          </m:rPr>
                          <a:rPr lang="en-US" sz="2300" dirty="0">
                            <a:latin typeface="Arial" panose="020B0604020202020204" pitchFamily="34" charset="0"/>
                            <a:ea typeface="Cambria Math" panose="02040503050406030204" pitchFamily="18" charset="0"/>
                            <a:cs typeface="Arial" panose="020B0604020202020204" pitchFamily="34" charset="0"/>
                          </a:rPr>
                          <m:t> </m:t>
                        </m:r>
                        <m:r>
                          <m:rPr>
                            <m:nor/>
                          </m:rPr>
                          <a:rPr lang="en-US" sz="2300" dirty="0">
                            <a:latin typeface="Arial" panose="020B0604020202020204" pitchFamily="34" charset="0"/>
                            <a:ea typeface="Cambria Math" panose="02040503050406030204" pitchFamily="18" charset="0"/>
                            <a:cs typeface="Arial" panose="020B0604020202020204" pitchFamily="34" charset="0"/>
                          </a:rPr>
                          <m:t>amount</m:t>
                        </m:r>
                        <m:r>
                          <m:rPr>
                            <m:nor/>
                          </m:rPr>
                          <a:rPr lang="en-US" sz="2300" dirty="0">
                            <a:latin typeface="Arial" panose="020B0604020202020204" pitchFamily="34" charset="0"/>
                            <a:ea typeface="Cambria Math" panose="02040503050406030204" pitchFamily="18" charset="0"/>
                            <a:cs typeface="Arial" panose="020B0604020202020204" pitchFamily="34" charset="0"/>
                          </a:rPr>
                          <m:t> </m:t>
                        </m:r>
                      </m:den>
                    </m:f>
                  </m:oMath>
                </a14:m>
                <a:r>
                  <a:rPr lang="en-US" sz="2300" dirty="0">
                    <a:latin typeface="Arial" panose="020B0604020202020204" pitchFamily="34" charset="0"/>
                    <a:ea typeface="Cambria Math" panose="02040503050406030204" pitchFamily="18" charset="0"/>
                    <a:cs typeface="Arial" panose="020B0604020202020204" pitchFamily="34" charset="0"/>
                  </a:rPr>
                  <a:t> x 100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m:rPr>
                            <m:nor/>
                          </m:rPr>
                          <a:rPr lang="en-US" sz="2300" dirty="0">
                            <a:latin typeface="Arial" panose="020B0604020202020204" pitchFamily="34" charset="0"/>
                            <a:cs typeface="Arial" panose="020B0604020202020204" pitchFamily="34" charset="0"/>
                            <a:sym typeface="Wingdings" panose="05000000000000000000" pitchFamily="2" charset="2"/>
                          </a:rPr>
                          <m:t></m:t>
                        </m:r>
                      </m:num>
                      <m:den>
                        <m:r>
                          <m:rPr>
                            <m:nor/>
                          </m:rPr>
                          <a:rPr lang="en-US" sz="2300" dirty="0">
                            <a:latin typeface="Arial" panose="020B0604020202020204" pitchFamily="34" charset="0"/>
                            <a:cs typeface="Arial" panose="020B0604020202020204" pitchFamily="34" charset="0"/>
                            <a:sym typeface="Wingdings" panose="05000000000000000000" pitchFamily="2" charset="2"/>
                          </a:rPr>
                          <m:t></m:t>
                        </m:r>
                      </m:den>
                    </m:f>
                  </m:oMath>
                </a14:m>
                <a:r>
                  <a:rPr lang="en-US" sz="2300" dirty="0">
                    <a:latin typeface="Arial" panose="020B0604020202020204" pitchFamily="34" charset="0"/>
                    <a:ea typeface="Cambria Math" panose="02040503050406030204" pitchFamily="18" charset="0"/>
                    <a:cs typeface="Arial" panose="020B0604020202020204" pitchFamily="34" charset="0"/>
                  </a:rPr>
                  <a:t> x 100 = </a:t>
                </a:r>
                <a:r>
                  <a:rPr lang="en-US" sz="2300" dirty="0">
                    <a:latin typeface="Arial" panose="020B0604020202020204" pitchFamily="34" charset="0"/>
                    <a:cs typeface="Arial" panose="020B0604020202020204" pitchFamily="34" charset="0"/>
                    <a:sym typeface="Wingdings" panose="05000000000000000000" pitchFamily="2" charset="2"/>
                  </a:rPr>
                  <a:t></a:t>
                </a:r>
                <a:r>
                  <a:rPr lang="en-US" sz="2300" dirty="0">
                    <a:latin typeface="Arial" panose="020B0604020202020204" pitchFamily="34" charset="0"/>
                    <a:cs typeface="Arial" panose="020B0604020202020204" pitchFamily="34" charset="0"/>
                  </a:rPr>
                  <a:t>%</a:t>
                </a:r>
                <a:endParaRPr lang="en-US" sz="2300" dirty="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Bought </a:t>
                </a:r>
                <a:r>
                  <a:rPr lang="en-US" sz="2300" dirty="0">
                    <a:latin typeface="Arial" panose="020B0604020202020204" pitchFamily="34" charset="0"/>
                    <a:ea typeface="Cambria Math" panose="02040503050406030204" pitchFamily="18" charset="0"/>
                    <a:cs typeface="Arial" panose="020B0604020202020204" pitchFamily="34" charset="0"/>
                  </a:rPr>
                  <a:t>for £8, sold for £5.75 </a:t>
                </a:r>
                <a:endParaRPr lang="en-US" sz="23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Bought </a:t>
                </a:r>
                <a:r>
                  <a:rPr lang="en-US" sz="2300" dirty="0">
                    <a:latin typeface="Arial" panose="020B0604020202020204" pitchFamily="34" charset="0"/>
                    <a:ea typeface="Cambria Math" panose="02040503050406030204" pitchFamily="18" charset="0"/>
                    <a:cs typeface="Arial" panose="020B0604020202020204" pitchFamily="34" charset="0"/>
                  </a:rPr>
                  <a:t>for £145, sold for £120 </a:t>
                </a:r>
                <a:endParaRPr lang="en-US" sz="23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Bought </a:t>
                </a:r>
                <a:r>
                  <a:rPr lang="en-US" sz="2300" dirty="0">
                    <a:latin typeface="Arial" panose="020B0604020202020204" pitchFamily="34" charset="0"/>
                    <a:ea typeface="Cambria Math" panose="02040503050406030204" pitchFamily="18" charset="0"/>
                    <a:cs typeface="Arial" panose="020B0604020202020204" pitchFamily="34" charset="0"/>
                  </a:rPr>
                  <a:t>for £615, sold for £500</a:t>
                </a:r>
                <a:endParaRPr lang="en-US" sz="2300" dirty="0" smtClean="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38559" y="1222008"/>
                <a:ext cx="8581913" cy="2863156"/>
              </a:xfrm>
              <a:prstGeom prst="rect">
                <a:avLst/>
              </a:prstGeom>
              <a:blipFill rotWithShape="0">
                <a:blip r:embed="rId4"/>
                <a:stretch>
                  <a:fillRect l="-852" t="-1489" b="-3617"/>
                </a:stretch>
              </a:blipFill>
            </p:spPr>
            <p:txBody>
              <a:bodyPr/>
              <a:lstStyle/>
              <a:p>
                <a:r>
                  <a:rPr lang="en-US">
                    <a:noFill/>
                  </a:rPr>
                  <a:t> </a:t>
                </a:r>
              </a:p>
            </p:txBody>
          </p:sp>
        </mc:Fallback>
      </mc:AlternateContent>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2400" y="1196752"/>
            <a:ext cx="720080" cy="720080"/>
          </a:xfrm>
          <a:prstGeom prst="rect">
            <a:avLst/>
          </a:prstGeom>
        </p:spPr>
      </p:pic>
      <p:sp>
        <p:nvSpPr>
          <p:cNvPr id="8" name="Rectangle 7"/>
          <p:cNvSpPr/>
          <p:nvPr/>
        </p:nvSpPr>
        <p:spPr>
          <a:xfrm>
            <a:off x="238559" y="4149080"/>
            <a:ext cx="8541589" cy="244827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832006"/>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115</a:t>
            </a:r>
            <a:endParaRPr lang="en-GB" sz="1300" b="1" dirty="0">
              <a:latin typeface="Calibri" panose="020F0502020204030204" pitchFamily="34" charset="0"/>
            </a:endParaRPr>
          </a:p>
        </p:txBody>
      </p:sp>
      <p:sp>
        <p:nvSpPr>
          <p:cNvPr id="10" name="Rectangle 9"/>
          <p:cNvSpPr/>
          <p:nvPr/>
        </p:nvSpPr>
        <p:spPr>
          <a:xfrm>
            <a:off x="238559" y="1222008"/>
            <a:ext cx="5269545" cy="4154984"/>
          </a:xfrm>
          <a:prstGeom prst="rect">
            <a:avLst/>
          </a:prstGeom>
        </p:spPr>
        <p:txBody>
          <a:bodyPr wrap="square">
            <a:spAutoFit/>
          </a:bodyPr>
          <a:lstStyle/>
          <a:p>
            <a:pPr marL="457200" indent="-457200">
              <a:buClr>
                <a:srgbClr val="C00000"/>
              </a:buClr>
              <a:buFont typeface="+mj-lt"/>
              <a:buAutoNum type="arabicPeriod" startAt="7"/>
              <a:tabLst>
                <a:tab pos="2743200" algn="l"/>
              </a:tabLst>
            </a:pPr>
            <a:r>
              <a:rPr lang="en-US" sz="2400" dirty="0">
                <a:latin typeface="Arial" panose="020B0604020202020204" pitchFamily="34" charset="0"/>
                <a:ea typeface="Cambria Math" panose="02040503050406030204" pitchFamily="18" charset="0"/>
                <a:cs typeface="Arial" panose="020B0604020202020204" pitchFamily="34" charset="0"/>
              </a:rPr>
              <a:t>The price of a computer game </a:t>
            </a:r>
            <a:r>
              <a:rPr lang="en-US" sz="2400" dirty="0" smtClean="0">
                <a:latin typeface="Arial" panose="020B0604020202020204" pitchFamily="34" charset="0"/>
                <a:ea typeface="Cambria Math" panose="02040503050406030204" pitchFamily="18" charset="0"/>
                <a:cs typeface="Arial" panose="020B0604020202020204" pitchFamily="34" charset="0"/>
              </a:rPr>
              <a:t>after</a:t>
            </a: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28</a:t>
            </a:r>
            <a:r>
              <a:rPr lang="en-US" sz="2400" dirty="0">
                <a:latin typeface="Arial" panose="020B0604020202020204" pitchFamily="34" charset="0"/>
                <a:ea typeface="Cambria Math" panose="02040503050406030204" pitchFamily="18" charset="0"/>
                <a:cs typeface="Arial" panose="020B0604020202020204" pitchFamily="34" charset="0"/>
              </a:rPr>
              <a:t>% increase is £13.44 a What decimal number do you multiply by to increase a value by 28%?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Draw </a:t>
            </a:r>
            <a:r>
              <a:rPr lang="en-US" sz="2400" dirty="0">
                <a:latin typeface="Arial" panose="020B0604020202020204" pitchFamily="34" charset="0"/>
                <a:ea typeface="Cambria Math" panose="02040503050406030204" pitchFamily="18" charset="0"/>
                <a:cs typeface="Arial" panose="020B0604020202020204" pitchFamily="34" charset="0"/>
              </a:rPr>
              <a:t>a function machine for this calculation, </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ea typeface="Cambria Math" panose="02040503050406030204" pitchFamily="18" charset="0"/>
                <a:cs typeface="Arial" panose="020B0604020202020204" pitchFamily="34" charset="0"/>
              </a:rPr>
              <a:t>Work </a:t>
            </a:r>
            <a:r>
              <a:rPr lang="en-US" sz="2400" dirty="0">
                <a:latin typeface="Arial" panose="020B0604020202020204" pitchFamily="34" charset="0"/>
                <a:ea typeface="Cambria Math" panose="02040503050406030204" pitchFamily="18" charset="0"/>
                <a:cs typeface="Arial" panose="020B0604020202020204" pitchFamily="34" charset="0"/>
              </a:rPr>
              <a:t>backwards through the function machine to find the original price.</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
        <p:nvSpPr>
          <p:cNvPr id="12" name="Rectangle 11"/>
          <p:cNvSpPr/>
          <p:nvPr/>
        </p:nvSpPr>
        <p:spPr>
          <a:xfrm flipH="1">
            <a:off x="223753" y="5371182"/>
            <a:ext cx="5204539" cy="115416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Q7b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 </a:t>
            </a:r>
            <a:endParaRPr lang="en-US" sz="2300" dirty="0">
              <a:solidFill>
                <a:schemeClr val="tx1"/>
              </a:solidFill>
              <a:latin typeface="Arial" panose="020B0604020202020204" pitchFamily="34" charset="0"/>
              <a:cs typeface="Arial" panose="020B0604020202020204" pitchFamily="34" charset="0"/>
            </a:endParaRPr>
          </a:p>
          <a:p>
            <a:r>
              <a:rPr lang="en-US" sz="2300" dirty="0">
                <a:solidFill>
                  <a:schemeClr val="tx1"/>
                </a:solidFill>
                <a:latin typeface="Arial" panose="020B0604020202020204" pitchFamily="34" charset="0"/>
                <a:cs typeface="Arial" panose="020B0604020202020204" pitchFamily="34" charset="0"/>
              </a:rPr>
              <a:t>Original price: </a:t>
            </a:r>
            <a:r>
              <a:rPr lang="en-US" sz="2300" dirty="0" smtClean="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sym typeface="Wingdings" panose="05000000000000000000" pitchFamily="2" charset="2"/>
              </a:rPr>
              <a:t> x </a:t>
            </a:r>
            <a:r>
              <a:rPr lang="en-US" sz="23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300" dirty="0" smtClean="0">
                <a:solidFill>
                  <a:schemeClr val="tx1"/>
                </a:solidFill>
                <a:latin typeface="Arial" panose="020B0604020202020204" pitchFamily="34" charset="0"/>
                <a:cs typeface="Arial" panose="020B0604020202020204" pitchFamily="34" charset="0"/>
              </a:rPr>
              <a:t> </a:t>
            </a:r>
            <a:r>
              <a:rPr lang="en-US" sz="2300" dirty="0">
                <a:solidFill>
                  <a:schemeClr val="tx1"/>
                </a:solidFill>
                <a:latin typeface="Arial" panose="020B0604020202020204" pitchFamily="34" charset="0"/>
                <a:cs typeface="Arial" panose="020B0604020202020204" pitchFamily="34" charset="0"/>
              </a:rPr>
              <a:t>£13.44</a:t>
            </a:r>
          </a:p>
          <a:p>
            <a:r>
              <a:rPr lang="en-US" sz="2300" dirty="0">
                <a:solidFill>
                  <a:schemeClr val="tx1"/>
                </a:solidFill>
                <a:latin typeface="Arial" panose="020B0604020202020204" pitchFamily="34" charset="0"/>
                <a:cs typeface="Arial" panose="020B0604020202020204" pitchFamily="34" charset="0"/>
              </a:rPr>
              <a:t>Work backwards: </a:t>
            </a:r>
            <a:r>
              <a:rPr lang="en-US" sz="23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300" dirty="0" smtClean="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300" dirty="0" smtClean="0">
                <a:solidFill>
                  <a:schemeClr val="tx1"/>
                </a:solidFill>
                <a:latin typeface="Arial" panose="020B0604020202020204" pitchFamily="34" charset="0"/>
                <a:cs typeface="Arial" panose="020B0604020202020204" pitchFamily="34" charset="0"/>
              </a:rPr>
              <a:t> ÷ </a:t>
            </a:r>
            <a:r>
              <a:rPr lang="en-US" sz="23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300" dirty="0" smtClean="0">
                <a:solidFill>
                  <a:schemeClr val="tx1"/>
                </a:solidFill>
                <a:latin typeface="Arial" panose="020B0604020202020204" pitchFamily="34" charset="0"/>
                <a:cs typeface="Arial" panose="020B0604020202020204" pitchFamily="34" charset="0"/>
              </a:rPr>
              <a:t> </a:t>
            </a:r>
            <a:r>
              <a:rPr lang="en-US" sz="23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300" dirty="0" smtClean="0">
                <a:solidFill>
                  <a:schemeClr val="tx1"/>
                </a:solidFill>
                <a:latin typeface="Arial" panose="020B0604020202020204" pitchFamily="34" charset="0"/>
                <a:cs typeface="Arial" panose="020B0604020202020204" pitchFamily="34" charset="0"/>
              </a:rPr>
              <a:t> </a:t>
            </a:r>
            <a:r>
              <a:rPr lang="en-US" sz="2300" dirty="0">
                <a:solidFill>
                  <a:schemeClr val="tx1"/>
                </a:solidFill>
                <a:latin typeface="Arial" panose="020B0604020202020204" pitchFamily="34" charset="0"/>
                <a:cs typeface="Arial" panose="020B0604020202020204" pitchFamily="34" charset="0"/>
              </a:rPr>
              <a:t>£13.44</a:t>
            </a:r>
          </a:p>
        </p:txBody>
      </p:sp>
    </p:spTree>
    <p:extLst>
      <p:ext uri="{BB962C8B-B14F-4D97-AF65-F5344CB8AC3E}">
        <p14:creationId xmlns:p14="http://schemas.microsoft.com/office/powerpoint/2010/main" val="3675179171"/>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Strengthen</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115</a:t>
            </a:r>
            <a:endParaRPr lang="en-GB" sz="1300" b="1" dirty="0">
              <a:latin typeface="Calibri" panose="020F0502020204030204" pitchFamily="34" charset="0"/>
            </a:endParaRPr>
          </a:p>
        </p:txBody>
      </p:sp>
      <p:sp>
        <p:nvSpPr>
          <p:cNvPr id="10" name="Rectangle 9"/>
          <p:cNvSpPr/>
          <p:nvPr/>
        </p:nvSpPr>
        <p:spPr>
          <a:xfrm>
            <a:off x="238559" y="1222008"/>
            <a:ext cx="5269545" cy="5521512"/>
          </a:xfrm>
          <a:prstGeom prst="rect">
            <a:avLst/>
          </a:prstGeom>
        </p:spPr>
        <p:txBody>
          <a:bodyPr wrap="square">
            <a:spAutoFit/>
          </a:bodyPr>
          <a:lstStyle/>
          <a:p>
            <a:pPr marL="457200" indent="-457200">
              <a:buClr>
                <a:srgbClr val="C00000"/>
              </a:buClr>
              <a:buFont typeface="+mj-lt"/>
              <a:buAutoNum type="arabicPeriod" startAt="8"/>
              <a:tabLst>
                <a:tab pos="2743200" algn="l"/>
              </a:tabLst>
            </a:pPr>
            <a:r>
              <a:rPr lang="en-US" sz="1960" dirty="0">
                <a:latin typeface="Arial" panose="020B0604020202020204" pitchFamily="34" charset="0"/>
                <a:ea typeface="Cambria Math" panose="02040503050406030204" pitchFamily="18" charset="0"/>
                <a:cs typeface="Arial" panose="020B0604020202020204" pitchFamily="34" charset="0"/>
              </a:rPr>
              <a:t>Find the original price of</a:t>
            </a:r>
          </a:p>
          <a:p>
            <a:pPr marL="742950" lvl="1" indent="-285750">
              <a:buClr>
                <a:srgbClr val="C00000"/>
              </a:buClr>
              <a:buFont typeface="+mj-lt"/>
              <a:buAutoNum type="alphaLcPeriod"/>
              <a:tabLst>
                <a:tab pos="2743200" algn="l"/>
              </a:tabLst>
            </a:pPr>
            <a:r>
              <a:rPr lang="en-US" sz="1960" dirty="0" smtClean="0">
                <a:latin typeface="Arial" panose="020B0604020202020204" pitchFamily="34" charset="0"/>
                <a:ea typeface="Cambria Math" panose="02040503050406030204" pitchFamily="18" charset="0"/>
                <a:cs typeface="Arial" panose="020B0604020202020204" pitchFamily="34" charset="0"/>
              </a:rPr>
              <a:t>a </a:t>
            </a:r>
            <a:r>
              <a:rPr lang="en-US" sz="1960" dirty="0">
                <a:latin typeface="Arial" panose="020B0604020202020204" pitchFamily="34" charset="0"/>
                <a:ea typeface="Cambria Math" panose="02040503050406030204" pitchFamily="18" charset="0"/>
                <a:cs typeface="Arial" panose="020B0604020202020204" pitchFamily="34" charset="0"/>
              </a:rPr>
              <a:t>sofa that costs £585 after a 25% discount</a:t>
            </a:r>
          </a:p>
          <a:p>
            <a:pPr marL="742950" lvl="1" indent="-285750">
              <a:buClr>
                <a:srgbClr val="C00000"/>
              </a:buClr>
              <a:buFont typeface="+mj-lt"/>
              <a:buAutoNum type="alphaLcPeriod"/>
              <a:tabLst>
                <a:tab pos="2743200" algn="l"/>
              </a:tabLst>
            </a:pPr>
            <a:r>
              <a:rPr lang="en-US" sz="1960" dirty="0" smtClean="0">
                <a:latin typeface="Arial" panose="020B0604020202020204" pitchFamily="34" charset="0"/>
                <a:ea typeface="Cambria Math" panose="02040503050406030204" pitchFamily="18" charset="0"/>
                <a:cs typeface="Arial" panose="020B0604020202020204" pitchFamily="34" charset="0"/>
              </a:rPr>
              <a:t>a </a:t>
            </a:r>
            <a:r>
              <a:rPr lang="en-US" sz="1960" dirty="0">
                <a:latin typeface="Arial" panose="020B0604020202020204" pitchFamily="34" charset="0"/>
                <a:ea typeface="Cambria Math" panose="02040503050406030204" pitchFamily="18" charset="0"/>
                <a:cs typeface="Arial" panose="020B0604020202020204" pitchFamily="34" charset="0"/>
              </a:rPr>
              <a:t>house priced at £192 030 after its value rose by </a:t>
            </a:r>
            <a:r>
              <a:rPr lang="en-US" sz="1960" dirty="0" smtClean="0">
                <a:latin typeface="Arial" panose="020B0604020202020204" pitchFamily="34" charset="0"/>
                <a:ea typeface="Cambria Math" panose="02040503050406030204" pitchFamily="18" charset="0"/>
                <a:cs typeface="Arial" panose="020B0604020202020204" pitchFamily="34" charset="0"/>
              </a:rPr>
              <a:t>3.8</a:t>
            </a:r>
            <a:br>
              <a:rPr lang="en-US" sz="1960" dirty="0" smtClean="0">
                <a:latin typeface="Arial" panose="020B0604020202020204" pitchFamily="34" charset="0"/>
                <a:ea typeface="Cambria Math" panose="02040503050406030204" pitchFamily="18" charset="0"/>
                <a:cs typeface="Arial" panose="020B0604020202020204" pitchFamily="34" charset="0"/>
              </a:rPr>
            </a:br>
            <a:r>
              <a:rPr lang="en-US" sz="1960" dirty="0" smtClean="0">
                <a:latin typeface="Arial" panose="020B0604020202020204" pitchFamily="34" charset="0"/>
                <a:ea typeface="Cambria Math" panose="02040503050406030204" pitchFamily="18" charset="0"/>
                <a:cs typeface="Arial" panose="020B0604020202020204" pitchFamily="34" charset="0"/>
              </a:rPr>
              <a:t/>
            </a:r>
            <a:br>
              <a:rPr lang="en-US" sz="1960" dirty="0" smtClean="0">
                <a:latin typeface="Arial" panose="020B0604020202020204" pitchFamily="34" charset="0"/>
                <a:ea typeface="Cambria Math" panose="02040503050406030204" pitchFamily="18" charset="0"/>
                <a:cs typeface="Arial" panose="020B0604020202020204" pitchFamily="34" charset="0"/>
              </a:rPr>
            </a:br>
            <a:endParaRPr lang="en-US" sz="1960" dirty="0">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8"/>
              <a:tabLst>
                <a:tab pos="2743200" algn="l"/>
              </a:tabLst>
            </a:pPr>
            <a:r>
              <a:rPr lang="en-US" sz="1960" dirty="0" smtClean="0">
                <a:latin typeface="Arial" panose="020B0604020202020204" pitchFamily="34" charset="0"/>
                <a:ea typeface="Cambria Math" panose="02040503050406030204" pitchFamily="18" charset="0"/>
                <a:cs typeface="Arial" panose="020B0604020202020204" pitchFamily="34" charset="0"/>
              </a:rPr>
              <a:t>Carol </a:t>
            </a:r>
            <a:r>
              <a:rPr lang="en-US" sz="1960" dirty="0">
                <a:latin typeface="Arial" panose="020B0604020202020204" pitchFamily="34" charset="0"/>
                <a:ea typeface="Cambria Math" panose="02040503050406030204" pitchFamily="18" charset="0"/>
                <a:cs typeface="Arial" panose="020B0604020202020204" pitchFamily="34" charset="0"/>
              </a:rPr>
              <a:t>put £5000 in a savings account for 2 </a:t>
            </a:r>
            <a:r>
              <a:rPr lang="en-US" sz="1960" dirty="0" smtClean="0">
                <a:latin typeface="Arial" panose="020B0604020202020204" pitchFamily="34" charset="0"/>
                <a:ea typeface="Cambria Math" panose="02040503050406030204" pitchFamily="18" charset="0"/>
                <a:cs typeface="Arial" panose="020B0604020202020204" pitchFamily="34" charset="0"/>
              </a:rPr>
              <a:t>years.</a:t>
            </a:r>
            <a:br>
              <a:rPr lang="en-US" sz="1960" dirty="0" smtClean="0">
                <a:latin typeface="Arial" panose="020B0604020202020204" pitchFamily="34" charset="0"/>
                <a:ea typeface="Cambria Math" panose="02040503050406030204" pitchFamily="18" charset="0"/>
                <a:cs typeface="Arial" panose="020B0604020202020204" pitchFamily="34" charset="0"/>
              </a:rPr>
            </a:br>
            <a:r>
              <a:rPr lang="en-US" sz="1960" dirty="0" smtClean="0">
                <a:latin typeface="Arial" panose="020B0604020202020204" pitchFamily="34" charset="0"/>
                <a:ea typeface="Cambria Math" panose="02040503050406030204" pitchFamily="18" charset="0"/>
                <a:cs typeface="Arial" panose="020B0604020202020204" pitchFamily="34" charset="0"/>
              </a:rPr>
              <a:t>The </a:t>
            </a:r>
            <a:r>
              <a:rPr lang="en-US" sz="1960" dirty="0">
                <a:latin typeface="Arial" panose="020B0604020202020204" pitchFamily="34" charset="0"/>
                <a:ea typeface="Cambria Math" panose="02040503050406030204" pitchFamily="18" charset="0"/>
                <a:cs typeface="Arial" panose="020B0604020202020204" pitchFamily="34" charset="0"/>
              </a:rPr>
              <a:t>first year she earned 2.5% </a:t>
            </a:r>
            <a:r>
              <a:rPr lang="en-US" sz="1960" dirty="0" smtClean="0">
                <a:latin typeface="Arial" panose="020B0604020202020204" pitchFamily="34" charset="0"/>
                <a:ea typeface="Cambria Math" panose="02040503050406030204" pitchFamily="18" charset="0"/>
                <a:cs typeface="Arial" panose="020B0604020202020204" pitchFamily="34" charset="0"/>
              </a:rPr>
              <a:t>interest.</a:t>
            </a:r>
            <a:br>
              <a:rPr lang="en-US" sz="1960" dirty="0" smtClean="0">
                <a:latin typeface="Arial" panose="020B0604020202020204" pitchFamily="34" charset="0"/>
                <a:ea typeface="Cambria Math" panose="02040503050406030204" pitchFamily="18" charset="0"/>
                <a:cs typeface="Arial" panose="020B0604020202020204" pitchFamily="34" charset="0"/>
              </a:rPr>
            </a:br>
            <a:r>
              <a:rPr lang="en-US" sz="1960" dirty="0" smtClean="0">
                <a:latin typeface="Arial" panose="020B0604020202020204" pitchFamily="34" charset="0"/>
                <a:ea typeface="Cambria Math" panose="02040503050406030204" pitchFamily="18" charset="0"/>
                <a:cs typeface="Arial" panose="020B0604020202020204" pitchFamily="34" charset="0"/>
              </a:rPr>
              <a:t>The </a:t>
            </a:r>
            <a:r>
              <a:rPr lang="en-US" sz="1960" dirty="0">
                <a:latin typeface="Arial" panose="020B0604020202020204" pitchFamily="34" charset="0"/>
                <a:ea typeface="Cambria Math" panose="02040503050406030204" pitchFamily="18" charset="0"/>
                <a:cs typeface="Arial" panose="020B0604020202020204" pitchFamily="34" charset="0"/>
              </a:rPr>
              <a:t>second year she earned 3.1% interest.</a:t>
            </a:r>
          </a:p>
          <a:p>
            <a:pPr marL="800100" lvl="1" indent="-342900">
              <a:buClr>
                <a:srgbClr val="C00000"/>
              </a:buClr>
              <a:buFont typeface="+mj-lt"/>
              <a:buAutoNum type="alphaLcPeriod"/>
              <a:tabLst>
                <a:tab pos="2743200" algn="l"/>
              </a:tabLst>
            </a:pPr>
            <a:r>
              <a:rPr lang="en-US" sz="1960" dirty="0" smtClean="0">
                <a:latin typeface="Arial" panose="020B0604020202020204" pitchFamily="34" charset="0"/>
                <a:ea typeface="Cambria Math" panose="02040503050406030204" pitchFamily="18" charset="0"/>
                <a:cs typeface="Arial" panose="020B0604020202020204" pitchFamily="34" charset="0"/>
              </a:rPr>
              <a:t>Write </a:t>
            </a:r>
            <a:r>
              <a:rPr lang="en-US" sz="1960" dirty="0">
                <a:latin typeface="Arial" panose="020B0604020202020204" pitchFamily="34" charset="0"/>
                <a:ea typeface="Cambria Math" panose="02040503050406030204" pitchFamily="18" charset="0"/>
                <a:cs typeface="Arial" panose="020B0604020202020204" pitchFamily="34" charset="0"/>
              </a:rPr>
              <a:t>a calculation to find the amount of money Carol had at the end of the first year, </a:t>
            </a:r>
            <a:endParaRPr lang="en-US" sz="1960" dirty="0" smtClean="0">
              <a:latin typeface="Arial" panose="020B0604020202020204" pitchFamily="34" charset="0"/>
              <a:ea typeface="Cambria Math" panose="02040503050406030204" pitchFamily="18" charset="0"/>
              <a:cs typeface="Arial" panose="020B0604020202020204" pitchFamily="34" charset="0"/>
            </a:endParaRPr>
          </a:p>
          <a:p>
            <a:pPr marL="800100" lvl="1" indent="-342900">
              <a:buClr>
                <a:srgbClr val="C00000"/>
              </a:buClr>
              <a:buFont typeface="+mj-lt"/>
              <a:buAutoNum type="alphaLcPeriod"/>
              <a:tabLst>
                <a:tab pos="2743200" algn="l"/>
              </a:tabLst>
            </a:pPr>
            <a:r>
              <a:rPr lang="en-US" sz="1960" dirty="0" smtClean="0">
                <a:latin typeface="Arial" panose="020B0604020202020204" pitchFamily="34" charset="0"/>
                <a:ea typeface="Cambria Math" panose="02040503050406030204" pitchFamily="18" charset="0"/>
                <a:cs typeface="Arial" panose="020B0604020202020204" pitchFamily="34" charset="0"/>
              </a:rPr>
              <a:t>Multiply </a:t>
            </a:r>
            <a:r>
              <a:rPr lang="en-US" sz="1960" dirty="0">
                <a:latin typeface="Arial" panose="020B0604020202020204" pitchFamily="34" charset="0"/>
                <a:ea typeface="Cambria Math" panose="02040503050406030204" pitchFamily="18" charset="0"/>
                <a:cs typeface="Arial" panose="020B0604020202020204" pitchFamily="34" charset="0"/>
              </a:rPr>
              <a:t>your calculation from part </a:t>
            </a:r>
            <a:r>
              <a:rPr lang="en-US" sz="1960" b="1" dirty="0">
                <a:latin typeface="Arial" panose="020B0604020202020204" pitchFamily="34" charset="0"/>
                <a:ea typeface="Cambria Math" panose="02040503050406030204" pitchFamily="18" charset="0"/>
                <a:cs typeface="Arial" panose="020B0604020202020204" pitchFamily="34" charset="0"/>
              </a:rPr>
              <a:t>a</a:t>
            </a:r>
            <a:r>
              <a:rPr lang="en-US" sz="1960" dirty="0">
                <a:latin typeface="Arial" panose="020B0604020202020204" pitchFamily="34" charset="0"/>
                <a:ea typeface="Cambria Math" panose="02040503050406030204" pitchFamily="18" charset="0"/>
                <a:cs typeface="Arial" panose="020B0604020202020204" pitchFamily="34" charset="0"/>
              </a:rPr>
              <a:t> by 1.031 to find the amount in the account after 2 years.</a:t>
            </a:r>
            <a:endParaRPr lang="en-US" sz="1960" dirty="0" smtClean="0">
              <a:latin typeface="Arial" panose="020B0604020202020204" pitchFamily="34" charset="0"/>
              <a:ea typeface="Cambria Math" panose="02040503050406030204" pitchFamily="18"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
        <p:nvSpPr>
          <p:cNvPr id="12" name="Rectangle 11"/>
          <p:cNvSpPr/>
          <p:nvPr/>
        </p:nvSpPr>
        <p:spPr>
          <a:xfrm flipH="1">
            <a:off x="223753" y="2838708"/>
            <a:ext cx="5204539" cy="44627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Q8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 Use </a:t>
            </a:r>
            <a:r>
              <a:rPr lang="en-US" sz="2300" dirty="0">
                <a:solidFill>
                  <a:schemeClr val="tx1"/>
                </a:solidFill>
                <a:latin typeface="Arial" panose="020B0604020202020204" pitchFamily="34" charset="0"/>
                <a:cs typeface="Arial" panose="020B0604020202020204" pitchFamily="34" charset="0"/>
              </a:rPr>
              <a:t>the method from </a:t>
            </a:r>
            <a:r>
              <a:rPr lang="en-US" sz="2300" b="1" dirty="0">
                <a:solidFill>
                  <a:schemeClr val="tx1"/>
                </a:solidFill>
                <a:latin typeface="Arial" panose="020B0604020202020204" pitchFamily="34" charset="0"/>
                <a:cs typeface="Arial" panose="020B0604020202020204" pitchFamily="34" charset="0"/>
              </a:rPr>
              <a:t>Q7</a:t>
            </a:r>
            <a:r>
              <a:rPr lang="en-US" sz="23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75129443"/>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115</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38559" y="1222008"/>
                <a:ext cx="5269545" cy="5594801"/>
              </a:xfrm>
              <a:prstGeom prst="rect">
                <a:avLst/>
              </a:prstGeom>
            </p:spPr>
            <p:txBody>
              <a:bodyPr wrap="square">
                <a:spAutoFit/>
              </a:bodyPr>
              <a:lstStyle/>
              <a:p>
                <a:pPr marL="457200" indent="-457200">
                  <a:buClr>
                    <a:srgbClr val="C00000"/>
                  </a:buClr>
                  <a:buFont typeface="+mj-lt"/>
                  <a:buAutoNum type="arabicPeriod"/>
                  <a:tabLst>
                    <a:tab pos="2743200" algn="l"/>
                  </a:tabLst>
                </a:pPr>
                <a:r>
                  <a:rPr lang="en-US" sz="26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Problem-solving</a:t>
                </a:r>
                <a:r>
                  <a:rPr lang="en-US" sz="2600" dirty="0">
                    <a:latin typeface="Arial" panose="020B0604020202020204" pitchFamily="34" charset="0"/>
                    <a:ea typeface="Cambria Math" panose="02040503050406030204" pitchFamily="18" charset="0"/>
                    <a:cs typeface="Arial" panose="020B0604020202020204" pitchFamily="34" charset="0"/>
                  </a:rPr>
                  <a:t> Amanda, Chen and Mark shared some money in the ratio </a:t>
                </a:r>
                <a:r>
                  <a:rPr lang="en-US" sz="2600" dirty="0" smtClean="0">
                    <a:latin typeface="Arial" panose="020B0604020202020204" pitchFamily="34" charset="0"/>
                    <a:ea typeface="Cambria Math" panose="02040503050406030204" pitchFamily="18" charset="0"/>
                    <a:cs typeface="Arial" panose="020B0604020202020204" pitchFamily="34" charset="0"/>
                  </a:rPr>
                  <a:t>2:4:9.</a:t>
                </a:r>
                <a:br>
                  <a:rPr lang="en-US" sz="2600" dirty="0" smtClean="0">
                    <a:latin typeface="Arial" panose="020B0604020202020204" pitchFamily="34" charset="0"/>
                    <a:ea typeface="Cambria Math" panose="02040503050406030204" pitchFamily="18" charset="0"/>
                    <a:cs typeface="Arial" panose="020B0604020202020204" pitchFamily="34" charset="0"/>
                  </a:rPr>
                </a:br>
                <a:r>
                  <a:rPr lang="en-US" sz="2600" dirty="0" smtClean="0">
                    <a:latin typeface="Arial" panose="020B0604020202020204" pitchFamily="34" charset="0"/>
                    <a:ea typeface="Cambria Math" panose="02040503050406030204" pitchFamily="18" charset="0"/>
                    <a:cs typeface="Arial" panose="020B0604020202020204" pitchFamily="34" charset="0"/>
                  </a:rPr>
                  <a:t>Mark </a:t>
                </a:r>
                <a:r>
                  <a:rPr lang="en-US" sz="2600" dirty="0">
                    <a:latin typeface="Arial" panose="020B0604020202020204" pitchFamily="34" charset="0"/>
                    <a:ea typeface="Cambria Math" panose="02040503050406030204" pitchFamily="18" charset="0"/>
                    <a:cs typeface="Arial" panose="020B0604020202020204" pitchFamily="34" charset="0"/>
                  </a:rPr>
                  <a:t>got £84 more than </a:t>
                </a:r>
                <a:r>
                  <a:rPr lang="en-US" sz="2600" dirty="0" smtClean="0">
                    <a:latin typeface="Arial" panose="020B0604020202020204" pitchFamily="34" charset="0"/>
                    <a:ea typeface="Cambria Math" panose="02040503050406030204" pitchFamily="18" charset="0"/>
                    <a:cs typeface="Arial" panose="020B0604020202020204" pitchFamily="34" charset="0"/>
                  </a:rPr>
                  <a:t>Amanda.</a:t>
                </a:r>
                <a:br>
                  <a:rPr lang="en-US" sz="2600" dirty="0" smtClean="0">
                    <a:latin typeface="Arial" panose="020B0604020202020204" pitchFamily="34" charset="0"/>
                    <a:ea typeface="Cambria Math" panose="02040503050406030204" pitchFamily="18" charset="0"/>
                    <a:cs typeface="Arial" panose="020B0604020202020204" pitchFamily="34" charset="0"/>
                  </a:rPr>
                </a:br>
                <a:r>
                  <a:rPr lang="en-US" sz="2600" dirty="0" smtClean="0">
                    <a:latin typeface="Arial" panose="020B0604020202020204" pitchFamily="34" charset="0"/>
                    <a:ea typeface="Cambria Math" panose="02040503050406030204" pitchFamily="18" charset="0"/>
                    <a:cs typeface="Arial" panose="020B0604020202020204" pitchFamily="34" charset="0"/>
                  </a:rPr>
                  <a:t>How </a:t>
                </a:r>
                <a:r>
                  <a:rPr lang="en-US" sz="2600" dirty="0">
                    <a:latin typeface="Arial" panose="020B0604020202020204" pitchFamily="34" charset="0"/>
                    <a:ea typeface="Cambria Math" panose="02040503050406030204" pitchFamily="18" charset="0"/>
                    <a:cs typeface="Arial" panose="020B0604020202020204" pitchFamily="34" charset="0"/>
                  </a:rPr>
                  <a:t>much money did Chen get?</a:t>
                </a:r>
              </a:p>
              <a:p>
                <a:pPr marL="457200" indent="-457200">
                  <a:buClr>
                    <a:srgbClr val="C00000"/>
                  </a:buClr>
                  <a:buFont typeface="+mj-lt"/>
                  <a:buAutoNum type="arabicPeriod"/>
                  <a:tabLst>
                    <a:tab pos="2743200" algn="l"/>
                  </a:tabLst>
                </a:pPr>
                <a:r>
                  <a:rPr lang="en-US" sz="2600" dirty="0" smtClean="0">
                    <a:latin typeface="Arial" panose="020B0604020202020204" pitchFamily="34" charset="0"/>
                    <a:ea typeface="Cambria Math" panose="02040503050406030204" pitchFamily="18" charset="0"/>
                    <a:cs typeface="Arial" panose="020B0604020202020204" pitchFamily="34" charset="0"/>
                  </a:rPr>
                  <a:t>Workout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f>
                          <m:fP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2</m:t>
                            </m:r>
                          </m:num>
                          <m:den>
                            <m:r>
                              <a:rPr lang="en-US" sz="3200" b="0" i="1" smtClean="0">
                                <a:latin typeface="Cambria Math" panose="02040503050406030204" pitchFamily="18" charset="0"/>
                                <a:cs typeface="Arial" panose="020B0604020202020204" pitchFamily="34" charset="0"/>
                              </a:rPr>
                              <m:t>5</m:t>
                            </m:r>
                          </m:den>
                        </m:f>
                        <m:r>
                          <a:rPr lang="en-US" sz="3200" b="0" i="1" smtClean="0">
                            <a:latin typeface="Cambria Math" panose="02040503050406030204" pitchFamily="18" charset="0"/>
                            <a:cs typeface="Arial" panose="020B0604020202020204" pitchFamily="34" charset="0"/>
                          </a:rPr>
                          <m:t>+</m:t>
                        </m:r>
                        <m:f>
                          <m:fP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3</m:t>
                            </m:r>
                          </m:num>
                          <m:den>
                            <m:r>
                              <a:rPr lang="en-US" sz="3200" b="0" i="1" smtClean="0">
                                <a:latin typeface="Cambria Math" panose="02040503050406030204" pitchFamily="18" charset="0"/>
                                <a:cs typeface="Arial" panose="020B0604020202020204" pitchFamily="34" charset="0"/>
                              </a:rPr>
                              <m:t>8</m:t>
                            </m:r>
                          </m:den>
                        </m:f>
                      </m:num>
                      <m:den>
                        <m:r>
                          <a:rPr lang="en-US" sz="3200" b="0" i="1" smtClean="0">
                            <a:latin typeface="Cambria Math" panose="02040503050406030204" pitchFamily="18" charset="0"/>
                            <a:cs typeface="Arial" panose="020B0604020202020204" pitchFamily="34" charset="0"/>
                          </a:rPr>
                          <m:t>1</m:t>
                        </m:r>
                        <m:f>
                          <m:fP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5</m:t>
                            </m:r>
                          </m:num>
                          <m:den>
                            <m:r>
                              <a:rPr lang="en-US" sz="3200" b="0" i="1" smtClean="0">
                                <a:latin typeface="Cambria Math" panose="02040503050406030204" pitchFamily="18" charset="0"/>
                                <a:cs typeface="Arial" panose="020B0604020202020204" pitchFamily="34" charset="0"/>
                              </a:rPr>
                              <m:t>9</m:t>
                            </m:r>
                          </m:den>
                        </m:f>
                      </m:den>
                    </m:f>
                  </m:oMath>
                </a14:m>
                <a:endParaRPr lang="en-US" sz="2600" dirty="0" smtClean="0">
                  <a:latin typeface="Arial" panose="020B0604020202020204" pitchFamily="34" charset="0"/>
                  <a:ea typeface="Cambria Math" panose="02040503050406030204" pitchFamily="18" charset="0"/>
                  <a:cs typeface="Arial" panose="020B0604020202020204" pitchFamily="34" charset="0"/>
                </a:endParaRPr>
              </a:p>
              <a:p>
                <a:pPr marL="457200" indent="-457200">
                  <a:buClr>
                    <a:srgbClr val="C00000"/>
                  </a:buClr>
                  <a:buFont typeface="+mj-lt"/>
                  <a:buAutoNum type="arabicPeriod" startAt="4"/>
                  <a:tabLst>
                    <a:tab pos="2743200" algn="l"/>
                  </a:tabLst>
                </a:pPr>
                <a:r>
                  <a:rPr lang="en-US" sz="2600" dirty="0">
                    <a:latin typeface="Arial" panose="020B0604020202020204" pitchFamily="34" charset="0"/>
                    <a:ea typeface="Cambria Math" panose="02040503050406030204" pitchFamily="18" charset="0"/>
                    <a:cs typeface="Arial" panose="020B0604020202020204" pitchFamily="34" charset="0"/>
                  </a:rPr>
                  <a:t>A photocopier increases the sides of a square in the ratio 2:3. What percentage increase is this?</a:t>
                </a:r>
                <a:endParaRPr lang="en-US" sz="2600" dirty="0" smtClean="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38559" y="1222008"/>
                <a:ext cx="5269545" cy="5594801"/>
              </a:xfrm>
              <a:prstGeom prst="rect">
                <a:avLst/>
              </a:prstGeom>
              <a:blipFill rotWithShape="0">
                <a:blip r:embed="rId4"/>
                <a:stretch>
                  <a:fillRect l="-1734" t="-980" r="-1387" b="-1852"/>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2952368"/>
            <a:ext cx="548640" cy="54864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820198240"/>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115</a:t>
            </a:r>
            <a:endParaRPr lang="en-GB" sz="1300" b="1" dirty="0">
              <a:latin typeface="Calibri" panose="020F0502020204030204" pitchFamily="34" charset="0"/>
            </a:endParaRPr>
          </a:p>
        </p:txBody>
      </p:sp>
      <p:sp>
        <p:nvSpPr>
          <p:cNvPr id="10" name="Rectangle 9"/>
          <p:cNvSpPr/>
          <p:nvPr/>
        </p:nvSpPr>
        <p:spPr>
          <a:xfrm>
            <a:off x="238559" y="1222008"/>
            <a:ext cx="5269545" cy="3631763"/>
          </a:xfrm>
          <a:prstGeom prst="rect">
            <a:avLst/>
          </a:prstGeom>
        </p:spPr>
        <p:txBody>
          <a:bodyPr wrap="square">
            <a:spAutoFit/>
          </a:bodyPr>
          <a:lstStyle/>
          <a:p>
            <a:pPr marL="514350" indent="-514350">
              <a:buClr>
                <a:srgbClr val="C00000"/>
              </a:buClr>
              <a:buFont typeface="+mj-lt"/>
              <a:buAutoNum type="arabicPeriod" startAt="3"/>
              <a:tabLst>
                <a:tab pos="2743200" algn="l"/>
              </a:tabLst>
            </a:pPr>
            <a:r>
              <a:rPr lang="en-US" sz="23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Reasoning</a:t>
            </a:r>
            <a:r>
              <a:rPr lang="en-US" sz="2300" dirty="0" smtClean="0">
                <a:latin typeface="Arial" panose="020B0604020202020204" pitchFamily="34" charset="0"/>
                <a:ea typeface="Cambria Math" panose="02040503050406030204" pitchFamily="18" charset="0"/>
                <a:cs typeface="Arial" panose="020B0604020202020204" pitchFamily="34" charset="0"/>
              </a:rPr>
              <a:t> </a:t>
            </a:r>
            <a:r>
              <a:rPr lang="en-US" sz="2300" dirty="0">
                <a:latin typeface="Arial" panose="020B0604020202020204" pitchFamily="34" charset="0"/>
                <a:ea typeface="Cambria Math" panose="02040503050406030204" pitchFamily="18" charset="0"/>
                <a:cs typeface="Arial" panose="020B0604020202020204" pitchFamily="34" charset="0"/>
              </a:rPr>
              <a:t>The diagram shows a rectangle ABCD</a:t>
            </a:r>
            <a:r>
              <a:rPr lang="en-US" sz="2300" dirty="0" smtClean="0">
                <a:latin typeface="Arial" panose="020B0604020202020204" pitchFamily="34" charset="0"/>
                <a:ea typeface="Cambria Math" panose="02040503050406030204" pitchFamily="18" charset="0"/>
                <a:cs typeface="Arial" panose="020B0604020202020204" pitchFamily="34" charset="0"/>
              </a:rPr>
              <a:t>.</a:t>
            </a:r>
            <a:br>
              <a:rPr lang="en-US" sz="2300" dirty="0" smtClean="0">
                <a:latin typeface="Arial" panose="020B0604020202020204" pitchFamily="34" charset="0"/>
                <a:ea typeface="Cambria Math" panose="02040503050406030204" pitchFamily="18" charset="0"/>
                <a:cs typeface="Arial" panose="020B0604020202020204" pitchFamily="34" charset="0"/>
              </a:rPr>
            </a:br>
            <a:r>
              <a:rPr lang="en-US" sz="2300" dirty="0" smtClean="0">
                <a:latin typeface="Arial" panose="020B0604020202020204" pitchFamily="34" charset="0"/>
                <a:ea typeface="Cambria Math" panose="02040503050406030204" pitchFamily="18" charset="0"/>
                <a:cs typeface="Arial" panose="020B0604020202020204" pitchFamily="34" charset="0"/>
              </a:rPr>
              <a:t>AB </a:t>
            </a:r>
            <a:r>
              <a:rPr lang="en-US" sz="2300" dirty="0">
                <a:latin typeface="Arial" panose="020B0604020202020204" pitchFamily="34" charset="0"/>
                <a:ea typeface="Cambria Math" panose="02040503050406030204" pitchFamily="18" charset="0"/>
                <a:cs typeface="Arial" panose="020B0604020202020204" pitchFamily="34" charset="0"/>
              </a:rPr>
              <a:t>is twice the length of </a:t>
            </a:r>
            <a:r>
              <a:rPr lang="en-US" sz="2300" dirty="0" smtClean="0">
                <a:latin typeface="Arial" panose="020B0604020202020204" pitchFamily="34" charset="0"/>
                <a:ea typeface="Cambria Math" panose="02040503050406030204" pitchFamily="18" charset="0"/>
                <a:cs typeface="Arial" panose="020B0604020202020204" pitchFamily="34" charset="0"/>
              </a:rPr>
              <a:t>BC.</a:t>
            </a:r>
            <a:br>
              <a:rPr lang="en-US" sz="2300" dirty="0" smtClean="0">
                <a:latin typeface="Arial" panose="020B0604020202020204" pitchFamily="34" charset="0"/>
                <a:ea typeface="Cambria Math" panose="02040503050406030204" pitchFamily="18" charset="0"/>
                <a:cs typeface="Arial" panose="020B0604020202020204" pitchFamily="34" charset="0"/>
              </a:rPr>
            </a:br>
            <a:r>
              <a:rPr lang="en-US" sz="2300" dirty="0" smtClean="0">
                <a:latin typeface="Arial" panose="020B0604020202020204" pitchFamily="34" charset="0"/>
                <a:ea typeface="Cambria Math" panose="02040503050406030204" pitchFamily="18" charset="0"/>
                <a:cs typeface="Arial" panose="020B0604020202020204" pitchFamily="34" charset="0"/>
              </a:rPr>
              <a:t>E </a:t>
            </a:r>
            <a:r>
              <a:rPr lang="en-US" sz="2300" dirty="0">
                <a:latin typeface="Arial" panose="020B0604020202020204" pitchFamily="34" charset="0"/>
                <a:ea typeface="Cambria Math" panose="02040503050406030204" pitchFamily="18" charset="0"/>
                <a:cs typeface="Arial" panose="020B0604020202020204" pitchFamily="34" charset="0"/>
              </a:rPr>
              <a:t>is the midpoint of AB. </a:t>
            </a:r>
            <a:br>
              <a:rPr lang="en-US" sz="2300" dirty="0">
                <a:latin typeface="Arial" panose="020B0604020202020204" pitchFamily="34" charset="0"/>
                <a:ea typeface="Cambria Math" panose="02040503050406030204" pitchFamily="18" charset="0"/>
                <a:cs typeface="Arial" panose="020B0604020202020204" pitchFamily="34" charset="0"/>
              </a:rPr>
            </a:br>
            <a:r>
              <a:rPr lang="en-US" sz="2300" dirty="0" smtClean="0">
                <a:latin typeface="Arial" panose="020B0604020202020204" pitchFamily="34" charset="0"/>
                <a:ea typeface="Cambria Math" panose="02040503050406030204" pitchFamily="18" charset="0"/>
                <a:cs typeface="Arial" panose="020B0604020202020204" pitchFamily="34" charset="0"/>
              </a:rPr>
              <a:t>F </a:t>
            </a:r>
            <a:r>
              <a:rPr lang="en-US" sz="2300" dirty="0">
                <a:latin typeface="Arial" panose="020B0604020202020204" pitchFamily="34" charset="0"/>
                <a:ea typeface="Cambria Math" panose="02040503050406030204" pitchFamily="18" charset="0"/>
                <a:cs typeface="Arial" panose="020B0604020202020204" pitchFamily="34" charset="0"/>
              </a:rPr>
              <a:t>is the midpoint of </a:t>
            </a:r>
            <a:r>
              <a:rPr lang="en-US" sz="2300" dirty="0" smtClean="0">
                <a:latin typeface="Arial" panose="020B0604020202020204" pitchFamily="34" charset="0"/>
                <a:ea typeface="Cambria Math" panose="02040503050406030204" pitchFamily="18" charset="0"/>
                <a:cs typeface="Arial" panose="020B0604020202020204" pitchFamily="34" charset="0"/>
              </a:rPr>
              <a:t>BC.</a:t>
            </a:r>
            <a:br>
              <a:rPr lang="en-US" sz="2300" dirty="0" smtClean="0">
                <a:latin typeface="Arial" panose="020B0604020202020204" pitchFamily="34" charset="0"/>
                <a:ea typeface="Cambria Math" panose="02040503050406030204" pitchFamily="18" charset="0"/>
                <a:cs typeface="Arial" panose="020B0604020202020204" pitchFamily="34" charset="0"/>
              </a:rPr>
            </a:br>
            <a:r>
              <a:rPr lang="en-US" sz="2300" dirty="0" smtClean="0">
                <a:latin typeface="Arial" panose="020B0604020202020204" pitchFamily="34" charset="0"/>
                <a:ea typeface="Cambria Math" panose="02040503050406030204" pitchFamily="18" charset="0"/>
                <a:cs typeface="Arial" panose="020B0604020202020204" pitchFamily="34" charset="0"/>
              </a:rPr>
              <a:t>Work </a:t>
            </a:r>
            <a:r>
              <a:rPr lang="en-US" sz="2300" dirty="0">
                <a:latin typeface="Arial" panose="020B0604020202020204" pitchFamily="34" charset="0"/>
                <a:ea typeface="Cambria Math" panose="02040503050406030204" pitchFamily="18" charset="0"/>
                <a:cs typeface="Arial" panose="020B0604020202020204" pitchFamily="34" charset="0"/>
              </a:rPr>
              <a:t>out the area of each of these triangles Give your answer as a fraction of the rectangle, </a:t>
            </a:r>
            <a:endParaRPr lang="en-US" sz="2300" dirty="0" smtClean="0">
              <a:latin typeface="Arial" panose="020B0604020202020204" pitchFamily="34" charset="0"/>
              <a:ea typeface="Cambria Math" panose="02040503050406030204" pitchFamily="18" charset="0"/>
              <a:cs typeface="Arial" panose="020B0604020202020204" pitchFamily="34" charset="0"/>
            </a:endParaRPr>
          </a:p>
          <a:p>
            <a:pPr marL="971550" lvl="1" indent="-514350">
              <a:buClr>
                <a:srgbClr val="C00000"/>
              </a:buClr>
              <a:buFont typeface="+mj-lt"/>
              <a:buAutoNum type="alphaL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ADE 	</a:t>
            </a:r>
            <a:r>
              <a:rPr lang="en-US" sz="23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b.</a:t>
            </a:r>
            <a:r>
              <a:rPr lang="en-US" sz="2300" dirty="0" smtClean="0">
                <a:latin typeface="Arial" panose="020B0604020202020204" pitchFamily="34" charset="0"/>
                <a:ea typeface="Cambria Math" panose="02040503050406030204" pitchFamily="18" charset="0"/>
                <a:cs typeface="Arial" panose="020B0604020202020204" pitchFamily="34" charset="0"/>
              </a:rPr>
              <a:t>  BEF</a:t>
            </a:r>
          </a:p>
          <a:p>
            <a:pPr marL="971550" lvl="1" indent="-514350">
              <a:buClr>
                <a:srgbClr val="C00000"/>
              </a:buClr>
              <a:buFont typeface="+mj-lt"/>
              <a:buAutoNum type="alphaLcPeriod" startAt="3"/>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CDF 	</a:t>
            </a:r>
            <a:r>
              <a:rPr lang="en-US" sz="23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d.</a:t>
            </a:r>
            <a:r>
              <a:rPr lang="en-US" sz="2300" dirty="0" smtClean="0">
                <a:latin typeface="Arial" panose="020B0604020202020204" pitchFamily="34" charset="0"/>
                <a:ea typeface="Cambria Math" panose="02040503050406030204" pitchFamily="18" charset="0"/>
                <a:cs typeface="Arial" panose="020B0604020202020204" pitchFamily="34" charset="0"/>
              </a:rPr>
              <a:t>  DEF</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03648" y="4797152"/>
            <a:ext cx="3240360" cy="1767469"/>
          </a:xfrm>
          <a:prstGeom prst="rect">
            <a:avLst/>
          </a:prstGeom>
        </p:spPr>
      </p:pic>
    </p:spTree>
    <p:extLst>
      <p:ext uri="{BB962C8B-B14F-4D97-AF65-F5344CB8AC3E}">
        <p14:creationId xmlns:p14="http://schemas.microsoft.com/office/powerpoint/2010/main" val="1120528331"/>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115</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38559" y="1222008"/>
                <a:ext cx="5269545" cy="3195747"/>
              </a:xfrm>
              <a:prstGeom prst="rect">
                <a:avLst/>
              </a:prstGeom>
            </p:spPr>
            <p:txBody>
              <a:bodyPr wrap="square">
                <a:spAutoFit/>
              </a:bodyPr>
              <a:lstStyle/>
              <a:p>
                <a:pPr marL="514350" indent="-514350">
                  <a:buClr>
                    <a:srgbClr val="C00000"/>
                  </a:buClr>
                  <a:buFont typeface="+mj-lt"/>
                  <a:buAutoNum type="arabicPeriod" startAt="5"/>
                  <a:tabLst>
                    <a:tab pos="2743200" algn="l"/>
                  </a:tabLst>
                </a:pPr>
                <a:r>
                  <a:rPr lang="en-US" sz="2300" b="1" dirty="0">
                    <a:solidFill>
                      <a:srgbClr val="FF0000"/>
                    </a:solidFill>
                    <a:latin typeface="Arial" panose="020B0604020202020204" pitchFamily="34" charset="0"/>
                    <a:ea typeface="Cambria Math" panose="02040503050406030204" pitchFamily="18" charset="0"/>
                    <a:cs typeface="Arial" panose="020B0604020202020204" pitchFamily="34" charset="0"/>
                  </a:rPr>
                  <a:t>Problem-solving </a:t>
                </a:r>
                <a:r>
                  <a:rPr lang="en-US" sz="2300" dirty="0">
                    <a:latin typeface="Arial" panose="020B0604020202020204" pitchFamily="34" charset="0"/>
                    <a:ea typeface="Cambria Math" panose="02040503050406030204" pitchFamily="18" charset="0"/>
                    <a:cs typeface="Arial" panose="020B0604020202020204" pitchFamily="34" charset="0"/>
                  </a:rPr>
                  <a:t>The diagram shows three identical shapes. A, B and C. </a:t>
                </a:r>
                <a:endParaRPr lang="en-US" sz="2300" dirty="0" smtClean="0">
                  <a:latin typeface="Arial" panose="020B0604020202020204" pitchFamily="34" charset="0"/>
                  <a:ea typeface="Cambria Math" panose="02040503050406030204" pitchFamily="18" charset="0"/>
                  <a:cs typeface="Arial" panose="020B0604020202020204" pitchFamily="34" charset="0"/>
                </a:endParaRPr>
              </a:p>
              <a:p>
                <a:pPr marL="514350">
                  <a:lnSpc>
                    <a:spcPts val="5200"/>
                  </a:lnSpc>
                  <a:buClr>
                    <a:srgbClr val="C00000"/>
                  </a:buClr>
                  <a:tabLst>
                    <a:tab pos="27432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11</m:t>
                        </m:r>
                      </m:num>
                      <m:den>
                        <m:r>
                          <a:rPr lang="en-US" sz="2400" i="1">
                            <a:latin typeface="Cambria Math" panose="02040503050406030204" pitchFamily="18" charset="0"/>
                            <a:cs typeface="Arial" panose="020B0604020202020204" pitchFamily="34" charset="0"/>
                          </a:rPr>
                          <m:t>31</m:t>
                        </m:r>
                      </m:den>
                    </m:f>
                  </m:oMath>
                </a14:m>
                <a:r>
                  <a:rPr lang="en-US" sz="2300" dirty="0" smtClean="0">
                    <a:latin typeface="Arial" panose="020B0604020202020204" pitchFamily="34" charset="0"/>
                    <a:ea typeface="Cambria Math" panose="02040503050406030204" pitchFamily="18" charset="0"/>
                    <a:cs typeface="Arial" panose="020B0604020202020204" pitchFamily="34" charset="0"/>
                  </a:rPr>
                  <a:t> </a:t>
                </a:r>
                <a:r>
                  <a:rPr lang="en-US" sz="2300" dirty="0">
                    <a:latin typeface="Arial" panose="020B0604020202020204" pitchFamily="34" charset="0"/>
                    <a:ea typeface="Cambria Math" panose="02040503050406030204" pitchFamily="18" charset="0"/>
                    <a:cs typeface="Arial" panose="020B0604020202020204" pitchFamily="34" charset="0"/>
                  </a:rPr>
                  <a:t>of shape A is shaded.</a:t>
                </a:r>
              </a:p>
              <a:p>
                <a:pPr marL="514350">
                  <a:lnSpc>
                    <a:spcPts val="5200"/>
                  </a:lnSpc>
                  <a:buClr>
                    <a:srgbClr val="C00000"/>
                  </a:buClr>
                  <a:tabLst>
                    <a:tab pos="27432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11</m:t>
                        </m:r>
                      </m:num>
                      <m:den>
                        <m:r>
                          <a:rPr lang="en-US" sz="2400" i="1">
                            <a:latin typeface="Cambria Math" panose="02040503050406030204" pitchFamily="18" charset="0"/>
                            <a:cs typeface="Arial" panose="020B0604020202020204" pitchFamily="34" charset="0"/>
                          </a:rPr>
                          <m:t>31</m:t>
                        </m:r>
                      </m:den>
                    </m:f>
                  </m:oMath>
                </a14:m>
                <a:r>
                  <a:rPr lang="en-US" sz="2300" dirty="0">
                    <a:latin typeface="Arial" panose="020B0604020202020204" pitchFamily="34" charset="0"/>
                    <a:ea typeface="Cambria Math" panose="02040503050406030204" pitchFamily="18" charset="0"/>
                    <a:cs typeface="Arial" panose="020B0604020202020204" pitchFamily="34" charset="0"/>
                  </a:rPr>
                  <a:t> of shape C is </a:t>
                </a:r>
                <a:r>
                  <a:rPr lang="en-US" sz="2300" dirty="0" smtClean="0">
                    <a:latin typeface="Arial" panose="020B0604020202020204" pitchFamily="34" charset="0"/>
                    <a:ea typeface="Cambria Math" panose="02040503050406030204" pitchFamily="18" charset="0"/>
                    <a:cs typeface="Arial" panose="020B0604020202020204" pitchFamily="34" charset="0"/>
                  </a:rPr>
                  <a:t>shaded.</a:t>
                </a:r>
              </a:p>
              <a:p>
                <a:pPr marL="457200">
                  <a:buClr>
                    <a:srgbClr val="C00000"/>
                  </a:buClr>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What fraction of shape B is shaded?</a:t>
                </a:r>
              </a:p>
            </p:txBody>
          </p:sp>
        </mc:Choice>
        <mc:Fallback xmlns="">
          <p:sp>
            <p:nvSpPr>
              <p:cNvPr id="10" name="Rectangle 9"/>
              <p:cNvSpPr>
                <a:spLocks noRot="1" noChangeAspect="1" noMove="1" noResize="1" noEditPoints="1" noAdjustHandles="1" noChangeArrowheads="1" noChangeShapeType="1" noTextEdit="1"/>
              </p:cNvSpPr>
              <p:nvPr/>
            </p:nvSpPr>
            <p:spPr>
              <a:xfrm>
                <a:off x="238559" y="1222008"/>
                <a:ext cx="5269545" cy="3195747"/>
              </a:xfrm>
              <a:prstGeom prst="rect">
                <a:avLst/>
              </a:prstGeom>
              <a:blipFill rotWithShape="0">
                <a:blip r:embed="rId4"/>
                <a:stretch>
                  <a:fillRect l="-1387" t="-1333" r="-694" b="-3048"/>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86554" y="4365104"/>
            <a:ext cx="3601470" cy="2216288"/>
          </a:xfrm>
          <a:prstGeom prst="rect">
            <a:avLst/>
          </a:prstGeom>
        </p:spPr>
      </p:pic>
    </p:spTree>
    <p:extLst>
      <p:ext uri="{BB962C8B-B14F-4D97-AF65-F5344CB8AC3E}">
        <p14:creationId xmlns:p14="http://schemas.microsoft.com/office/powerpoint/2010/main" val="152604704"/>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115</a:t>
            </a:r>
            <a:endParaRPr lang="en-GB" sz="1300" b="1" dirty="0">
              <a:latin typeface="Calibri" panose="020F0502020204030204" pitchFamily="34" charset="0"/>
            </a:endParaRPr>
          </a:p>
        </p:txBody>
      </p:sp>
      <p:sp>
        <p:nvSpPr>
          <p:cNvPr id="10" name="Rectangle 9"/>
          <p:cNvSpPr/>
          <p:nvPr/>
        </p:nvSpPr>
        <p:spPr>
          <a:xfrm>
            <a:off x="238559" y="1222008"/>
            <a:ext cx="5269545" cy="5170646"/>
          </a:xfrm>
          <a:prstGeom prst="rect">
            <a:avLst/>
          </a:prstGeom>
        </p:spPr>
        <p:txBody>
          <a:bodyPr wrap="square">
            <a:spAutoFit/>
          </a:bodyPr>
          <a:lstStyle/>
          <a:p>
            <a:pPr marL="514350" indent="-514350">
              <a:buClr>
                <a:srgbClr val="C00000"/>
              </a:buClr>
              <a:buFont typeface="+mj-lt"/>
              <a:buAutoNum type="arabicPeriod" startAt="6"/>
              <a:tabLst>
                <a:tab pos="2743200" algn="l"/>
              </a:tabLst>
            </a:pPr>
            <a:r>
              <a:rPr lang="en-US" sz="22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Finance </a:t>
            </a:r>
            <a:r>
              <a:rPr lang="en-US" sz="2200" b="1" dirty="0">
                <a:solidFill>
                  <a:srgbClr val="FF0000"/>
                </a:solidFill>
                <a:latin typeface="Arial" panose="020B0604020202020204" pitchFamily="34" charset="0"/>
                <a:ea typeface="Cambria Math" panose="02040503050406030204" pitchFamily="18" charset="0"/>
                <a:cs typeface="Arial" panose="020B0604020202020204" pitchFamily="34" charset="0"/>
              </a:rPr>
              <a:t>/ Reasoning </a:t>
            </a:r>
            <a:r>
              <a:rPr lang="en-US" sz="2200" dirty="0">
                <a:latin typeface="Arial" panose="020B0604020202020204" pitchFamily="34" charset="0"/>
                <a:ea typeface="Cambria Math" panose="02040503050406030204" pitchFamily="18" charset="0"/>
                <a:cs typeface="Arial" panose="020B0604020202020204" pitchFamily="34" charset="0"/>
              </a:rPr>
              <a:t>Gareth sells </a:t>
            </a:r>
            <a:r>
              <a:rPr lang="en-US" sz="2200" dirty="0" smtClean="0">
                <a:latin typeface="Arial" panose="020B0604020202020204" pitchFamily="34" charset="0"/>
                <a:ea typeface="Cambria Math" panose="02040503050406030204" pitchFamily="18" charset="0"/>
                <a:cs typeface="Arial" panose="020B0604020202020204" pitchFamily="34" charset="0"/>
              </a:rPr>
              <a:t>cupcakes.</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He </a:t>
            </a:r>
            <a:r>
              <a:rPr lang="en-US" sz="2200" dirty="0">
                <a:latin typeface="Arial" panose="020B0604020202020204" pitchFamily="34" charset="0"/>
                <a:ea typeface="Cambria Math" panose="02040503050406030204" pitchFamily="18" charset="0"/>
                <a:cs typeface="Arial" panose="020B0604020202020204" pitchFamily="34" charset="0"/>
              </a:rPr>
              <a:t>adds 40% profit to the cost </a:t>
            </a:r>
            <a:r>
              <a:rPr lang="en-US" sz="2200" dirty="0" smtClean="0">
                <a:latin typeface="Arial" panose="020B0604020202020204" pitchFamily="34" charset="0"/>
                <a:ea typeface="Cambria Math" panose="02040503050406030204" pitchFamily="18" charset="0"/>
                <a:cs typeface="Arial" panose="020B0604020202020204" pitchFamily="34" charset="0"/>
              </a:rPr>
              <a:t>price.</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He </a:t>
            </a:r>
            <a:r>
              <a:rPr lang="en-US" sz="2200" dirty="0">
                <a:latin typeface="Arial" panose="020B0604020202020204" pitchFamily="34" charset="0"/>
                <a:ea typeface="Cambria Math" panose="02040503050406030204" pitchFamily="18" charset="0"/>
                <a:cs typeface="Arial" panose="020B0604020202020204" pitchFamily="34" charset="0"/>
              </a:rPr>
              <a:t>sells the cupcakes for £1.68 </a:t>
            </a:r>
            <a:r>
              <a:rPr lang="en-US" sz="2200" dirty="0" smtClean="0">
                <a:latin typeface="Arial" panose="020B0604020202020204" pitchFamily="34" charset="0"/>
                <a:ea typeface="Cambria Math" panose="02040503050406030204" pitchFamily="18" charset="0"/>
                <a:cs typeface="Arial" panose="020B0604020202020204" pitchFamily="34" charset="0"/>
              </a:rPr>
              <a:t>each.</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He </a:t>
            </a:r>
            <a:r>
              <a:rPr lang="en-US" sz="2200" dirty="0">
                <a:latin typeface="Arial" panose="020B0604020202020204" pitchFamily="34" charset="0"/>
                <a:ea typeface="Cambria Math" panose="02040503050406030204" pitchFamily="18" charset="0"/>
                <a:cs typeface="Arial" panose="020B0604020202020204" pitchFamily="34" charset="0"/>
              </a:rPr>
              <a:t>wants to increase his profit to 60% of the cost </a:t>
            </a:r>
            <a:r>
              <a:rPr lang="en-US" sz="2200" dirty="0" smtClean="0">
                <a:latin typeface="Arial" panose="020B0604020202020204" pitchFamily="34" charset="0"/>
                <a:ea typeface="Cambria Math" panose="02040503050406030204" pitchFamily="18" charset="0"/>
                <a:cs typeface="Arial" panose="020B0604020202020204" pitchFamily="34" charset="0"/>
              </a:rPr>
              <a:t>price.</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How </a:t>
            </a:r>
            <a:r>
              <a:rPr lang="en-US" sz="2200" dirty="0">
                <a:latin typeface="Arial" panose="020B0604020202020204" pitchFamily="34" charset="0"/>
                <a:ea typeface="Cambria Math" panose="02040503050406030204" pitchFamily="18" charset="0"/>
                <a:cs typeface="Arial" panose="020B0604020202020204" pitchFamily="34" charset="0"/>
              </a:rPr>
              <a:t>much </a:t>
            </a:r>
            <a:r>
              <a:rPr lang="en-US" sz="2200" dirty="0" smtClean="0">
                <a:latin typeface="Arial" panose="020B0604020202020204" pitchFamily="34" charset="0"/>
                <a:ea typeface="Cambria Math" panose="02040503050406030204" pitchFamily="18" charset="0"/>
                <a:cs typeface="Arial" panose="020B0604020202020204" pitchFamily="34" charset="0"/>
              </a:rPr>
              <a:t>should </a:t>
            </a:r>
            <a:r>
              <a:rPr lang="en-US" sz="2200" dirty="0">
                <a:latin typeface="Arial" panose="020B0604020202020204" pitchFamily="34" charset="0"/>
                <a:ea typeface="Cambria Math" panose="02040503050406030204" pitchFamily="18" charset="0"/>
                <a:cs typeface="Arial" panose="020B0604020202020204" pitchFamily="34" charset="0"/>
              </a:rPr>
              <a:t>he sell each cupcake </a:t>
            </a:r>
            <a:r>
              <a:rPr lang="en-US" sz="2200" dirty="0" smtClean="0">
                <a:latin typeface="Arial" panose="020B0604020202020204" pitchFamily="34" charset="0"/>
                <a:ea typeface="Cambria Math" panose="02040503050406030204" pitchFamily="18" charset="0"/>
                <a:cs typeface="Arial" panose="020B0604020202020204" pitchFamily="34" charset="0"/>
              </a:rPr>
              <a:t>for.</a:t>
            </a:r>
            <a:endParaRPr lang="en-US" sz="2200" dirty="0">
              <a:latin typeface="Arial" panose="020B0604020202020204" pitchFamily="34" charset="0"/>
              <a:ea typeface="Cambria Math" panose="02040503050406030204" pitchFamily="18" charset="0"/>
              <a:cs typeface="Arial" panose="020B0604020202020204" pitchFamily="34" charset="0"/>
            </a:endParaRPr>
          </a:p>
          <a:p>
            <a:pPr marL="514350" indent="-514350">
              <a:buClr>
                <a:srgbClr val="C00000"/>
              </a:buClr>
              <a:buFont typeface="+mj-lt"/>
              <a:buAutoNum type="arabicPeriod" startAt="6"/>
              <a:tabLst>
                <a:tab pos="2743200" algn="l"/>
              </a:tabLst>
            </a:pPr>
            <a:r>
              <a:rPr lang="en-US" sz="22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Problem-solving </a:t>
            </a:r>
            <a:r>
              <a:rPr lang="en-US" sz="2200" dirty="0">
                <a:latin typeface="Arial" panose="020B0604020202020204" pitchFamily="34" charset="0"/>
                <a:ea typeface="Cambria Math" panose="02040503050406030204" pitchFamily="18" charset="0"/>
                <a:cs typeface="Arial" panose="020B0604020202020204" pitchFamily="34" charset="0"/>
              </a:rPr>
              <a:t>In a company, 65% of the workers are female. 40% of the women drive to </a:t>
            </a:r>
            <a:r>
              <a:rPr lang="en-US" sz="2200" dirty="0" smtClean="0">
                <a:latin typeface="Arial" panose="020B0604020202020204" pitchFamily="34" charset="0"/>
                <a:ea typeface="Cambria Math" panose="02040503050406030204" pitchFamily="18" charset="0"/>
                <a:cs typeface="Arial" panose="020B0604020202020204" pitchFamily="34" charset="0"/>
              </a:rPr>
              <a:t>work.</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50</a:t>
            </a:r>
            <a:r>
              <a:rPr lang="en-US" sz="2200" dirty="0">
                <a:latin typeface="Arial" panose="020B0604020202020204" pitchFamily="34" charset="0"/>
                <a:ea typeface="Cambria Math" panose="02040503050406030204" pitchFamily="18" charset="0"/>
                <a:cs typeface="Arial" panose="020B0604020202020204" pitchFamily="34" charset="0"/>
              </a:rPr>
              <a:t>% of the men drive to </a:t>
            </a:r>
            <a:r>
              <a:rPr lang="en-US" sz="2200" dirty="0" smtClean="0">
                <a:latin typeface="Arial" panose="020B0604020202020204" pitchFamily="34" charset="0"/>
                <a:ea typeface="Cambria Math" panose="02040503050406030204" pitchFamily="18" charset="0"/>
                <a:cs typeface="Arial" panose="020B0604020202020204" pitchFamily="34" charset="0"/>
              </a:rPr>
              <a:t>work.</a:t>
            </a:r>
            <a:br>
              <a:rPr lang="en-US" sz="2200" dirty="0" smtClean="0">
                <a:latin typeface="Arial" panose="020B0604020202020204" pitchFamily="34" charset="0"/>
                <a:ea typeface="Cambria Math" panose="02040503050406030204" pitchFamily="18" charset="0"/>
                <a:cs typeface="Arial" panose="020B0604020202020204" pitchFamily="34" charset="0"/>
              </a:rPr>
            </a:br>
            <a:r>
              <a:rPr lang="en-US" sz="2200" dirty="0" smtClean="0">
                <a:latin typeface="Arial" panose="020B0604020202020204" pitchFamily="34" charset="0"/>
                <a:ea typeface="Cambria Math" panose="02040503050406030204" pitchFamily="18" charset="0"/>
                <a:cs typeface="Arial" panose="020B0604020202020204" pitchFamily="34" charset="0"/>
              </a:rPr>
              <a:t>What </a:t>
            </a:r>
            <a:r>
              <a:rPr lang="en-US" sz="2200" dirty="0">
                <a:latin typeface="Arial" panose="020B0604020202020204" pitchFamily="34" charset="0"/>
                <a:ea typeface="Cambria Math" panose="02040503050406030204" pitchFamily="18" charset="0"/>
                <a:cs typeface="Arial" panose="020B0604020202020204" pitchFamily="34" charset="0"/>
              </a:rPr>
              <a:t>percentage of the company's employees drive to work?</a:t>
            </a:r>
            <a:endParaRPr lang="en-US" sz="2200" dirty="0" smtClean="0">
              <a:latin typeface="Arial" panose="020B0604020202020204" pitchFamily="34" charset="0"/>
              <a:ea typeface="Cambria Math" panose="02040503050406030204" pitchFamily="18"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4320520"/>
            <a:ext cx="548640" cy="548640"/>
          </a:xfrm>
          <a:prstGeom prst="rect">
            <a:avLst/>
          </a:prstGeom>
        </p:spPr>
      </p:pic>
    </p:spTree>
    <p:extLst>
      <p:ext uri="{BB962C8B-B14F-4D97-AF65-F5344CB8AC3E}">
        <p14:creationId xmlns:p14="http://schemas.microsoft.com/office/powerpoint/2010/main" val="2506929287"/>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116</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38559" y="1222008"/>
                <a:ext cx="5269545" cy="5549083"/>
              </a:xfrm>
              <a:prstGeom prst="rect">
                <a:avLst/>
              </a:prstGeom>
            </p:spPr>
            <p:txBody>
              <a:bodyPr wrap="square">
                <a:spAutoFit/>
              </a:bodyPr>
              <a:lstStyle/>
              <a:p>
                <a:pPr marL="457200" indent="-457200">
                  <a:buClr>
                    <a:srgbClr val="C00000"/>
                  </a:buClr>
                  <a:buFont typeface="+mj-lt"/>
                  <a:buAutoNum type="arabicPeriod" startAt="8"/>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Here is some information about a class.</a:t>
                </a:r>
                <a:br>
                  <a:rPr lang="en-US" sz="2300" dirty="0" smtClean="0">
                    <a:latin typeface="Arial" panose="020B0604020202020204" pitchFamily="34" charset="0"/>
                    <a:ea typeface="Cambria Math" panose="02040503050406030204" pitchFamily="18" charset="0"/>
                    <a:cs typeface="Arial" panose="020B0604020202020204" pitchFamily="34" charset="0"/>
                  </a:rPr>
                </a:br>
                <a:r>
                  <a:rPr lang="en-US" sz="2300" dirty="0" smtClean="0">
                    <a:latin typeface="Arial" panose="020B0604020202020204" pitchFamily="34" charset="0"/>
                    <a:ea typeface="Cambria Math" panose="02040503050406030204" pitchFamily="18" charset="0"/>
                    <a:cs typeface="Arial" panose="020B0604020202020204" pitchFamily="34" charset="0"/>
                  </a:rPr>
                  <a:t/>
                </a:r>
                <a:br>
                  <a:rPr lang="en-US" sz="2300" dirty="0" smtClean="0">
                    <a:latin typeface="Arial" panose="020B0604020202020204" pitchFamily="34" charset="0"/>
                    <a:ea typeface="Cambria Math" panose="02040503050406030204" pitchFamily="18" charset="0"/>
                    <a:cs typeface="Arial" panose="020B0604020202020204" pitchFamily="34" charset="0"/>
                  </a:rPr>
                </a:br>
                <a:r>
                  <a:rPr lang="en-US" sz="2300" dirty="0" smtClean="0">
                    <a:latin typeface="Arial" panose="020B0604020202020204" pitchFamily="34" charset="0"/>
                    <a:ea typeface="Cambria Math" panose="02040503050406030204" pitchFamily="18" charset="0"/>
                    <a:cs typeface="Arial" panose="020B0604020202020204" pitchFamily="34" charset="0"/>
                  </a:rPr>
                  <a:t/>
                </a:r>
                <a:br>
                  <a:rPr lang="en-US" sz="2300" dirty="0" smtClean="0">
                    <a:latin typeface="Arial" panose="020B0604020202020204" pitchFamily="34" charset="0"/>
                    <a:ea typeface="Cambria Math" panose="02040503050406030204" pitchFamily="18" charset="0"/>
                    <a:cs typeface="Arial" panose="020B0604020202020204" pitchFamily="34" charset="0"/>
                  </a:rPr>
                </a:br>
                <a:endParaRPr lang="en-US" sz="2300" dirty="0" smtClean="0">
                  <a:latin typeface="Arial" panose="020B0604020202020204" pitchFamily="34" charset="0"/>
                  <a:ea typeface="Cambria Math" panose="02040503050406030204" pitchFamily="18" charset="0"/>
                  <a:cs typeface="Arial" panose="020B0604020202020204" pitchFamily="34" charset="0"/>
                </a:endParaRPr>
              </a:p>
              <a:p>
                <a:pPr marL="800100" lvl="1" indent="-342900">
                  <a:buClr>
                    <a:srgbClr val="C00000"/>
                  </a:buClr>
                  <a:buFont typeface="+mj-lt"/>
                  <a:buAutoNum type="alphaL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Write </a:t>
                </a:r>
                <a:r>
                  <a:rPr lang="en-US" sz="2300" dirty="0">
                    <a:latin typeface="Arial" panose="020B0604020202020204" pitchFamily="34" charset="0"/>
                    <a:ea typeface="Cambria Math" panose="02040503050406030204" pitchFamily="18" charset="0"/>
                    <a:cs typeface="Arial" panose="020B0604020202020204" pitchFamily="34" charset="0"/>
                  </a:rPr>
                  <a:t>down the ratio of right-handed boys to left-handed </a:t>
                </a:r>
                <a:r>
                  <a:rPr lang="en-US" sz="2300" dirty="0" smtClean="0">
                    <a:latin typeface="Arial" panose="020B0604020202020204" pitchFamily="34" charset="0"/>
                    <a:ea typeface="Cambria Math" panose="02040503050406030204" pitchFamily="18" charset="0"/>
                    <a:cs typeface="Arial" panose="020B0604020202020204" pitchFamily="34" charset="0"/>
                  </a:rPr>
                  <a:t>boys.</a:t>
                </a:r>
                <a:br>
                  <a:rPr lang="en-US" sz="2300" dirty="0" smtClean="0">
                    <a:latin typeface="Arial" panose="020B0604020202020204" pitchFamily="34" charset="0"/>
                    <a:ea typeface="Cambria Math" panose="02040503050406030204" pitchFamily="18" charset="0"/>
                    <a:cs typeface="Arial" panose="020B0604020202020204" pitchFamily="34" charset="0"/>
                  </a:rPr>
                </a:br>
                <a:r>
                  <a:rPr lang="en-US" sz="2300" dirty="0" smtClean="0">
                    <a:latin typeface="Arial" panose="020B0604020202020204" pitchFamily="34" charset="0"/>
                    <a:ea typeface="Cambria Math" panose="02040503050406030204" pitchFamily="18" charset="0"/>
                    <a:cs typeface="Arial" panose="020B0604020202020204" pitchFamily="34" charset="0"/>
                  </a:rPr>
                  <a:t>Give </a:t>
                </a:r>
                <a:r>
                  <a:rPr lang="en-US" sz="2300" dirty="0">
                    <a:latin typeface="Arial" panose="020B0604020202020204" pitchFamily="34" charset="0"/>
                    <a:ea typeface="Cambria Math" panose="02040503050406030204" pitchFamily="18" charset="0"/>
                    <a:cs typeface="Arial" panose="020B0604020202020204" pitchFamily="34" charset="0"/>
                  </a:rPr>
                  <a:t>your answer in its simplest form, </a:t>
                </a:r>
                <a:endParaRPr lang="en-US" sz="2300" dirty="0" smtClean="0">
                  <a:latin typeface="Arial" panose="020B0604020202020204" pitchFamily="34" charset="0"/>
                  <a:ea typeface="Cambria Math" panose="02040503050406030204" pitchFamily="18" charset="0"/>
                  <a:cs typeface="Arial" panose="020B0604020202020204" pitchFamily="34" charset="0"/>
                </a:endParaRPr>
              </a:p>
              <a:p>
                <a:pPr marL="800100" lvl="1" indent="-342900">
                  <a:buClr>
                    <a:srgbClr val="C00000"/>
                  </a:buClr>
                  <a:buFont typeface="+mj-lt"/>
                  <a:buAutoNum type="alphaLcPeriod"/>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What </a:t>
                </a:r>
                <a:r>
                  <a:rPr lang="en-US" sz="2300" dirty="0">
                    <a:latin typeface="Arial" panose="020B0604020202020204" pitchFamily="34" charset="0"/>
                    <a:ea typeface="Cambria Math" panose="02040503050406030204" pitchFamily="18" charset="0"/>
                    <a:cs typeface="Arial" panose="020B0604020202020204" pitchFamily="34" charset="0"/>
                  </a:rPr>
                  <a:t>percentage of the girls are left-handed</a:t>
                </a:r>
                <a:r>
                  <a:rPr lang="en-US" sz="2300" dirty="0" smtClean="0">
                    <a:latin typeface="Arial" panose="020B0604020202020204" pitchFamily="34" charset="0"/>
                    <a:ea typeface="Cambria Math" panose="02040503050406030204" pitchFamily="18" charset="0"/>
                    <a:cs typeface="Arial" panose="020B0604020202020204" pitchFamily="34" charset="0"/>
                  </a:rPr>
                  <a:t>?</a:t>
                </a:r>
              </a:p>
              <a:p>
                <a:pPr marL="457200" indent="-457200">
                  <a:buClr>
                    <a:srgbClr val="C00000"/>
                  </a:buClr>
                  <a:buFont typeface="+mj-lt"/>
                  <a:buAutoNum type="arabicPeriod" startAt="10"/>
                  <a:tabLst>
                    <a:tab pos="274320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Work </a:t>
                </a:r>
                <a:r>
                  <a:rPr lang="en-US" sz="2300" dirty="0">
                    <a:latin typeface="Arial" panose="020B0604020202020204" pitchFamily="34" charset="0"/>
                    <a:ea typeface="Cambria Math" panose="02040503050406030204" pitchFamily="18" charset="0"/>
                    <a:cs typeface="Arial" panose="020B0604020202020204" pitchFamily="34" charset="0"/>
                  </a:rPr>
                  <a:t>out </a:t>
                </a:r>
                <a:endParaRPr lang="en-US" sz="2300" dirty="0" smtClean="0">
                  <a:latin typeface="Arial" panose="020B0604020202020204" pitchFamily="34" charset="0"/>
                  <a:ea typeface="Cambria Math" panose="02040503050406030204" pitchFamily="18" charset="0"/>
                  <a:cs typeface="Arial" panose="020B0604020202020204" pitchFamily="34" charset="0"/>
                </a:endParaRPr>
              </a:p>
              <a:p>
                <a:pPr marL="914400" lvl="1" indent="-457200">
                  <a:buClr>
                    <a:srgbClr val="C00000"/>
                  </a:buClr>
                  <a:buFont typeface="+mj-lt"/>
                  <a:buAutoNum type="alphaLcPeriod"/>
                  <a:tabLst>
                    <a:tab pos="1828800" algn="l"/>
                    <a:tab pos="2057400" algn="l"/>
                    <a:tab pos="348615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2</a:t>
                </a:r>
                <a:r>
                  <a:rPr lang="en-US" sz="2300" baseline="30000" dirty="0" smtClean="0">
                    <a:latin typeface="Arial" panose="020B0604020202020204" pitchFamily="34" charset="0"/>
                    <a:ea typeface="Cambria Math" panose="02040503050406030204" pitchFamily="18" charset="0"/>
                    <a:cs typeface="Arial" panose="020B0604020202020204" pitchFamily="34" charset="0"/>
                  </a:rPr>
                  <a:t>-1</a:t>
                </a:r>
                <a:r>
                  <a:rPr lang="en-US" sz="2300" dirty="0" smtClean="0">
                    <a:latin typeface="Arial" panose="020B0604020202020204" pitchFamily="34" charset="0"/>
                    <a:ea typeface="Cambria Math" panose="02040503050406030204" pitchFamily="18" charset="0"/>
                    <a:cs typeface="Arial" panose="020B0604020202020204" pitchFamily="34" charset="0"/>
                  </a:rPr>
                  <a:t> ÷ ½ 	</a:t>
                </a:r>
                <a:r>
                  <a:rPr lang="en-US" sz="2300" dirty="0" smtClean="0">
                    <a:solidFill>
                      <a:srgbClr val="C00000"/>
                    </a:solidFill>
                    <a:latin typeface="Arial" panose="020B0604020202020204" pitchFamily="34" charset="0"/>
                    <a:ea typeface="Cambria Math" panose="02040503050406030204" pitchFamily="18" charset="0"/>
                    <a:cs typeface="Arial" panose="020B0604020202020204" pitchFamily="34" charset="0"/>
                  </a:rPr>
                  <a:t>b.</a:t>
                </a:r>
                <a:r>
                  <a:rPr lang="en-US" sz="2300" dirty="0" smtClean="0">
                    <a:latin typeface="Arial" panose="020B0604020202020204" pitchFamily="34" charset="0"/>
                    <a:ea typeface="Cambria Math" panose="02040503050406030204" pitchFamily="18" charset="0"/>
                    <a:cs typeface="Arial" panose="020B0604020202020204" pitchFamily="34" charset="0"/>
                  </a:rPr>
                  <a:t> 173</a:t>
                </a:r>
                <a:r>
                  <a:rPr lang="en-US" sz="2300" baseline="30000" dirty="0" smtClean="0">
                    <a:latin typeface="Arial" panose="020B0604020202020204" pitchFamily="34" charset="0"/>
                    <a:ea typeface="Cambria Math" panose="02040503050406030204" pitchFamily="18" charset="0"/>
                    <a:cs typeface="Arial" panose="020B0604020202020204" pitchFamily="34" charset="0"/>
                  </a:rPr>
                  <a:t>-1</a:t>
                </a:r>
                <a:r>
                  <a:rPr lang="en-US" sz="2300" dirty="0" smtClean="0">
                    <a:latin typeface="Arial" panose="020B0604020202020204" pitchFamily="34" charset="0"/>
                    <a:ea typeface="Cambria Math" panose="02040503050406030204" pitchFamily="18" charset="0"/>
                    <a:cs typeface="Arial" panose="020B0604020202020204" pitchFamily="34" charset="0"/>
                  </a:rPr>
                  <a:t> </a:t>
                </a:r>
                <a:r>
                  <a:rPr lang="en-US" sz="2300" dirty="0">
                    <a:latin typeface="Arial" panose="020B0604020202020204" pitchFamily="34" charset="0"/>
                    <a:ea typeface="Cambria Math" panose="02040503050406030204" pitchFamily="18" charset="0"/>
                    <a:cs typeface="Arial" panose="020B0604020202020204" pitchFamily="34" charset="0"/>
                  </a:rPr>
                  <a:t>÷ </a:t>
                </a:r>
                <a:r>
                  <a:rPr lang="en-US" sz="23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1</m:t>
                        </m:r>
                      </m:num>
                      <m:den>
                        <m:r>
                          <a:rPr lang="en-US" sz="2300" b="0" i="1" smtClean="0">
                            <a:latin typeface="Cambria Math" panose="02040503050406030204" pitchFamily="18" charset="0"/>
                            <a:cs typeface="Arial" panose="020B0604020202020204" pitchFamily="34" charset="0"/>
                          </a:rPr>
                          <m:t>173</m:t>
                        </m:r>
                      </m:den>
                    </m:f>
                  </m:oMath>
                </a14:m>
                <a:r>
                  <a:rPr lang="en-US" sz="2300" dirty="0" smtClean="0">
                    <a:latin typeface="Arial" panose="020B0604020202020204" pitchFamily="34" charset="0"/>
                    <a:ea typeface="Cambria Math" panose="02040503050406030204" pitchFamily="18" charset="0"/>
                    <a:cs typeface="Arial" panose="020B0604020202020204" pitchFamily="34" charset="0"/>
                  </a:rPr>
                  <a:t> 	</a:t>
                </a:r>
              </a:p>
              <a:p>
                <a:pPr marL="914400" lvl="1" indent="-457200">
                  <a:buClr>
                    <a:srgbClr val="C00000"/>
                  </a:buClr>
                  <a:buFont typeface="+mj-lt"/>
                  <a:buAutoNum type="alphaLcPeriod" startAt="3"/>
                  <a:tabLst>
                    <a:tab pos="1828800" algn="l"/>
                    <a:tab pos="2057400" algn="l"/>
                    <a:tab pos="3486150" algn="l"/>
                  </a:tabLst>
                </a:pPr>
                <a:r>
                  <a:rPr lang="en-US" sz="2300" dirty="0" smtClean="0">
                    <a:latin typeface="Arial" panose="020B0604020202020204" pitchFamily="34" charset="0"/>
                    <a:ea typeface="Cambria Math" panose="02040503050406030204" pitchFamily="18" charset="0"/>
                    <a:cs typeface="Arial" panose="020B0604020202020204" pitchFamily="34" charset="0"/>
                  </a:rPr>
                  <a:t>3</a:t>
                </a:r>
                <a:r>
                  <a:rPr lang="en-US" sz="2300" baseline="30000" dirty="0" smtClean="0">
                    <a:latin typeface="Arial" panose="020B0604020202020204" pitchFamily="34" charset="0"/>
                    <a:ea typeface="Cambria Math" panose="02040503050406030204" pitchFamily="18" charset="0"/>
                    <a:cs typeface="Arial" panose="020B0604020202020204" pitchFamily="34" charset="0"/>
                  </a:rPr>
                  <a:t>-4</a:t>
                </a:r>
                <a:r>
                  <a:rPr lang="en-US" sz="2300" dirty="0" smtClean="0">
                    <a:latin typeface="Arial" panose="020B0604020202020204" pitchFamily="34" charset="0"/>
                    <a:ea typeface="Cambria Math" panose="02040503050406030204" pitchFamily="18" charset="0"/>
                    <a:cs typeface="Arial" panose="020B0604020202020204" pitchFamily="34" charset="0"/>
                  </a:rPr>
                  <a:t> </a:t>
                </a:r>
                <a:r>
                  <a:rPr lang="en-US" sz="2300" dirty="0">
                    <a:latin typeface="Arial" panose="020B0604020202020204" pitchFamily="34" charset="0"/>
                    <a:ea typeface="Cambria Math" panose="02040503050406030204" pitchFamily="18" charset="0"/>
                    <a:cs typeface="Arial" panose="020B0604020202020204" pitchFamily="34" charset="0"/>
                  </a:rPr>
                  <a:t>+ </a:t>
                </a:r>
                <a:r>
                  <a:rPr lang="en-US" sz="2300" dirty="0" smtClean="0">
                    <a:latin typeface="Arial" panose="020B0604020202020204" pitchFamily="34" charset="0"/>
                    <a:ea typeface="Cambria Math" panose="02040503050406030204" pitchFamily="18" charset="0"/>
                    <a:cs typeface="Arial" panose="020B0604020202020204" pitchFamily="34" charset="0"/>
                  </a:rPr>
                  <a:t>3</a:t>
                </a:r>
                <a:r>
                  <a:rPr lang="en-US" sz="2300" baseline="30000" dirty="0" smtClean="0">
                    <a:latin typeface="Arial" panose="020B0604020202020204" pitchFamily="34" charset="0"/>
                    <a:ea typeface="Cambria Math" panose="02040503050406030204" pitchFamily="18" charset="0"/>
                    <a:cs typeface="Arial" panose="020B0604020202020204" pitchFamily="34" charset="0"/>
                  </a:rPr>
                  <a:t>-2</a:t>
                </a:r>
                <a:endParaRPr lang="en-US" sz="2300" baseline="300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38559" y="1222008"/>
                <a:ext cx="5269545" cy="5549083"/>
              </a:xfrm>
              <a:prstGeom prst="rect">
                <a:avLst/>
              </a:prstGeom>
              <a:blipFill rotWithShape="0">
                <a:blip r:embed="rId4"/>
                <a:stretch>
                  <a:fillRect l="-1387" t="-768" r="-462" b="-1427"/>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586997092"/>
              </p:ext>
            </p:extLst>
          </p:nvPr>
        </p:nvGraphicFramePr>
        <p:xfrm>
          <a:off x="611560" y="1700808"/>
          <a:ext cx="4752528" cy="1280160"/>
        </p:xfrm>
        <a:graphic>
          <a:graphicData uri="http://schemas.openxmlformats.org/drawingml/2006/table">
            <a:tbl>
              <a:tblPr firstRow="1" bandRow="1">
                <a:tableStyleId>{5940675A-B579-460E-94D1-54222C63F5DA}</a:tableStyleId>
              </a:tblPr>
              <a:tblGrid>
                <a:gridCol w="2376265"/>
                <a:gridCol w="1224136"/>
                <a:gridCol w="1152127"/>
              </a:tblGrid>
              <a:tr h="339240">
                <a:tc>
                  <a:txBody>
                    <a:bodyPr/>
                    <a:lstStyle/>
                    <a:p>
                      <a:endParaRPr lang="en-US" sz="2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smtClean="0">
                          <a:latin typeface="Arial" panose="020B0604020202020204" pitchFamily="34" charset="0"/>
                          <a:cs typeface="Arial" panose="020B0604020202020204" pitchFamily="34" charset="0"/>
                        </a:rPr>
                        <a:t>Boys</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b="1" dirty="0" smtClean="0">
                          <a:latin typeface="Arial" panose="020B0604020202020204" pitchFamily="34" charset="0"/>
                          <a:cs typeface="Arial" panose="020B0604020202020204" pitchFamily="34" charset="0"/>
                        </a:rPr>
                        <a:t>Girls</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r>
              <a:tr h="339240">
                <a:tc>
                  <a:txBody>
                    <a:bodyPr/>
                    <a:lstStyle/>
                    <a:p>
                      <a:r>
                        <a:rPr lang="en-US" sz="2200" b="1" dirty="0" smtClean="0">
                          <a:latin typeface="Arial" panose="020B0604020202020204" pitchFamily="34" charset="0"/>
                          <a:cs typeface="Arial" panose="020B0604020202020204" pitchFamily="34" charset="0"/>
                        </a:rPr>
                        <a:t>Left-Handed</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4</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3</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240">
                <a:tc>
                  <a:txBody>
                    <a:bodyPr/>
                    <a:lstStyle/>
                    <a:p>
                      <a:r>
                        <a:rPr lang="en-US" sz="2200" b="1" dirty="0" smtClean="0">
                          <a:latin typeface="Arial" panose="020B0604020202020204" pitchFamily="34" charset="0"/>
                          <a:cs typeface="Arial" panose="020B0604020202020204" pitchFamily="34" charset="0"/>
                        </a:rPr>
                        <a:t>Right-Handed</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8</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9</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5616664"/>
            <a:ext cx="548640" cy="548640"/>
          </a:xfrm>
          <a:prstGeom prst="rect">
            <a:avLst/>
          </a:prstGeom>
        </p:spPr>
      </p:pic>
    </p:spTree>
    <p:extLst>
      <p:ext uri="{BB962C8B-B14F-4D97-AF65-F5344CB8AC3E}">
        <p14:creationId xmlns:p14="http://schemas.microsoft.com/office/powerpoint/2010/main" val="680391185"/>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4 </a:t>
            </a:r>
            <a:r>
              <a:rPr lang="en-GB" sz="4000" dirty="0"/>
              <a:t>– </a:t>
            </a:r>
            <a:r>
              <a:rPr lang="en-GB" sz="4000" dirty="0" smtClean="0"/>
              <a:t>Extend</a:t>
            </a:r>
            <a:endParaRPr lang="en-GB" sz="4000" b="1" dirty="0" smtClean="0"/>
          </a:p>
        </p:txBody>
      </p:sp>
      <p:sp>
        <p:nvSpPr>
          <p:cNvPr id="9" name="Round Same Side Corner Rectangle 8">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116</a:t>
            </a:r>
            <a:endParaRPr lang="en-GB" sz="1300" b="1" dirty="0">
              <a:latin typeface="Calibri" panose="020F050202020403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5" name="Group 14"/>
          <p:cNvGrpSpPr/>
          <p:nvPr/>
        </p:nvGrpSpPr>
        <p:grpSpPr>
          <a:xfrm>
            <a:off x="305905" y="1268760"/>
            <a:ext cx="5130191" cy="3747318"/>
            <a:chOff x="3483872" y="1089031"/>
            <a:chExt cx="5264592" cy="3747318"/>
          </a:xfrm>
        </p:grpSpPr>
        <p:sp>
          <p:nvSpPr>
            <p:cNvPr id="16" name="Round Diagonal Corner Rectangle 15"/>
            <p:cNvSpPr/>
            <p:nvPr/>
          </p:nvSpPr>
          <p:spPr>
            <a:xfrm>
              <a:off x="3491880" y="1089031"/>
              <a:ext cx="5256584" cy="374731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latin typeface="Arial" panose="020B0604020202020204" pitchFamily="34" charset="0"/>
                  <a:cs typeface="Arial" panose="020B0604020202020204" pitchFamily="34" charset="0"/>
                </a:rPr>
                <a:t>9</a:t>
              </a:r>
              <a:r>
                <a:rPr lang="en-US" sz="2200" b="1" dirty="0" smtClean="0">
                  <a:solidFill>
                    <a:schemeClr val="bg1"/>
                  </a:solidFill>
                  <a:latin typeface="Arial" panose="020B0604020202020204" pitchFamily="34" charset="0"/>
                  <a:cs typeface="Arial" panose="020B0604020202020204" pitchFamily="34" charset="0"/>
                </a:rPr>
                <a:t>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3563889" y="1666250"/>
              <a:ext cx="5095139" cy="3170099"/>
            </a:xfrm>
            <a:prstGeom prst="rect">
              <a:avLst/>
            </a:prstGeom>
          </p:spPr>
          <p:txBody>
            <a:bodyPr wrap="square">
              <a:spAutoFit/>
            </a:bodyPr>
            <a:lstStyle/>
            <a:p>
              <a:pPr>
                <a:spcAft>
                  <a:spcPts val="0"/>
                </a:spcAft>
                <a:tabLst>
                  <a:tab pos="4972050" algn="r"/>
                </a:tabLst>
              </a:pPr>
              <a:r>
                <a:rPr lang="en-US" sz="2000" dirty="0"/>
                <a:t>VWXY is a rectangle </a:t>
              </a:r>
              <a:r>
                <a:rPr lang="en-US" sz="2000" dirty="0" smtClean="0"/>
                <a:t/>
              </a:r>
              <a:br>
                <a:rPr lang="en-US" sz="2000" dirty="0" smtClean="0"/>
              </a:br>
              <a:r>
                <a:rPr lang="en-US" sz="2000" dirty="0" smtClean="0"/>
                <a:t>with </a:t>
              </a:r>
              <a:r>
                <a:rPr lang="en-US" sz="2000" dirty="0"/>
                <a:t>length 20 cm </a:t>
              </a:r>
              <a:r>
                <a:rPr lang="en-US" sz="2000" dirty="0" smtClean="0"/>
                <a:t/>
              </a:r>
              <a:br>
                <a:rPr lang="en-US" sz="2000" dirty="0" smtClean="0"/>
              </a:br>
              <a:r>
                <a:rPr lang="en-US" sz="2000" dirty="0" smtClean="0"/>
                <a:t>and </a:t>
              </a:r>
              <a:r>
                <a:rPr lang="en-US" sz="2000" dirty="0"/>
                <a:t>width 12 cm</a:t>
              </a:r>
              <a:r>
                <a:rPr lang="en-US" sz="2000" dirty="0" smtClean="0"/>
                <a:t>.</a:t>
              </a:r>
            </a:p>
            <a:p>
              <a:pPr>
                <a:spcAft>
                  <a:spcPts val="0"/>
                </a:spcAft>
                <a:tabLst>
                  <a:tab pos="4972050" algn="r"/>
                </a:tabLst>
              </a:pPr>
              <a:r>
                <a:rPr lang="en-US" sz="2000" dirty="0" smtClean="0"/>
                <a:t>Diagram </a:t>
              </a:r>
              <a:r>
                <a:rPr lang="en-US" sz="2000" dirty="0"/>
                <a:t>NOT </a:t>
              </a:r>
              <a:r>
                <a:rPr lang="en-US" sz="2000" dirty="0" smtClean="0"/>
                <a:t/>
              </a:r>
              <a:br>
                <a:rPr lang="en-US" sz="2000" dirty="0" smtClean="0"/>
              </a:br>
              <a:r>
                <a:rPr lang="en-US" sz="2000" dirty="0" smtClean="0"/>
                <a:t>drawn to </a:t>
              </a:r>
              <a:r>
                <a:rPr lang="en-US" sz="2000" dirty="0"/>
                <a:t>scale</a:t>
              </a:r>
            </a:p>
            <a:p>
              <a:pPr>
                <a:spcAft>
                  <a:spcPts val="0"/>
                </a:spcAft>
                <a:tabLst>
                  <a:tab pos="4972050" algn="r"/>
                </a:tabLst>
              </a:pPr>
              <a:r>
                <a:rPr lang="en-US" sz="2000" dirty="0" smtClean="0"/>
                <a:t>The </a:t>
              </a:r>
              <a:r>
                <a:rPr lang="en-US" sz="2000" dirty="0"/>
                <a:t>length of the rectangle is increased by 30</a:t>
              </a:r>
              <a:r>
                <a:rPr lang="en-US" sz="2000" dirty="0" smtClean="0"/>
                <a:t>%. The </a:t>
              </a:r>
              <a:r>
                <a:rPr lang="en-US" sz="2000" dirty="0"/>
                <a:t>width of the rectangle is increased by 10%.</a:t>
              </a:r>
            </a:p>
            <a:p>
              <a:pPr>
                <a:spcAft>
                  <a:spcPts val="0"/>
                </a:spcAft>
                <a:tabLst>
                  <a:tab pos="4972050" algn="r"/>
                </a:tabLst>
              </a:pPr>
              <a:r>
                <a:rPr lang="en-US" sz="2000" dirty="0"/>
                <a:t>Find the percentage increase in the area of the rectangle. </a:t>
              </a:r>
              <a:r>
                <a:rPr lang="en-US" sz="2000" dirty="0" smtClean="0"/>
                <a:t>	</a:t>
              </a:r>
              <a:r>
                <a:rPr lang="en-US" sz="2000" b="1" dirty="0" smtClean="0"/>
                <a:t>(5 marks)</a:t>
              </a:r>
              <a:endParaRPr lang="en-US" sz="2000" b="1" dirty="0"/>
            </a:p>
          </p:txBody>
        </p:sp>
      </p:grpSp>
      <p:sp>
        <p:nvSpPr>
          <p:cNvPr id="19" name="Rectangle 18"/>
          <p:cNvSpPr/>
          <p:nvPr/>
        </p:nvSpPr>
        <p:spPr>
          <a:xfrm flipH="1">
            <a:off x="264141" y="5273913"/>
            <a:ext cx="5204539" cy="132343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Q9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What single number would you multiply each length by to find the new area? What happens if you multiply these two numbers together?</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15816" y="1844824"/>
            <a:ext cx="2447314" cy="1512168"/>
          </a:xfrm>
          <a:prstGeom prst="rect">
            <a:avLst/>
          </a:prstGeom>
        </p:spPr>
      </p:pic>
    </p:spTree>
    <p:extLst>
      <p:ext uri="{BB962C8B-B14F-4D97-AF65-F5344CB8AC3E}">
        <p14:creationId xmlns:p14="http://schemas.microsoft.com/office/powerpoint/2010/main" val="2458168132"/>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DD945F-B7B0-4691-A0D0-E2EAD6DA23B3}">
  <ds:schemaRefs>
    <ds:schemaRef ds:uri="http://schemas.microsoft.com/office/2006/metadata/properties"/>
    <ds:schemaRef ds:uri="http://purl.org/dc/term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E5A8F797-114D-47DC-A43E-E9D7D8871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104864</TotalTime>
  <Words>5680</Words>
  <Application>Microsoft Office PowerPoint</Application>
  <PresentationFormat>On-screen Show (4:3)</PresentationFormat>
  <Paragraphs>1245</Paragraphs>
  <Slides>112</Slides>
  <Notes>112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112</vt:i4>
      </vt:variant>
    </vt:vector>
  </HeadingPairs>
  <TitlesOfParts>
    <vt:vector size="124" baseType="lpstr">
      <vt:lpstr>Arial</vt:lpstr>
      <vt:lpstr>Calibri</vt:lpstr>
      <vt:lpstr>Cambria Math</vt:lpstr>
      <vt:lpstr>Comic Sans MS</vt:lpstr>
      <vt:lpstr>Lucida Sans Unicode</vt:lpstr>
      <vt:lpstr>Times New Roman</vt:lpstr>
      <vt:lpstr>Verdana</vt:lpstr>
      <vt:lpstr>Webdings</vt:lpstr>
      <vt:lpstr>Wingdings</vt:lpstr>
      <vt:lpstr>Wingdings 2</vt:lpstr>
      <vt:lpstr>Wingdings 3</vt:lpstr>
      <vt:lpstr>Enderoth</vt:lpstr>
      <vt:lpstr>PowerPoint Presentation</vt:lpstr>
      <vt:lpstr>Contents</vt:lpstr>
      <vt:lpstr>Contents</vt:lpstr>
      <vt:lpstr>Contents</vt:lpstr>
      <vt:lpstr>Contents</vt:lpstr>
      <vt:lpstr>4 – Prior Knowledge Check</vt:lpstr>
      <vt:lpstr>4 – Prior Knowledge Check</vt:lpstr>
      <vt:lpstr>4 – Prior Knowledge Check</vt:lpstr>
      <vt:lpstr>4 – Prior Knowledge Check</vt:lpstr>
      <vt:lpstr>4 – Prior Knowledge Check</vt:lpstr>
      <vt:lpstr>4 – Prior Knowledge Check</vt:lpstr>
      <vt:lpstr>4 – Prior Knowledge Check</vt:lpstr>
      <vt:lpstr>4.1 - Fractions</vt:lpstr>
      <vt:lpstr>4.1 - Fractions</vt:lpstr>
      <vt:lpstr>4.1 - Fractions</vt:lpstr>
      <vt:lpstr>4.1 - Fractions</vt:lpstr>
      <vt:lpstr>4.1 - Fractions</vt:lpstr>
      <vt:lpstr>4.1 - Fractions</vt:lpstr>
      <vt:lpstr>4.1 - Fractions</vt:lpstr>
      <vt:lpstr>4.1 - Fractions</vt:lpstr>
      <vt:lpstr>4.1 - Fractions</vt:lpstr>
      <vt:lpstr>4.1 - Fractions</vt:lpstr>
      <vt:lpstr>4.1 - Fractions</vt:lpstr>
      <vt:lpstr>4.2 - Ratios</vt:lpstr>
      <vt:lpstr>4.2 - Ratios</vt:lpstr>
      <vt:lpstr>4.2 - Ratios</vt:lpstr>
      <vt:lpstr>4.2 - Ratios</vt:lpstr>
      <vt:lpstr>4.2 - Ratios</vt:lpstr>
      <vt:lpstr>4.2 - Ratios</vt:lpstr>
      <vt:lpstr>4.2 - Ratios</vt:lpstr>
      <vt:lpstr>4.2 - Ratios</vt:lpstr>
      <vt:lpstr>4.2 - Ratios</vt:lpstr>
      <vt:lpstr>4.2 - Ratios</vt:lpstr>
      <vt:lpstr>4.2 - Ratios</vt:lpstr>
      <vt:lpstr>4.3 – Ratio and Proportion</vt:lpstr>
      <vt:lpstr>4.3 – Ratio and Proportion</vt:lpstr>
      <vt:lpstr>4.3 – Ratio and Proportion</vt:lpstr>
      <vt:lpstr>4.3 – Ratio and Proportion</vt:lpstr>
      <vt:lpstr>4.3 – Ratio and Proportion</vt:lpstr>
      <vt:lpstr>4.3 – Ratio and Proportion</vt:lpstr>
      <vt:lpstr>4.3 – Ratio and Proportion</vt:lpstr>
      <vt:lpstr>4.3 – Ratio and Proportion</vt:lpstr>
      <vt:lpstr>4.3 – Ratio and Proportion</vt:lpstr>
      <vt:lpstr>4.4 – Percentages</vt:lpstr>
      <vt:lpstr>4.4 – Percentages</vt:lpstr>
      <vt:lpstr>4.4 – Percentages</vt:lpstr>
      <vt:lpstr>4.4 – Percentages</vt:lpstr>
      <vt:lpstr>4.4 – Percentages</vt:lpstr>
      <vt:lpstr>4.4 – Percentages</vt:lpstr>
      <vt:lpstr>4.4 – Percentages</vt:lpstr>
      <vt:lpstr>4.4 – Percentages</vt:lpstr>
      <vt:lpstr>4.4 – Percentages</vt:lpstr>
      <vt:lpstr>4.4 – Percentages</vt:lpstr>
      <vt:lpstr>4.4 – Percentages</vt:lpstr>
      <vt:lpstr>4.4 – Percentages</vt:lpstr>
      <vt:lpstr>4.4 – Percentages</vt:lpstr>
      <vt:lpstr>4.5 – Fractions, Decimals and Percentages</vt:lpstr>
      <vt:lpstr>4.5 – Fractions, Decimals and Percentages</vt:lpstr>
      <vt:lpstr>4.5 – Fractions, Decimals and Percentages</vt:lpstr>
      <vt:lpstr>4.5 – Fractions, Decimals and Percentages</vt:lpstr>
      <vt:lpstr>4.5 – Fractions, Decimals and Percentages</vt:lpstr>
      <vt:lpstr>4.5 – Fractions, Decimals and Percentages</vt:lpstr>
      <vt:lpstr>4.5 – Fractions, Decimals and Percentages</vt:lpstr>
      <vt:lpstr>4.5 – Fractions, Decimals and Percentages</vt:lpstr>
      <vt:lpstr>4.5 – Fractions, Decimals and Percentages</vt:lpstr>
      <vt:lpstr>4.5 – Fractions, Decimals and Percentages</vt:lpstr>
      <vt:lpstr>4 – Problem Solving</vt:lpstr>
      <vt:lpstr>4 – Problem Solving</vt:lpstr>
      <vt:lpstr>4.5 – Fractions, Decimals and Percentages</vt:lpstr>
      <vt:lpstr>4.5 – Fractions, Decimals and Percentages</vt:lpstr>
      <vt:lpstr>4.5 – Fractions, Decimals and Percentages</vt:lpstr>
      <vt:lpstr>4.5 – Fractions, Decimals and Percentages</vt:lpstr>
      <vt:lpstr>4.5 – Fractions, Decimals and Percentages</vt:lpstr>
      <vt:lpstr>4.5 – Fractions, Decimals and Percentages</vt:lpstr>
      <vt:lpstr>4 – Check up</vt:lpstr>
      <vt:lpstr>4 – Check up</vt:lpstr>
      <vt:lpstr>4 – Check up</vt:lpstr>
      <vt:lpstr>4 – Check up</vt:lpstr>
      <vt:lpstr>4 – Check up</vt:lpstr>
      <vt:lpstr>4 – Check up</vt:lpstr>
      <vt:lpstr>4 – Strengthen</vt:lpstr>
      <vt:lpstr>4 – Strengthen</vt:lpstr>
      <vt:lpstr>4 – Strengthen</vt:lpstr>
      <vt:lpstr>4 – Strengthen</vt:lpstr>
      <vt:lpstr>4 – Strengthen</vt:lpstr>
      <vt:lpstr>4 – Strengthen</vt:lpstr>
      <vt:lpstr>4 – Strengthen</vt:lpstr>
      <vt:lpstr>4 – Strengthen</vt:lpstr>
      <vt:lpstr>4 – Strengthen</vt:lpstr>
      <vt:lpstr>4 – Strengthen</vt:lpstr>
      <vt:lpstr>4 – Strengthen</vt:lpstr>
      <vt:lpstr>4 – Strengthen</vt:lpstr>
      <vt:lpstr>4 – Strengthen</vt:lpstr>
      <vt:lpstr>4 – Extend</vt:lpstr>
      <vt:lpstr>4 – Extend</vt:lpstr>
      <vt:lpstr>4 – Extend</vt:lpstr>
      <vt:lpstr>4 – Extend</vt:lpstr>
      <vt:lpstr>4 – Extend</vt:lpstr>
      <vt:lpstr>4 – Extend</vt:lpstr>
      <vt:lpstr>4 – Extend</vt:lpstr>
      <vt:lpstr>4 – Extend</vt:lpstr>
      <vt:lpstr>4 – Extend</vt:lpstr>
      <vt:lpstr>4 – Extend</vt:lpstr>
      <vt:lpstr>4 – Knowledge Check</vt:lpstr>
      <vt:lpstr>4 – Knowledge Check</vt:lpstr>
      <vt:lpstr>4 – Knowledge Check</vt:lpstr>
      <vt:lpstr>4 – Unit Test</vt:lpstr>
      <vt:lpstr>4 – Unit Test</vt:lpstr>
      <vt:lpstr>4 – Unit Test</vt:lpstr>
      <vt:lpstr>4 – Unit Test</vt:lpstr>
      <vt:lpstr>4 – Unit Test</vt:lpstr>
      <vt:lpstr>4 – Unit Test</vt:lpstr>
    </vt:vector>
  </TitlesOfParts>
  <Manager>Enderoth</Manager>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09 - Mathematics - Unit 4</dc:title>
  <dc:subject>Travel and Tourism</dc:subject>
  <dc:creator>Enderoth</dc:creator>
  <cp:keywords>2</cp:keywords>
  <cp:lastModifiedBy>Enderoth</cp:lastModifiedBy>
  <cp:revision>3181</cp:revision>
  <cp:lastPrinted>2014-01-22T18:25:48Z</cp:lastPrinted>
  <dcterms:created xsi:type="dcterms:W3CDTF">2008-03-12T11:01:44Z</dcterms:created>
  <dcterms:modified xsi:type="dcterms:W3CDTF">2018-11-19T17:37:22Z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